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Lst>
  <p:sldIdLst>
    <p:sldId id="256" r:id="rId5"/>
    <p:sldId id="573" r:id="rId6"/>
    <p:sldId id="575" r:id="rId7"/>
    <p:sldId id="537" r:id="rId8"/>
    <p:sldId id="583" r:id="rId9"/>
    <p:sldId id="430" r:id="rId10"/>
    <p:sldId id="577" r:id="rId11"/>
    <p:sldId id="541" r:id="rId12"/>
    <p:sldId id="574" r:id="rId13"/>
    <p:sldId id="584" r:id="rId14"/>
    <p:sldId id="580" r:id="rId15"/>
    <p:sldId id="581" r:id="rId16"/>
    <p:sldId id="558" r:id="rId17"/>
    <p:sldId id="561" r:id="rId18"/>
    <p:sldId id="585" r:id="rId19"/>
    <p:sldId id="586" r:id="rId20"/>
    <p:sldId id="587" r:id="rId21"/>
    <p:sldId id="588" r:id="rId22"/>
    <p:sldId id="589" r:id="rId23"/>
    <p:sldId id="590" r:id="rId24"/>
    <p:sldId id="518" r:id="rId25"/>
    <p:sldId id="582" r:id="rId26"/>
    <p:sldId id="516" r:id="rId27"/>
    <p:sldId id="598" r:id="rId28"/>
    <p:sldId id="599" r:id="rId29"/>
    <p:sldId id="600" r:id="rId30"/>
    <p:sldId id="591" r:id="rId31"/>
    <p:sldId id="592" r:id="rId32"/>
    <p:sldId id="593" r:id="rId33"/>
    <p:sldId id="594" r:id="rId34"/>
    <p:sldId id="263" r:id="rId35"/>
    <p:sldId id="597" r:id="rId36"/>
    <p:sldId id="595" r:id="rId37"/>
    <p:sldId id="596" r:id="rId38"/>
    <p:sldId id="325" r:id="rId39"/>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23" autoAdjust="0"/>
    <p:restoredTop sz="94649" autoAdjust="0"/>
  </p:normalViewPr>
  <p:slideViewPr>
    <p:cSldViewPr>
      <p:cViewPr>
        <p:scale>
          <a:sx n="100" d="100"/>
          <a:sy n="100" d="100"/>
        </p:scale>
        <p:origin x="-1950" y="-6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en-US">
              <a:solidFill>
                <a:srgbClr val="FFFFFF"/>
              </a:solidFill>
            </a:endParaRPr>
          </a:p>
        </p:txBody>
      </p:sp>
      <p:sp>
        <p:nvSpPr>
          <p:cNvPr id="4" name="Fußzeilenplatzhalter 3"/>
          <p:cNvSpPr>
            <a:spLocks noGrp="1"/>
          </p:cNvSpPr>
          <p:nvPr>
            <p:ph type="ftr" sz="quarter" idx="11"/>
          </p:nvPr>
        </p:nvSpPr>
        <p:spPr/>
        <p:txBody>
          <a:bodyPr/>
          <a:lstStyle>
            <a:lvl1pPr>
              <a:defRPr/>
            </a:lvl1pPr>
          </a:lstStyle>
          <a:p>
            <a:endParaRPr lang="en-US">
              <a:solidFill>
                <a:srgbClr val="FFFFFF"/>
              </a:solidFill>
            </a:endParaRPr>
          </a:p>
        </p:txBody>
      </p:sp>
      <p:sp>
        <p:nvSpPr>
          <p:cNvPr id="5" name="Foliennummernplatzhalter 4"/>
          <p:cNvSpPr>
            <a:spLocks noGrp="1"/>
          </p:cNvSpPr>
          <p:nvPr>
            <p:ph type="sldNum" sz="quarter" idx="12"/>
          </p:nvPr>
        </p:nvSpPr>
        <p:spPr/>
        <p:txBody>
          <a:bodyPr/>
          <a:lstStyle>
            <a:lvl1pPr>
              <a:defRPr/>
            </a:lvl1pPr>
          </a:lstStyle>
          <a:p>
            <a:fld id="{F8BE4AAB-7F81-4444-955B-6F84A46FCD28}"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500205014"/>
      </p:ext>
    </p:extLst>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en-US">
              <a:solidFill>
                <a:srgbClr val="FFFFFF"/>
              </a:solidFill>
            </a:endParaRPr>
          </a:p>
        </p:txBody>
      </p:sp>
      <p:sp>
        <p:nvSpPr>
          <p:cNvPr id="4" name="Fußzeilenplatzhalter 3"/>
          <p:cNvSpPr>
            <a:spLocks noGrp="1"/>
          </p:cNvSpPr>
          <p:nvPr>
            <p:ph type="ftr" sz="quarter" idx="11"/>
          </p:nvPr>
        </p:nvSpPr>
        <p:spPr/>
        <p:txBody>
          <a:bodyPr/>
          <a:lstStyle>
            <a:lvl1pPr>
              <a:defRPr/>
            </a:lvl1pPr>
          </a:lstStyle>
          <a:p>
            <a:endParaRPr lang="en-US">
              <a:solidFill>
                <a:srgbClr val="FFFFFF"/>
              </a:solidFill>
            </a:endParaRPr>
          </a:p>
        </p:txBody>
      </p:sp>
      <p:sp>
        <p:nvSpPr>
          <p:cNvPr id="5" name="Foliennummernplatzhalter 4"/>
          <p:cNvSpPr>
            <a:spLocks noGrp="1"/>
          </p:cNvSpPr>
          <p:nvPr>
            <p:ph type="sldNum" sz="quarter" idx="12"/>
          </p:nvPr>
        </p:nvSpPr>
        <p:spPr/>
        <p:txBody>
          <a:bodyPr/>
          <a:lstStyle>
            <a:lvl1pPr>
              <a:defRPr/>
            </a:lvl1pPr>
          </a:lstStyle>
          <a:p>
            <a:fld id="{F8BE4AAB-7F81-4444-955B-6F84A46FCD28}"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500205014"/>
      </p:ext>
    </p:extLst>
  </p:cSld>
  <p:clrMapOvr>
    <a:masterClrMapping/>
  </p:clrMapOvr>
  <p:transition spd="med">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en-US">
              <a:solidFill>
                <a:srgbClr val="FFFFFF"/>
              </a:solidFill>
            </a:endParaRPr>
          </a:p>
        </p:txBody>
      </p:sp>
      <p:sp>
        <p:nvSpPr>
          <p:cNvPr id="4" name="Fußzeilenplatzhalter 3"/>
          <p:cNvSpPr>
            <a:spLocks noGrp="1"/>
          </p:cNvSpPr>
          <p:nvPr>
            <p:ph type="ftr" sz="quarter" idx="11"/>
          </p:nvPr>
        </p:nvSpPr>
        <p:spPr/>
        <p:txBody>
          <a:bodyPr/>
          <a:lstStyle>
            <a:lvl1pPr>
              <a:defRPr/>
            </a:lvl1pPr>
          </a:lstStyle>
          <a:p>
            <a:endParaRPr lang="en-US">
              <a:solidFill>
                <a:srgbClr val="FFFFFF"/>
              </a:solidFill>
            </a:endParaRPr>
          </a:p>
        </p:txBody>
      </p:sp>
      <p:sp>
        <p:nvSpPr>
          <p:cNvPr id="5" name="Foliennummernplatzhalter 4"/>
          <p:cNvSpPr>
            <a:spLocks noGrp="1"/>
          </p:cNvSpPr>
          <p:nvPr>
            <p:ph type="sldNum" sz="quarter" idx="12"/>
          </p:nvPr>
        </p:nvSpPr>
        <p:spPr/>
        <p:txBody>
          <a:bodyPr/>
          <a:lstStyle>
            <a:lvl1pPr>
              <a:defRPr/>
            </a:lvl1pPr>
          </a:lstStyle>
          <a:p>
            <a:fld id="{F8BE4AAB-7F81-4444-955B-6F84A46FCD28}"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500205014"/>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de-CH" sz="2400" smtClean="0">
              <a:solidFill>
                <a:srgbClr val="FFFFFF"/>
              </a:solidFill>
              <a:latin typeface="Times New Roman" pitchFamily="18" charset="0"/>
            </a:endParaRPr>
          </a:p>
        </p:txBody>
      </p:sp>
      <p:sp>
        <p:nvSpPr>
          <p:cNvPr id="19459"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de-CH" sz="2400" smtClean="0">
              <a:solidFill>
                <a:srgbClr val="FFFFFF"/>
              </a:solidFill>
              <a:latin typeface="Times New Roman" pitchFamily="18" charset="0"/>
            </a:endParaRPr>
          </a:p>
        </p:txBody>
      </p:sp>
      <p:sp>
        <p:nvSpPr>
          <p:cNvPr id="19460"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1"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2"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3"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4"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5"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6"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7"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Hier klicken, um Master-Titelformat zu bearbeiten.</a:t>
            </a:r>
          </a:p>
        </p:txBody>
      </p:sp>
      <p:sp>
        <p:nvSpPr>
          <p:cNvPr id="19468"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19469"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smtClean="0">
              <a:solidFill>
                <a:srgbClr val="FFFFFF"/>
              </a:solidFill>
              <a:latin typeface="Times New Roman" pitchFamily="18" charset="0"/>
            </a:endParaRPr>
          </a:p>
        </p:txBody>
      </p:sp>
      <p:sp>
        <p:nvSpPr>
          <p:cNvPr id="19470"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smtClean="0">
              <a:solidFill>
                <a:srgbClr val="FFFFFF"/>
              </a:solidFill>
              <a:latin typeface="Times New Roman" pitchFamily="18" charset="0"/>
            </a:endParaRPr>
          </a:p>
        </p:txBody>
      </p:sp>
      <p:sp>
        <p:nvSpPr>
          <p:cNvPr id="19471"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6B1BCF0A-DEC4-4910-BC7C-63672FF4ACC4}" type="slidenum">
              <a:rPr lang="en-US" smtClean="0">
                <a:solidFill>
                  <a:srgbClr val="FFFFFF"/>
                </a:solidFill>
                <a:latin typeface="Times New Roman" pitchFamily="18" charset="0"/>
              </a:rPr>
              <a:pPr eaLnBrk="0" hangingPunct="0"/>
              <a:t>‹Nr.›</a:t>
            </a:fld>
            <a:endParaRPr lang="en-US" smtClean="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661" r:id="rId1"/>
  </p:sldLayoutIdLst>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945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de-CH" sz="2400" smtClean="0">
              <a:solidFill>
                <a:srgbClr val="FFFFFF"/>
              </a:solidFill>
              <a:latin typeface="Times New Roman" pitchFamily="18" charset="0"/>
            </a:endParaRPr>
          </a:p>
        </p:txBody>
      </p:sp>
      <p:sp>
        <p:nvSpPr>
          <p:cNvPr id="19459"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de-CH" sz="2400" smtClean="0">
              <a:solidFill>
                <a:srgbClr val="FFFFFF"/>
              </a:solidFill>
              <a:latin typeface="Times New Roman" pitchFamily="18" charset="0"/>
            </a:endParaRPr>
          </a:p>
        </p:txBody>
      </p:sp>
      <p:sp>
        <p:nvSpPr>
          <p:cNvPr id="19460"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1"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2"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3"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4"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5"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6"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7"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Hier klicken, um Master-Titelformat zu bearbeiten.</a:t>
            </a:r>
          </a:p>
        </p:txBody>
      </p:sp>
      <p:sp>
        <p:nvSpPr>
          <p:cNvPr id="19468"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19469"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smtClean="0">
              <a:solidFill>
                <a:srgbClr val="FFFFFF"/>
              </a:solidFill>
              <a:latin typeface="Times New Roman" pitchFamily="18" charset="0"/>
            </a:endParaRPr>
          </a:p>
        </p:txBody>
      </p:sp>
      <p:sp>
        <p:nvSpPr>
          <p:cNvPr id="19470"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smtClean="0">
              <a:solidFill>
                <a:srgbClr val="FFFFFF"/>
              </a:solidFill>
              <a:latin typeface="Times New Roman" pitchFamily="18" charset="0"/>
            </a:endParaRPr>
          </a:p>
        </p:txBody>
      </p:sp>
      <p:sp>
        <p:nvSpPr>
          <p:cNvPr id="19471"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6B1BCF0A-DEC4-4910-BC7C-63672FF4ACC4}" type="slidenum">
              <a:rPr lang="en-US" smtClean="0">
                <a:solidFill>
                  <a:srgbClr val="FFFFFF"/>
                </a:solidFill>
                <a:latin typeface="Times New Roman" pitchFamily="18" charset="0"/>
              </a:rPr>
              <a:pPr eaLnBrk="0" hangingPunct="0"/>
              <a:t>‹Nr.›</a:t>
            </a:fld>
            <a:endParaRPr lang="en-US" smtClean="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663" r:id="rId1"/>
  </p:sldLayoutIdLst>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945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de-CH" sz="2400" smtClean="0">
              <a:solidFill>
                <a:srgbClr val="FFFFFF"/>
              </a:solidFill>
              <a:latin typeface="Times New Roman" pitchFamily="18" charset="0"/>
            </a:endParaRPr>
          </a:p>
        </p:txBody>
      </p:sp>
      <p:sp>
        <p:nvSpPr>
          <p:cNvPr id="19459"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de-CH" sz="2400" smtClean="0">
              <a:solidFill>
                <a:srgbClr val="FFFFFF"/>
              </a:solidFill>
              <a:latin typeface="Times New Roman" pitchFamily="18" charset="0"/>
            </a:endParaRPr>
          </a:p>
        </p:txBody>
      </p:sp>
      <p:sp>
        <p:nvSpPr>
          <p:cNvPr id="19460"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1"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2"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3"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4"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5"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6"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de-CH" sz="2400" smtClean="0">
              <a:solidFill>
                <a:srgbClr val="FFFFFF"/>
              </a:solidFill>
              <a:latin typeface="Times New Roman" pitchFamily="18" charset="0"/>
            </a:endParaRPr>
          </a:p>
        </p:txBody>
      </p:sp>
      <p:sp>
        <p:nvSpPr>
          <p:cNvPr id="19467"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Hier klicken, um Master-Titelformat zu bearbeiten.</a:t>
            </a:r>
          </a:p>
        </p:txBody>
      </p:sp>
      <p:sp>
        <p:nvSpPr>
          <p:cNvPr id="19468"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19469"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smtClean="0">
              <a:solidFill>
                <a:srgbClr val="FFFFFF"/>
              </a:solidFill>
              <a:latin typeface="Times New Roman" pitchFamily="18" charset="0"/>
            </a:endParaRPr>
          </a:p>
        </p:txBody>
      </p:sp>
      <p:sp>
        <p:nvSpPr>
          <p:cNvPr id="19470"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smtClean="0">
              <a:solidFill>
                <a:srgbClr val="FFFFFF"/>
              </a:solidFill>
              <a:latin typeface="Times New Roman" pitchFamily="18" charset="0"/>
            </a:endParaRPr>
          </a:p>
        </p:txBody>
      </p:sp>
      <p:sp>
        <p:nvSpPr>
          <p:cNvPr id="19471"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6B1BCF0A-DEC4-4910-BC7C-63672FF4ACC4}" type="slidenum">
              <a:rPr lang="en-US" smtClean="0">
                <a:solidFill>
                  <a:srgbClr val="FFFFFF"/>
                </a:solidFill>
                <a:latin typeface="Times New Roman" pitchFamily="18" charset="0"/>
              </a:rPr>
              <a:pPr eaLnBrk="0" hangingPunct="0"/>
              <a:t>‹Nr.›</a:t>
            </a:fld>
            <a:endParaRPr lang="en-US" smtClean="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665" r:id="rId1"/>
  </p:sldLayoutIdLst>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0-#ppt_w/2"/>
                                          </p:val>
                                        </p:tav>
                                        <p:tav tm="100000">
                                          <p:val>
                                            <p:strVal val="#ppt_x"/>
                                          </p:val>
                                        </p:tav>
                                      </p:tavLst>
                                    </p:anim>
                                    <p:anim calcmode="lin" valueType="num">
                                      <p:cBhvr additive="base">
                                        <p:cTn id="8" dur="500" fill="hold"/>
                                        <p:tgtEl>
                                          <p:spTgt spid="1945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945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404664"/>
            <a:ext cx="8928992" cy="830997"/>
          </a:xfrm>
          <a:effectLst>
            <a:outerShdw dist="35921" dir="2700000" algn="ctr" rotWithShape="0">
              <a:srgbClr val="000000"/>
            </a:outerShdw>
          </a:effectLst>
        </p:spPr>
        <p:txBody>
          <a:bodyPr wrap="square">
            <a:spAutoFit/>
          </a:bodyPr>
          <a:lstStyle/>
          <a:p>
            <a:pPr algn="l"/>
            <a:r>
              <a:rPr lang="de-CH" sz="6000" dirty="0" smtClean="0">
                <a:ln>
                  <a:solidFill>
                    <a:srgbClr val="000000"/>
                  </a:solidFill>
                </a:ln>
                <a:solidFill>
                  <a:schemeClr val="bg1"/>
                </a:solidFill>
                <a:latin typeface="Arial Rounded MT Bold" pitchFamily="34" charset="0"/>
              </a:rPr>
              <a:t>So befreit sind Christen</a:t>
            </a:r>
            <a:endParaRPr lang="de-CH" sz="60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39552" y="5656253"/>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Wie Christen </a:t>
            </a:r>
            <a:r>
              <a:rPr lang="de-CH" sz="2800" kern="1200">
                <a:ln>
                  <a:solidFill>
                    <a:srgbClr val="000000"/>
                  </a:solidFill>
                </a:ln>
                <a:solidFill>
                  <a:schemeClr val="bg1"/>
                </a:solidFill>
                <a:latin typeface="Arial Rounded MT Bold" pitchFamily="34" charset="0"/>
                <a:ea typeface="+mj-ea"/>
                <a:cs typeface="+mj-cs"/>
              </a:rPr>
              <a:t>leben </a:t>
            </a:r>
            <a:r>
              <a:rPr lang="de-CH" sz="2800" kern="1200" smtClean="0">
                <a:ln>
                  <a:solidFill>
                    <a:srgbClr val="000000"/>
                  </a:solidFill>
                </a:ln>
                <a:solidFill>
                  <a:schemeClr val="bg1"/>
                </a:solidFill>
                <a:latin typeface="Arial Rounded MT Bold" pitchFamily="34" charset="0"/>
                <a:ea typeface="+mj-ea"/>
                <a:cs typeface="+mj-cs"/>
              </a:rPr>
              <a:t>(4/4</a:t>
            </a:r>
            <a:r>
              <a:rPr lang="de-CH" sz="2800" kern="1200" dirty="0">
                <a:ln>
                  <a:solidFill>
                    <a:srgbClr val="000000"/>
                  </a:solidFill>
                </a:ln>
                <a:solidFill>
                  <a:schemeClr val="bg1"/>
                </a:solidFill>
                <a:latin typeface="Arial Rounded MT Bold" pitchFamily="34" charset="0"/>
                <a:ea typeface="+mj-ea"/>
                <a:cs typeface="+mj-cs"/>
              </a:rPr>
              <a:t>)      </a:t>
            </a:r>
          </a:p>
        </p:txBody>
      </p:sp>
      <p:sp>
        <p:nvSpPr>
          <p:cNvPr id="4" name="Rectangle 3"/>
          <p:cNvSpPr txBox="1">
            <a:spLocks noChangeArrowheads="1"/>
          </p:cNvSpPr>
          <p:nvPr/>
        </p:nvSpPr>
        <p:spPr bwMode="auto">
          <a:xfrm>
            <a:off x="539552" y="3950825"/>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a:t>
            </a:r>
            <a:r>
              <a:rPr lang="de-CH" sz="3200" dirty="0" smtClean="0"/>
              <a:t>1,12-14      </a:t>
            </a:r>
            <a:endParaRPr lang="de-CH" sz="3200" dirty="0"/>
          </a:p>
        </p:txBody>
      </p:sp>
      <p:sp>
        <p:nvSpPr>
          <p:cNvPr id="5" name="Rectangle 3"/>
          <p:cNvSpPr txBox="1">
            <a:spLocks noChangeArrowheads="1"/>
          </p:cNvSpPr>
          <p:nvPr/>
        </p:nvSpPr>
        <p:spPr bwMode="auto">
          <a:xfrm>
            <a:off x="541213" y="6068034"/>
            <a:ext cx="8423275"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1</a:t>
            </a: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496944"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„Freut euch und dankt ihm, dem Vater, dass er euch das Recht gegeben hat, an dem Erbe teilzuhaben, das er in seinem Licht für sein heiliges Volk bereithält.“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1680" y="249289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383161964"/>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352928"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„Gott, der als einziger </a:t>
            </a:r>
            <a:r>
              <a:rPr lang="de-CH" sz="3200" dirty="0" smtClean="0">
                <a:ln>
                  <a:solidFill>
                    <a:srgbClr val="000000"/>
                  </a:solidFill>
                </a:ln>
                <a:solidFill>
                  <a:srgbClr val="FFFFFF"/>
                </a:solidFill>
                <a:latin typeface="Arial Rounded MT Bold" pitchFamily="34" charset="0"/>
              </a:rPr>
              <a:t>Unsterblichkeit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besitzt </a:t>
            </a:r>
            <a:r>
              <a:rPr lang="de-CH" sz="3200" dirty="0">
                <a:ln>
                  <a:solidFill>
                    <a:srgbClr val="000000"/>
                  </a:solidFill>
                </a:ln>
                <a:solidFill>
                  <a:srgbClr val="FFFFFF"/>
                </a:solidFill>
                <a:latin typeface="Arial Rounded MT Bold" pitchFamily="34" charset="0"/>
              </a:rPr>
              <a:t>und der in einem unzugänglichen Licht wohnt, er, den kein Mensch je gesehen hat und den kein Mensch je sehen kann.“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278092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1.Timotheus-Brief 6,16</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561820903"/>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07504" y="1070968"/>
            <a:ext cx="9006036"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Befreit von zerstörenden Kräften</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952657128"/>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776864"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„Gott hat uns aus der Gewalt der Finsternis befreit und hat uns in das Reich versetzt, in dem sein geliebter Sohn regiert.“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78868" y="2166005"/>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03800"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672063627"/>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1" name="Text Box 3"/>
          <p:cNvSpPr txBox="1">
            <a:spLocks noChangeArrowheads="1"/>
          </p:cNvSpPr>
          <p:nvPr/>
        </p:nvSpPr>
        <p:spPr bwMode="auto">
          <a:xfrm>
            <a:off x="35496" y="44624"/>
            <a:ext cx="8928992"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„Der Herrscher dieser Welt hat sich bereits gegen mich aufgemacht. Er findet zwar nichts an mir, was ihm Macht über mich geben könnte.“</a:t>
            </a:r>
            <a:endParaRPr lang="de-DE" sz="32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179814"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
        <p:nvSpPr>
          <p:cNvPr id="4" name="Text Box 3"/>
          <p:cNvSpPr txBox="1">
            <a:spLocks noChangeArrowheads="1"/>
          </p:cNvSpPr>
          <p:nvPr/>
        </p:nvSpPr>
        <p:spPr bwMode="auto">
          <a:xfrm>
            <a:off x="1732359" y="263691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14,30</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994717300"/>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1" name="Text Box 3"/>
          <p:cNvSpPr txBox="1">
            <a:spLocks noChangeArrowheads="1"/>
          </p:cNvSpPr>
          <p:nvPr/>
        </p:nvSpPr>
        <p:spPr bwMode="auto">
          <a:xfrm>
            <a:off x="179512" y="44624"/>
            <a:ext cx="8424936"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de-CH" sz="5400" dirty="0">
                <a:ln>
                  <a:solidFill>
                    <a:srgbClr val="000000"/>
                  </a:solidFill>
                </a:ln>
                <a:solidFill>
                  <a:srgbClr val="FFFFFF"/>
                </a:solidFill>
                <a:latin typeface="Arial Rounded MT Bold" pitchFamily="34" charset="0"/>
              </a:rPr>
              <a:t>„Ihr stammt vom Teufel; der ist euer Vater.“</a:t>
            </a:r>
            <a:endParaRPr lang="de-DE" sz="54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179814"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
        <p:nvSpPr>
          <p:cNvPr id="4" name="Text Box 3"/>
          <p:cNvSpPr txBox="1">
            <a:spLocks noChangeArrowheads="1"/>
          </p:cNvSpPr>
          <p:nvPr/>
        </p:nvSpPr>
        <p:spPr bwMode="auto">
          <a:xfrm>
            <a:off x="1763688" y="256490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8,44</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297376052"/>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1" name="Text Box 3"/>
          <p:cNvSpPr txBox="1">
            <a:spLocks noChangeArrowheads="1"/>
          </p:cNvSpPr>
          <p:nvPr/>
        </p:nvSpPr>
        <p:spPr bwMode="auto">
          <a:xfrm>
            <a:off x="35496" y="44624"/>
            <a:ext cx="8928992"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„Er (der Teufel) war von Anfang an ein Mörder und stand nie auf dem Boden der Wahrheit, weil es in ihm keine Wahrheit gibt. Wenn er lügt, redet er so, wie es seinem </a:t>
            </a:r>
            <a:r>
              <a:rPr lang="de-CH" sz="3200" dirty="0" err="1">
                <a:ln>
                  <a:solidFill>
                    <a:srgbClr val="000000"/>
                  </a:solidFill>
                </a:ln>
                <a:solidFill>
                  <a:srgbClr val="FFFFFF"/>
                </a:solidFill>
                <a:latin typeface="Arial Rounded MT Bold" pitchFamily="34" charset="0"/>
              </a:rPr>
              <a:t>ureigensten</a:t>
            </a:r>
            <a:r>
              <a:rPr lang="de-CH" sz="3200" dirty="0">
                <a:ln>
                  <a:solidFill>
                    <a:srgbClr val="000000"/>
                  </a:solidFill>
                </a:ln>
                <a:solidFill>
                  <a:srgbClr val="FFFFFF"/>
                </a:solidFill>
                <a:latin typeface="Arial Rounded MT Bold" pitchFamily="34" charset="0"/>
              </a:rPr>
              <a:t> Wesen entspricht; denn er ist ein Lügner, ja er ist der Vater der Lüge.“</a:t>
            </a:r>
            <a:endParaRPr lang="de-DE" sz="32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179814"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
        <p:nvSpPr>
          <p:cNvPr id="4" name="Text Box 3"/>
          <p:cNvSpPr txBox="1">
            <a:spLocks noChangeArrowheads="1"/>
          </p:cNvSpPr>
          <p:nvPr/>
        </p:nvSpPr>
        <p:spPr bwMode="auto">
          <a:xfrm>
            <a:off x="1764010" y="357301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8,44</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549865516"/>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44624"/>
            <a:ext cx="6696744"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„Durch einen einzigen Menschen – Adam – hielt die Sünde in der Welt Einzug und durch die Sünde der Tod, und auf diese Weise ist der Tod zu allen Menschen gekommen, denn </a:t>
            </a:r>
            <a:r>
              <a:rPr lang="de-CH" sz="3200" dirty="0" smtClean="0">
                <a:ln>
                  <a:solidFill>
                    <a:srgbClr val="000000"/>
                  </a:solidFill>
                </a:ln>
                <a:solidFill>
                  <a:srgbClr val="FFFFFF"/>
                </a:solidFill>
                <a:latin typeface="Arial Rounded MT Bold" pitchFamily="34" charset="0"/>
              </a:rPr>
              <a:t>alle</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haben </a:t>
            </a:r>
            <a:r>
              <a:rPr lang="de-CH" sz="3200" dirty="0">
                <a:ln>
                  <a:solidFill>
                    <a:srgbClr val="000000"/>
                  </a:solidFill>
                </a:ln>
                <a:solidFill>
                  <a:srgbClr val="FFFFFF"/>
                </a:solidFill>
                <a:latin typeface="Arial Rounded MT Bold" pitchFamily="34" charset="0"/>
              </a:rPr>
              <a:t>gesündigt.“</a:t>
            </a:r>
            <a:endParaRPr lang="de-CH" sz="32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Wie Christen leben</a:t>
            </a:r>
            <a:endParaRPr lang="de-CH" sz="1600" dirty="0">
              <a:solidFill>
                <a:srgbClr val="FFFFFF"/>
              </a:solidFill>
            </a:endParaRPr>
          </a:p>
        </p:txBody>
      </p:sp>
      <p:sp>
        <p:nvSpPr>
          <p:cNvPr id="5" name="Text Box 2"/>
          <p:cNvSpPr txBox="1">
            <a:spLocks noChangeArrowheads="1"/>
          </p:cNvSpPr>
          <p:nvPr/>
        </p:nvSpPr>
        <p:spPr bwMode="auto">
          <a:xfrm>
            <a:off x="3131840" y="3399388"/>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5,12</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49832480"/>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776864"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„Gott hat uns aus der Gewalt der Finsternis befreit und hat uns in das Reich versetzt, in dem sein geliebter Sohn regiert.“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234888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1,13</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03800"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364747935"/>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90498"/>
            <a:ext cx="8702674"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„Nun hasst sie die Welt, weil sie nicht zu ihr gehören, so wie auch ich nicht zu ihr gehöre.“</a:t>
            </a:r>
            <a:endParaRPr lang="de-CH" sz="36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Wie Christen leben</a:t>
            </a:r>
            <a:endParaRPr lang="de-CH" sz="1600" dirty="0">
              <a:solidFill>
                <a:srgbClr val="FFFFFF"/>
              </a:solidFill>
            </a:endParaRPr>
          </a:p>
        </p:txBody>
      </p:sp>
      <p:sp>
        <p:nvSpPr>
          <p:cNvPr id="5" name="Text Box 2"/>
          <p:cNvSpPr txBox="1">
            <a:spLocks noChangeArrowheads="1"/>
          </p:cNvSpPr>
          <p:nvPr/>
        </p:nvSpPr>
        <p:spPr bwMode="auto">
          <a:xfrm>
            <a:off x="3203848" y="3140968"/>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17,14</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548018178"/>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203848" y="72043"/>
            <a:ext cx="5787752"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„Wenn jemand zu Christus gehört, ist er eine neue Schöpfung. Das Alte ist vergangen; etwas </a:t>
            </a:r>
            <a:r>
              <a:rPr lang="de-CH" sz="3200" dirty="0" smtClean="0">
                <a:ln>
                  <a:solidFill>
                    <a:srgbClr val="000000"/>
                  </a:solidFill>
                </a:ln>
                <a:solidFill>
                  <a:srgbClr val="FFFFFF"/>
                </a:solidFill>
                <a:latin typeface="Arial Rounded MT Bold" pitchFamily="34" charset="0"/>
              </a:rPr>
              <a:t>ganz</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Neues </a:t>
            </a:r>
            <a:r>
              <a:rPr lang="de-CH" sz="3200" dirty="0">
                <a:ln>
                  <a:solidFill>
                    <a:srgbClr val="000000"/>
                  </a:solidFill>
                </a:ln>
                <a:solidFill>
                  <a:srgbClr val="FFFFFF"/>
                </a:solidFill>
                <a:latin typeface="Arial Rounded MT Bold" pitchFamily="34" charset="0"/>
              </a:rPr>
              <a:t>hat begonnen!“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303043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2.Korinther-Brief 5,17</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154374014"/>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116632"/>
            <a:ext cx="9001000"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„Wir sind Bürger des Himmels, und vom Himmel her erwarten wir auch unseren Retter – Jesus Christus, den Herrn.“</a:t>
            </a:r>
            <a:endParaRPr lang="de-CH" sz="36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Wie Christen leben</a:t>
            </a:r>
            <a:endParaRPr lang="de-CH" sz="1600" dirty="0">
              <a:solidFill>
                <a:srgbClr val="FFFFFF"/>
              </a:solidFill>
            </a:endParaRPr>
          </a:p>
        </p:txBody>
      </p:sp>
      <p:sp>
        <p:nvSpPr>
          <p:cNvPr id="5" name="Text Box 2"/>
          <p:cNvSpPr txBox="1">
            <a:spLocks noChangeArrowheads="1"/>
          </p:cNvSpPr>
          <p:nvPr/>
        </p:nvSpPr>
        <p:spPr bwMode="auto">
          <a:xfrm>
            <a:off x="3131840" y="2132856"/>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Philipper-Brief 3,20</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829112180"/>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07504" y="864354"/>
            <a:ext cx="8928992" cy="2086725"/>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smtClean="0">
                <a:ln>
                  <a:solidFill>
                    <a:srgbClr val="000000"/>
                  </a:solidFill>
                </a:ln>
                <a:solidFill>
                  <a:schemeClr val="bg1"/>
                </a:solidFill>
                <a:latin typeface="Arial Rounded MT Bold" pitchFamily="34" charset="0"/>
              </a:rPr>
              <a:t>III</a:t>
            </a:r>
            <a:r>
              <a:rPr lang="de-DE" sz="5400" dirty="0">
                <a:ln>
                  <a:solidFill>
                    <a:srgbClr val="000000"/>
                  </a:solidFill>
                </a:ln>
                <a:solidFill>
                  <a:schemeClr val="bg1"/>
                </a:solidFill>
                <a:latin typeface="Arial Rounded MT Bold" pitchFamily="34" charset="0"/>
              </a:rPr>
              <a:t>. </a:t>
            </a:r>
            <a:r>
              <a:rPr lang="de-DE" sz="5400" dirty="0" smtClean="0">
                <a:ln>
                  <a:solidFill>
                    <a:srgbClr val="000000"/>
                  </a:solidFill>
                </a:ln>
                <a:solidFill>
                  <a:schemeClr val="bg1"/>
                </a:solidFill>
                <a:latin typeface="Arial Rounded MT Bold" pitchFamily="34" charset="0"/>
              </a:rPr>
              <a:t>Befreit zu einem selbstbestimmten Leben</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3763963845"/>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776864"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„Durch ihn, Jesus Christus, sind wir erlöst; durch ihn sind uns unsere Sünden vergeben.“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191683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003800" y="6237312"/>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108897751"/>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2627784" y="188913"/>
            <a:ext cx="6408712"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„Ich weiss ja, dass in mir, das heisst in meiner eigenen Natur, nichts Gutes wohnt. Obwohl es mir nicht am Wollen fehlt, bringe ich es nicht zustande, das Richtige zu tun.“</a:t>
            </a:r>
            <a:endParaRPr lang="de-CH" sz="32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Wie Christen leben</a:t>
            </a:r>
            <a:endParaRPr lang="de-CH" sz="1600" dirty="0">
              <a:solidFill>
                <a:srgbClr val="FFFFFF"/>
              </a:solidFill>
            </a:endParaRPr>
          </a:p>
        </p:txBody>
      </p:sp>
      <p:sp>
        <p:nvSpPr>
          <p:cNvPr id="5" name="Text Box 2"/>
          <p:cNvSpPr txBox="1">
            <a:spLocks noChangeArrowheads="1"/>
          </p:cNvSpPr>
          <p:nvPr/>
        </p:nvSpPr>
        <p:spPr bwMode="auto">
          <a:xfrm>
            <a:off x="3203848" y="3501008"/>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7,18</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64805835"/>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2324" name="Text Box 2052"/>
          <p:cNvSpPr txBox="1">
            <a:spLocks noChangeArrowheads="1"/>
          </p:cNvSpPr>
          <p:nvPr/>
        </p:nvSpPr>
        <p:spPr bwMode="auto">
          <a:xfrm>
            <a:off x="713606" y="2924175"/>
            <a:ext cx="60198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CH" sz="3600" dirty="0" smtClean="0">
                <a:solidFill>
                  <a:srgbClr val="FFFFFF"/>
                </a:solidFill>
                <a:latin typeface="Arial Rounded MT Bold" pitchFamily="34" charset="0"/>
              </a:rPr>
              <a:t>Haben Sie das Bedürfnis nach einer intakten Familie?</a:t>
            </a:r>
          </a:p>
        </p:txBody>
      </p:sp>
      <p:sp>
        <p:nvSpPr>
          <p:cNvPr id="312326" name="Text Box 2054"/>
          <p:cNvSpPr txBox="1">
            <a:spLocks noChangeArrowheads="1"/>
          </p:cNvSpPr>
          <p:nvPr/>
        </p:nvSpPr>
        <p:spPr bwMode="auto">
          <a:xfrm rot="-5400000">
            <a:off x="7011193" y="4571207"/>
            <a:ext cx="3656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CH" sz="1400" smtClean="0">
                <a:solidFill>
                  <a:srgbClr val="FFFFFF"/>
                </a:solidFill>
                <a:latin typeface="Arial Rounded MT Bold" pitchFamily="34" charset="0"/>
              </a:rPr>
              <a:t>SonntagsZeitung, 14. Nov. 1993, S. 101.</a:t>
            </a:r>
          </a:p>
        </p:txBody>
      </p:sp>
      <p:pic>
        <p:nvPicPr>
          <p:cNvPr id="312328" name="Picture 2056" descr="C:\Lehre\SEMINARE\Aufatmen\gnaedi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1793875" cy="2362200"/>
          </a:xfrm>
          <a:prstGeom prst="rect">
            <a:avLst/>
          </a:prstGeom>
          <a:noFill/>
          <a:extLst>
            <a:ext uri="{909E8E84-426E-40DD-AFC4-6F175D3DCCD1}">
              <a14:hiddenFill xmlns:a14="http://schemas.microsoft.com/office/drawing/2010/main">
                <a:solidFill>
                  <a:srgbClr val="FFFFFF"/>
                </a:solidFill>
              </a14:hiddenFill>
            </a:ext>
          </a:extLst>
        </p:spPr>
      </p:pic>
      <p:sp>
        <p:nvSpPr>
          <p:cNvPr id="312330" name="Text Box 2058"/>
          <p:cNvSpPr txBox="1">
            <a:spLocks noChangeArrowheads="1"/>
          </p:cNvSpPr>
          <p:nvPr/>
        </p:nvSpPr>
        <p:spPr bwMode="auto">
          <a:xfrm>
            <a:off x="2667000" y="3048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sz="2400" smtClean="0">
                <a:solidFill>
                  <a:srgbClr val="FFFFFF"/>
                </a:solidFill>
                <a:latin typeface="Arial Rounded MT Bold" pitchFamily="34" charset="0"/>
              </a:rPr>
              <a:t>Mathias Gnädinger</a:t>
            </a:r>
          </a:p>
        </p:txBody>
      </p:sp>
    </p:spTree>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2499" name="Text Box 3"/>
          <p:cNvSpPr txBox="1">
            <a:spLocks noChangeArrowheads="1"/>
          </p:cNvSpPr>
          <p:nvPr/>
        </p:nvSpPr>
        <p:spPr bwMode="auto">
          <a:xfrm>
            <a:off x="762000" y="228600"/>
            <a:ext cx="77724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CH" sz="3200" dirty="0" smtClean="0">
                <a:solidFill>
                  <a:srgbClr val="FFFFFF"/>
                </a:solidFill>
                <a:latin typeface="Arial Rounded MT Bold" pitchFamily="34" charset="0"/>
              </a:rPr>
              <a:t>Ganz tief innen schon.</a:t>
            </a:r>
            <a:br>
              <a:rPr lang="de-CH" sz="3200" dirty="0" smtClean="0">
                <a:solidFill>
                  <a:srgbClr val="FFFFFF"/>
                </a:solidFill>
                <a:latin typeface="Arial Rounded MT Bold" pitchFamily="34" charset="0"/>
              </a:rPr>
            </a:br>
            <a:r>
              <a:rPr lang="de-CH" sz="3200" dirty="0" smtClean="0">
                <a:solidFill>
                  <a:srgbClr val="FFFFFF"/>
                </a:solidFill>
                <a:latin typeface="Arial Rounded MT Bold" pitchFamily="34" charset="0"/>
              </a:rPr>
              <a:t>Aber irgend etwas in mir drin macht das auch wieder kaputt.</a:t>
            </a:r>
            <a:br>
              <a:rPr lang="de-CH" sz="3200" dirty="0" smtClean="0">
                <a:solidFill>
                  <a:srgbClr val="FFFFFF"/>
                </a:solidFill>
                <a:latin typeface="Arial Rounded MT Bold" pitchFamily="34" charset="0"/>
              </a:rPr>
            </a:br>
            <a:r>
              <a:rPr lang="de-CH" sz="3200" dirty="0" smtClean="0">
                <a:solidFill>
                  <a:srgbClr val="FFFFFF"/>
                </a:solidFill>
                <a:latin typeface="Arial Rounded MT Bold" pitchFamily="34" charset="0"/>
              </a:rPr>
              <a:t>Wenn es mir zu gut geht, wenn mir ein Mensch viel Liebe entgegenbringt, fange ich an, das zu zerstören, und wenn ich eigentlich glücklich sein könnte, fliehe ich.</a:t>
            </a:r>
          </a:p>
        </p:txBody>
      </p:sp>
      <p:sp>
        <p:nvSpPr>
          <p:cNvPr id="362500" name="Text Box 4"/>
          <p:cNvSpPr txBox="1">
            <a:spLocks noChangeArrowheads="1"/>
          </p:cNvSpPr>
          <p:nvPr/>
        </p:nvSpPr>
        <p:spPr bwMode="auto">
          <a:xfrm rot="-5400000">
            <a:off x="7011193" y="4571207"/>
            <a:ext cx="3656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CH" sz="1400" smtClean="0">
                <a:solidFill>
                  <a:srgbClr val="FFFFFF"/>
                </a:solidFill>
                <a:latin typeface="Arial Rounded MT Bold" pitchFamily="34" charset="0"/>
              </a:rPr>
              <a:t>SonntagsZeitung, 14. Nov. 1993, S. 101.</a:t>
            </a:r>
          </a:p>
        </p:txBody>
      </p:sp>
      <p:pic>
        <p:nvPicPr>
          <p:cNvPr id="362501" name="Picture 5" descr="C:\Lehre\SEMINARE\Aufatmen\gnaedi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343400"/>
            <a:ext cx="1793875" cy="2362200"/>
          </a:xfrm>
          <a:prstGeom prst="rect">
            <a:avLst/>
          </a:prstGeom>
          <a:noFill/>
          <a:extLst>
            <a:ext uri="{909E8E84-426E-40DD-AFC4-6F175D3DCCD1}">
              <a14:hiddenFill xmlns:a14="http://schemas.microsoft.com/office/drawing/2010/main">
                <a:solidFill>
                  <a:srgbClr val="FFFFFF"/>
                </a:solidFill>
              </a14:hiddenFill>
            </a:ext>
          </a:extLst>
        </p:spPr>
      </p:pic>
      <p:sp>
        <p:nvSpPr>
          <p:cNvPr id="362502" name="Text Box 6"/>
          <p:cNvSpPr txBox="1">
            <a:spLocks noChangeArrowheads="1"/>
          </p:cNvSpPr>
          <p:nvPr/>
        </p:nvSpPr>
        <p:spPr bwMode="auto">
          <a:xfrm>
            <a:off x="2895600" y="60960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sz="2400" smtClean="0">
                <a:solidFill>
                  <a:srgbClr val="FFFFFF"/>
                </a:solidFill>
                <a:latin typeface="Arial Rounded MT Bold" pitchFamily="34" charset="0"/>
              </a:rPr>
              <a:t>Mathias Gnädinger</a:t>
            </a:r>
          </a:p>
        </p:txBody>
      </p:sp>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3523" name="Text Box 3"/>
          <p:cNvSpPr txBox="1">
            <a:spLocks noChangeArrowheads="1"/>
          </p:cNvSpPr>
          <p:nvPr/>
        </p:nvSpPr>
        <p:spPr bwMode="auto">
          <a:xfrm rot="-5400000">
            <a:off x="7011193" y="4571207"/>
            <a:ext cx="3656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CH" sz="1400" smtClean="0">
                <a:solidFill>
                  <a:srgbClr val="FFFFFF"/>
                </a:solidFill>
                <a:latin typeface="Arial Rounded MT Bold" pitchFamily="34" charset="0"/>
              </a:rPr>
              <a:t>SonntagsZeitung, 14. Nov. 1993, S. 101.</a:t>
            </a:r>
          </a:p>
        </p:txBody>
      </p:sp>
      <p:pic>
        <p:nvPicPr>
          <p:cNvPr id="363524" name="Picture 4" descr="C:\Lehre\SEMINARE\Aufatmen\gnaedi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343400"/>
            <a:ext cx="1793875" cy="2362200"/>
          </a:xfrm>
          <a:prstGeom prst="rect">
            <a:avLst/>
          </a:prstGeom>
          <a:noFill/>
          <a:extLst>
            <a:ext uri="{909E8E84-426E-40DD-AFC4-6F175D3DCCD1}">
              <a14:hiddenFill xmlns:a14="http://schemas.microsoft.com/office/drawing/2010/main">
                <a:solidFill>
                  <a:srgbClr val="FFFFFF"/>
                </a:solidFill>
              </a14:hiddenFill>
            </a:ext>
          </a:extLst>
        </p:spPr>
      </p:pic>
      <p:sp>
        <p:nvSpPr>
          <p:cNvPr id="363525" name="Text Box 5"/>
          <p:cNvSpPr txBox="1">
            <a:spLocks noChangeArrowheads="1"/>
          </p:cNvSpPr>
          <p:nvPr/>
        </p:nvSpPr>
        <p:spPr bwMode="auto">
          <a:xfrm>
            <a:off x="2895600" y="60960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sz="2400" smtClean="0">
                <a:solidFill>
                  <a:srgbClr val="FFFFFF"/>
                </a:solidFill>
                <a:latin typeface="Arial Rounded MT Bold" pitchFamily="34" charset="0"/>
              </a:rPr>
              <a:t>Mathias Gnädinger</a:t>
            </a:r>
          </a:p>
        </p:txBody>
      </p:sp>
      <p:sp>
        <p:nvSpPr>
          <p:cNvPr id="363526" name="Text Box 6"/>
          <p:cNvSpPr txBox="1">
            <a:spLocks noChangeArrowheads="1"/>
          </p:cNvSpPr>
          <p:nvPr/>
        </p:nvSpPr>
        <p:spPr bwMode="auto">
          <a:xfrm>
            <a:off x="914400" y="914400"/>
            <a:ext cx="7239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CH" sz="4400" dirty="0" smtClean="0">
                <a:solidFill>
                  <a:srgbClr val="FFFFFF"/>
                </a:solidFill>
                <a:latin typeface="Arial Rounded MT Bold" pitchFamily="34" charset="0"/>
              </a:rPr>
              <a:t>Ich weiss selber nicht, was das genau ist und warum es so ist.</a:t>
            </a:r>
            <a:endParaRPr lang="de-DE" sz="4400" dirty="0" smtClean="0">
              <a:solidFill>
                <a:srgbClr val="FFFFFF"/>
              </a:solidFill>
              <a:latin typeface="Arial Rounded MT Bold" pitchFamily="34" charset="0"/>
            </a:endParaRPr>
          </a:p>
        </p:txBody>
      </p:sp>
    </p:spTree>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2771800" y="188913"/>
            <a:ext cx="6264696"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„Wenn ich aber das, was ich tue, gar nicht tun will, dann handle nicht mehr ich selbst, sondern die Sünde, die in mir wohnt.“</a:t>
            </a:r>
            <a:endParaRPr lang="de-CH" sz="32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Wie Christen leben</a:t>
            </a:r>
            <a:endParaRPr lang="de-CH" sz="1600" dirty="0">
              <a:solidFill>
                <a:srgbClr val="FFFFFF"/>
              </a:solidFill>
            </a:endParaRPr>
          </a:p>
        </p:txBody>
      </p:sp>
      <p:sp>
        <p:nvSpPr>
          <p:cNvPr id="5" name="Text Box 2"/>
          <p:cNvSpPr txBox="1">
            <a:spLocks noChangeArrowheads="1"/>
          </p:cNvSpPr>
          <p:nvPr/>
        </p:nvSpPr>
        <p:spPr bwMode="auto">
          <a:xfrm>
            <a:off x="3067025" y="2924944"/>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7,19</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861995253"/>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6684" y="44624"/>
            <a:ext cx="8857804"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„Als ihr Sklaven der Sünde wart, standet ihr nicht im Dienst der Gerechtigkeit und wart darum ihr gegenüber frei.“</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3059559" y="2590155"/>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Römer-Brief 6,20</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542243673"/>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6684" y="44624"/>
            <a:ext cx="8929812"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„Dass ihr jetzt aber von der Herrschaft der Sünde befreit und in den Dienst Gottes gestellt seid, bringt euch als Gewinn ein geheiligtes Leben, und im Endergebnis bringt es euch das ewige Leben.“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3059832" y="3327375"/>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Römer-Brief 6,22</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507890484"/>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9000" b="-39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856984"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dirty="0">
                <a:ln>
                  <a:solidFill>
                    <a:srgbClr val="000000"/>
                  </a:solidFill>
                </a:ln>
                <a:solidFill>
                  <a:srgbClr val="FFFFFF"/>
                </a:solidFill>
                <a:latin typeface="Arial Rounded MT Bold" pitchFamily="34" charset="0"/>
              </a:rPr>
              <a:t>„Nur wenn der Sohn euch frei macht, seid ihr wirklich frei.“</a:t>
            </a:r>
            <a:endParaRPr lang="de-DE"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535" y="198884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8,36</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600631173"/>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44624"/>
            <a:ext cx="7416824"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„Denn wenn du mit Jesus Christus verbunden bist, bist du nicht mehr unter dem Gesetz der Sünde und des Todes; das Gesetz des Geistes, der lebendig macht, hat dich davon befreit.“</a:t>
            </a:r>
            <a:endParaRPr lang="de-CH" sz="32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Wie Christen leben</a:t>
            </a:r>
            <a:endParaRPr lang="de-CH" sz="1600" dirty="0">
              <a:solidFill>
                <a:srgbClr val="FFFFFF"/>
              </a:solidFill>
            </a:endParaRPr>
          </a:p>
        </p:txBody>
      </p:sp>
      <p:sp>
        <p:nvSpPr>
          <p:cNvPr id="5" name="Text Box 2"/>
          <p:cNvSpPr txBox="1">
            <a:spLocks noChangeArrowheads="1"/>
          </p:cNvSpPr>
          <p:nvPr/>
        </p:nvSpPr>
        <p:spPr bwMode="auto">
          <a:xfrm>
            <a:off x="2987824" y="3094266"/>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8,2</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91993194"/>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2195736" y="511747"/>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9000" b="-39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856984"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dirty="0">
                <a:ln>
                  <a:solidFill>
                    <a:srgbClr val="000000"/>
                  </a:solidFill>
                </a:ln>
                <a:solidFill>
                  <a:srgbClr val="FFFFFF"/>
                </a:solidFill>
                <a:latin typeface="Arial Rounded MT Bold" pitchFamily="34" charset="0"/>
              </a:rPr>
              <a:t>„Nur wenn der Sohn euch frei macht, seid ihr wirklich frei.“</a:t>
            </a:r>
            <a:endParaRPr lang="de-DE"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535" y="198884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8,36</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244606056"/>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707904" y="44624"/>
            <a:ext cx="5328592"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„Geschwister, ihr seid zur Freiheit berufen! Doch gebraucht eure Freiheit nicht als Vorwand, um die Wünsche eurer selbstsüchtigen Natur zu befriedigen, sondern dient einander in Liebe.“</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543" y="443711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Galater-Brief 5,13</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0" y="5877272"/>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139070660"/>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6684" y="42545"/>
            <a:ext cx="8281740"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„Ihr seid freie Menschen. Doch missbraucht eure Freiheit nicht als Deckmantel für Böses, sondern zeigt durch die Art und Weise, wie ihr mit eurer Freiheit umgeht, dass ihr Diener Gottes seid.“</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411487" y="287895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1.Petrus-Brief 2,16</a:t>
            </a:r>
            <a:endParaRPr lang="de-DE" sz="24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787553378"/>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Wie Christen leben</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Freut euch und dankt ihm, dem Vater, dass er euch das Recht gegeben hat, an dem Erbe teilzuhaben, das er in </a:t>
            </a:r>
            <a:r>
              <a:rPr lang="de-CH" sz="3200" dirty="0" smtClean="0">
                <a:ln>
                  <a:solidFill>
                    <a:srgbClr val="000000"/>
                  </a:solidFill>
                </a:ln>
                <a:solidFill>
                  <a:srgbClr val="FFFFFF"/>
                </a:solidFill>
                <a:latin typeface="Arial Rounded MT Bold" pitchFamily="34" charset="0"/>
              </a:rPr>
              <a:t>seinem Licht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für </a:t>
            </a:r>
            <a:r>
              <a:rPr lang="de-CH" sz="3200" dirty="0">
                <a:ln>
                  <a:solidFill>
                    <a:srgbClr val="000000"/>
                  </a:solidFill>
                </a:ln>
                <a:solidFill>
                  <a:srgbClr val="FFFFFF"/>
                </a:solidFill>
                <a:latin typeface="Arial Rounded MT Bold" pitchFamily="34" charset="0"/>
              </a:rPr>
              <a:t>sein heiliges Volk bereithält.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994" y="248360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529160185"/>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7632526"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Denn er hat uns aus der Gewalt der Finsternis befreit und hat uns in das Reich versetzt, in dem sein geliebter Sohn regiert. Durch ihn, Jesus Christus, sind wir erlöst; durch ihn sind uns unsere Sünden vergeben.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327569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1,13-14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403489130"/>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467544" y="1601159"/>
            <a:ext cx="8784976" cy="757130"/>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Befreit zum Lobpreis</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179388" y="6380287"/>
            <a:ext cx="3816350" cy="361081"/>
          </a:xfrm>
          <a:effectLst>
            <a:outerShdw dist="35921" dir="2700000" algn="ctr" rotWithShape="0">
              <a:srgbClr val="000000"/>
            </a:outerShdw>
          </a:effectLst>
        </p:spPr>
        <p:txBody>
          <a:bodyPr/>
          <a:lstStyle/>
          <a:p>
            <a:pPr algn="l">
              <a:lnSpc>
                <a:spcPct val="80000"/>
              </a:lnSpc>
            </a:pPr>
            <a:r>
              <a:rPr lang="de-CH" sz="1600" dirty="0">
                <a:solidFill>
                  <a:schemeClr val="bg1"/>
                </a:solidFill>
              </a:rPr>
              <a:t>Wie Christen leben</a:t>
            </a:r>
          </a:p>
        </p:txBody>
      </p:sp>
    </p:spTree>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424936"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„Freut euch und dankt ihm, dem Vater, dass er euch das Recht gegeben hat, an dem Erbe teilzuhaben, das er in seinem Licht für sein heiliges Volk bereithält.“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242088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1,12</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1311117055"/>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424936"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Der </a:t>
            </a:r>
            <a:r>
              <a:rPr lang="de-CH" sz="3200" dirty="0">
                <a:ln>
                  <a:solidFill>
                    <a:srgbClr val="000000"/>
                  </a:solidFill>
                </a:ln>
                <a:solidFill>
                  <a:srgbClr val="FFFFFF"/>
                </a:solidFill>
                <a:latin typeface="Arial Rounded MT Bold" pitchFamily="34" charset="0"/>
              </a:rPr>
              <a:t>Geist, den ihr empfangen habt, macht euch nicht zu Sklaven, sodass ihr von neuem in Angst und Furcht leben müsstet; er hat euch zu Söhnen und Töchtern gemacht, und durch ihn rufen wir, wenn wir beten: „Abba, Vater!“</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82627" y="328498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Römer-Brief 8,15</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2295"/>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2429495052"/>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6336704"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„Wir haben </a:t>
            </a:r>
            <a:r>
              <a:rPr lang="de-CH" sz="3600" dirty="0" smtClean="0">
                <a:ln>
                  <a:solidFill>
                    <a:srgbClr val="000000"/>
                  </a:solidFill>
                </a:ln>
                <a:solidFill>
                  <a:srgbClr val="FFFFFF"/>
                </a:solidFill>
                <a:latin typeface="Arial Rounded MT Bold" pitchFamily="34" charset="0"/>
              </a:rPr>
              <a:t>jetzt, </a:t>
            </a:r>
            <a:r>
              <a:rPr lang="de-CH" sz="3600" dirty="0">
                <a:ln>
                  <a:solidFill>
                    <a:srgbClr val="000000"/>
                  </a:solidFill>
                </a:ln>
                <a:solidFill>
                  <a:srgbClr val="FFFFFF"/>
                </a:solidFill>
                <a:latin typeface="Arial Rounded MT Bold" pitchFamily="34" charset="0"/>
              </a:rPr>
              <a:t>liebe Geschwister, einen freien und ungehinderten Zugang zu Gottes Heiligtum; Jesus hat ihn uns durch sein Blut eröffnet.“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338023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Hebräer 10,19</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2295"/>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Wie Christen leben</a:t>
            </a:r>
          </a:p>
        </p:txBody>
      </p:sp>
    </p:spTree>
    <p:extLst>
      <p:ext uri="{BB962C8B-B14F-4D97-AF65-F5344CB8AC3E}">
        <p14:creationId xmlns:p14="http://schemas.microsoft.com/office/powerpoint/2010/main" val="975055986"/>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uls">
  <a:themeElements>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p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pot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pot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pot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pot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pot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uls">
  <a:themeElements>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p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pot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pot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pot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pot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pot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Puls">
  <a:themeElements>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pot">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pot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pot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pot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pot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pot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pot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1001</Words>
  <Application>Microsoft Office PowerPoint</Application>
  <PresentationFormat>Bildschirmpräsentation (4:3)</PresentationFormat>
  <Paragraphs>100</Paragraphs>
  <Slides>35</Slides>
  <Notes>0</Notes>
  <HiddenSlides>0</HiddenSlides>
  <MMClips>0</MMClips>
  <ScaleCrop>false</ScaleCrop>
  <HeadingPairs>
    <vt:vector size="4" baseType="variant">
      <vt:variant>
        <vt:lpstr>Design</vt:lpstr>
      </vt:variant>
      <vt:variant>
        <vt:i4>4</vt:i4>
      </vt:variant>
      <vt:variant>
        <vt:lpstr>Folientitel</vt:lpstr>
      </vt:variant>
      <vt:variant>
        <vt:i4>35</vt:i4>
      </vt:variant>
    </vt:vector>
  </HeadingPairs>
  <TitlesOfParts>
    <vt:vector size="39" baseType="lpstr">
      <vt:lpstr>01072134</vt:lpstr>
      <vt:lpstr>Puls</vt:lpstr>
      <vt:lpstr>1_Puls</vt:lpstr>
      <vt:lpstr>2_Puls</vt:lpstr>
      <vt:lpstr>So befreit sind Christen</vt:lpstr>
      <vt:lpstr>PowerPoint-Präsentation</vt:lpstr>
      <vt:lpstr>PowerPoint-Präsentation</vt:lpstr>
      <vt:lpstr>PowerPoint-Präsentation</vt:lpstr>
      <vt:lpstr>PowerPoint-Präsentation</vt:lpstr>
      <vt:lpstr>I.    Befreit zum Lobpreis</vt:lpstr>
      <vt:lpstr>PowerPoint-Präsentation</vt:lpstr>
      <vt:lpstr>PowerPoint-Präsentation</vt:lpstr>
      <vt:lpstr>PowerPoint-Präsentation</vt:lpstr>
      <vt:lpstr>PowerPoint-Präsentation</vt:lpstr>
      <vt:lpstr>PowerPoint-Präsentation</vt:lpstr>
      <vt:lpstr>II.   Befreit von zerstörenden Kräften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III. Befreit zu einem selbstbestimmten Leben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Christen leben - Teil 4/4 - So befreit sind Christen - Folien</dc:title>
  <dc:creator>Jürg Birnstiel</dc:creator>
  <cp:lastModifiedBy>Me</cp:lastModifiedBy>
  <cp:revision>372</cp:revision>
  <cp:lastPrinted>1601-01-01T00:00:00Z</cp:lastPrinted>
  <dcterms:created xsi:type="dcterms:W3CDTF">2005-04-13T18:10:29Z</dcterms:created>
  <dcterms:modified xsi:type="dcterms:W3CDTF">2012-06-23T20:21:18Z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