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sldIdLst>
    <p:sldId id="256" r:id="rId3"/>
    <p:sldId id="984" r:id="rId4"/>
    <p:sldId id="430" r:id="rId5"/>
    <p:sldId id="864" r:id="rId6"/>
    <p:sldId id="962" r:id="rId7"/>
    <p:sldId id="973" r:id="rId8"/>
    <p:sldId id="974" r:id="rId9"/>
    <p:sldId id="975" r:id="rId10"/>
    <p:sldId id="976" r:id="rId11"/>
    <p:sldId id="977" r:id="rId12"/>
    <p:sldId id="978" r:id="rId13"/>
    <p:sldId id="979" r:id="rId14"/>
    <p:sldId id="918" r:id="rId15"/>
    <p:sldId id="943" r:id="rId16"/>
    <p:sldId id="963" r:id="rId17"/>
    <p:sldId id="964" r:id="rId18"/>
    <p:sldId id="263" r:id="rId19"/>
    <p:sldId id="959" r:id="rId20"/>
    <p:sldId id="980" r:id="rId21"/>
    <p:sldId id="981" r:id="rId22"/>
    <p:sldId id="982" r:id="rId23"/>
    <p:sldId id="983" r:id="rId24"/>
    <p:sldId id="325" r:id="rId25"/>
  </p:sldIdLst>
  <p:sldSz cx="9144000" cy="6858000" type="screen4x3"/>
  <p:notesSz cx="6858000" cy="9144000"/>
  <p:defaultTextStyle>
    <a:defPPr>
      <a:defRPr lang="de-CH"/>
    </a:defPPr>
    <a:lvl1pPr algn="r" rtl="0" fontAlgn="base">
      <a:spcBef>
        <a:spcPct val="0"/>
      </a:spcBef>
      <a:spcAft>
        <a:spcPct val="0"/>
      </a:spcAft>
      <a:defRPr sz="4800" kern="1200">
        <a:solidFill>
          <a:schemeClr val="tx1"/>
        </a:solidFill>
        <a:latin typeface="Arial" charset="0"/>
        <a:ea typeface="+mn-ea"/>
        <a:cs typeface="+mn-cs"/>
      </a:defRPr>
    </a:lvl1pPr>
    <a:lvl2pPr marL="457200" algn="r" rtl="0" fontAlgn="base">
      <a:spcBef>
        <a:spcPct val="0"/>
      </a:spcBef>
      <a:spcAft>
        <a:spcPct val="0"/>
      </a:spcAft>
      <a:defRPr sz="4800" kern="1200">
        <a:solidFill>
          <a:schemeClr val="tx1"/>
        </a:solidFill>
        <a:latin typeface="Arial" charset="0"/>
        <a:ea typeface="+mn-ea"/>
        <a:cs typeface="+mn-cs"/>
      </a:defRPr>
    </a:lvl2pPr>
    <a:lvl3pPr marL="914400" algn="r" rtl="0" fontAlgn="base">
      <a:spcBef>
        <a:spcPct val="0"/>
      </a:spcBef>
      <a:spcAft>
        <a:spcPct val="0"/>
      </a:spcAft>
      <a:defRPr sz="4800" kern="1200">
        <a:solidFill>
          <a:schemeClr val="tx1"/>
        </a:solidFill>
        <a:latin typeface="Arial" charset="0"/>
        <a:ea typeface="+mn-ea"/>
        <a:cs typeface="+mn-cs"/>
      </a:defRPr>
    </a:lvl3pPr>
    <a:lvl4pPr marL="1371600" algn="r" rtl="0" fontAlgn="base">
      <a:spcBef>
        <a:spcPct val="0"/>
      </a:spcBef>
      <a:spcAft>
        <a:spcPct val="0"/>
      </a:spcAft>
      <a:defRPr sz="4800" kern="1200">
        <a:solidFill>
          <a:schemeClr val="tx1"/>
        </a:solidFill>
        <a:latin typeface="Arial" charset="0"/>
        <a:ea typeface="+mn-ea"/>
        <a:cs typeface="+mn-cs"/>
      </a:defRPr>
    </a:lvl4pPr>
    <a:lvl5pPr marL="1828800" algn="r"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C0000"/>
    <a:srgbClr val="FFFF00"/>
    <a:srgbClr val="F8F8F8"/>
    <a:srgbClr val="4D4D4D"/>
    <a:srgbClr val="77777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64" autoAdjust="0"/>
  </p:normalViewPr>
  <p:slideViewPr>
    <p:cSldViewPr>
      <p:cViewPr>
        <p:scale>
          <a:sx n="132" d="100"/>
          <a:sy n="132" d="100"/>
        </p:scale>
        <p:origin x="-127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575CD5AD-F30B-40B5-BAEF-8FF0DD4366BE}" type="slidenum">
              <a:rPr lang="de-DE"/>
              <a:pPr/>
              <a:t>‹Nr.›</a:t>
            </a:fld>
            <a:endParaRPr lang="de-DE"/>
          </a:p>
        </p:txBody>
      </p:sp>
    </p:spTree>
    <p:extLst>
      <p:ext uri="{BB962C8B-B14F-4D97-AF65-F5344CB8AC3E}">
        <p14:creationId xmlns:p14="http://schemas.microsoft.com/office/powerpoint/2010/main" val="433569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0FDEB11A-1518-4414-AFE0-02E85222922A}"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3DD95F2-0201-4ECF-9BD4-47B622943D7B}"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652D1511-21FD-459B-830F-62BA6EECBC64}"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72BB4DC8-2649-404E-BD97-3151D4C1181F}"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579A0CC-8C9E-4FF6-B82E-C50D597B3678}"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EBAC06C-FFFF-41AE-958B-F711C4561691}"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23DCE75-8792-4866-895A-901CC2E34227}"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9D00596C-FB26-4657-AC38-7FA6DC4ADD69}"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B8DDFED0-7278-419E-903D-6D4F2583E7C0}"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201543B-5F52-494B-BD99-133C74346F3D}"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9788CF6-5204-4A34-B0FC-BC862F65B5B6}"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420AF82F-187A-42ED-AF74-871CFDA67B28}"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2014E40-92F4-4ED5-AED8-5C49C7602468}"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914752B-6AF5-4DC5-B79E-5AF1993BF40F}"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F5CFD860-374A-4001-B6E5-1D7FDE60FE5B}"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FB90EFE-151C-46EF-BC39-7D03CF542B94}"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EB7246F8-77DE-4652-A4DC-52329C1199D4}"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E523DAAC-B3B9-40A4-B5D4-43021F0037CE}"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EB1B0045-835A-4718-B9C8-C7C4A46E12AA}"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76E7FE62-59C3-4A91-901D-ED119FB47A81}"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11F72D4-6661-4EF5-9564-92A6886AE413}"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244B6A82-0405-43CF-A777-19348C7182D2}"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F56E4C42-BE8F-4F09-B209-3C8E2E8C240D}"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6C0FF786-24DE-453B-9142-66A74C80C6B6}"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42844" y="383425"/>
            <a:ext cx="8643998" cy="3046988"/>
          </a:xfrm>
          <a:noFill/>
        </p:spPr>
        <p:txBody>
          <a:bodyPr wrap="square" anchor="t">
            <a:spAutoFit/>
          </a:bodyPr>
          <a:lstStyle/>
          <a:p>
            <a:pPr algn="l"/>
            <a:r>
              <a:rPr lang="de-CH" sz="8000" dirty="0" smtClean="0">
                <a:ln>
                  <a:solidFill>
                    <a:schemeClr val="accent3">
                      <a:lumMod val="10000"/>
                    </a:schemeClr>
                  </a:solidFill>
                </a:ln>
                <a:solidFill>
                  <a:schemeClr val="bg1"/>
                </a:solidFill>
              </a:rPr>
              <a:t>Wie setze ich meine Gaben ein?</a:t>
            </a:r>
            <a:endParaRPr lang="de-CH" sz="8000" dirty="0">
              <a:ln>
                <a:solidFill>
                  <a:schemeClr val="accent3">
                    <a:lumMod val="10000"/>
                  </a:schemeClr>
                </a:solidFill>
              </a:ln>
              <a:solidFill>
                <a:schemeClr val="bg1"/>
              </a:solidFill>
            </a:endParaRPr>
          </a:p>
        </p:txBody>
      </p:sp>
      <p:sp>
        <p:nvSpPr>
          <p:cNvPr id="51203" name="Rectangle 3"/>
          <p:cNvSpPr>
            <a:spLocks noGrp="1" noChangeArrowheads="1"/>
          </p:cNvSpPr>
          <p:nvPr>
            <p:ph type="subTitle" idx="1"/>
          </p:nvPr>
        </p:nvSpPr>
        <p:spPr>
          <a:xfrm>
            <a:off x="178786" y="3645024"/>
            <a:ext cx="8929718" cy="1500246"/>
          </a:xfrm>
        </p:spPr>
        <p:txBody>
          <a:bodyPr/>
          <a:lstStyle/>
          <a:p>
            <a:pPr algn="l"/>
            <a:r>
              <a:rPr lang="de-CH" sz="2800" dirty="0">
                <a:ln>
                  <a:solidFill>
                    <a:schemeClr val="accent3">
                      <a:lumMod val="10000"/>
                    </a:schemeClr>
                  </a:solidFill>
                </a:ln>
              </a:rPr>
              <a:t>Reihe:</a:t>
            </a:r>
            <a:br>
              <a:rPr lang="de-CH" sz="2800" dirty="0">
                <a:ln>
                  <a:solidFill>
                    <a:schemeClr val="accent3">
                      <a:lumMod val="10000"/>
                    </a:schemeClr>
                  </a:solidFill>
                </a:ln>
              </a:rPr>
            </a:br>
            <a:r>
              <a:rPr lang="de-CH" sz="2800" dirty="0" smtClean="0">
                <a:ln>
                  <a:solidFill>
                    <a:schemeClr val="accent3">
                      <a:lumMod val="10000"/>
                    </a:schemeClr>
                  </a:solidFill>
                </a:ln>
              </a:rPr>
              <a:t>Ich bin begabt!                                                (Teil 3/4)</a:t>
            </a:r>
            <a:endParaRPr lang="de-CH" sz="2800" dirty="0">
              <a:ln>
                <a:solidFill>
                  <a:schemeClr val="accent3">
                    <a:lumMod val="10000"/>
                  </a:schemeClr>
                </a:solidFill>
              </a:ln>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17207"/>
            <a:ext cx="4320480" cy="4031873"/>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„Es darf im Körper nicht zu einer Spaltung kommen; vielmehr soll es das gemeinsame Anliegen aller Teile sein, füreinander zu sorgen.“</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3563888" y="4129916"/>
            <a:ext cx="5328592"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12,25</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72894037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56813"/>
            <a:ext cx="5184576"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«Wer in einer von Gott eingegebenen Sprache redet, bringt damit sich selbst im Glauben weiter; wer prophetisch redet, dient der ganzen Gemeinde.» </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3779912" y="5282044"/>
            <a:ext cx="5328592"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14,4</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82593837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16632"/>
            <a:ext cx="5112568" cy="5016758"/>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„Ich weiss, wie eifrig ihr euch um die Gaben bemüht, die uns durch Gottes Geist gegeben werden. Aber dabei muss es euer Ziel sein, vor allem die Gaben zu bekommen, die eine Hilfe für die ganze Gemeinde sind.“</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3779912" y="5354052"/>
            <a:ext cx="5328592"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14,12</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9995282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799749" name="Rectangle 5"/>
          <p:cNvSpPr>
            <a:spLocks noGrp="1" noChangeArrowheads="1"/>
          </p:cNvSpPr>
          <p:nvPr>
            <p:ph type="ctrTitle"/>
          </p:nvPr>
        </p:nvSpPr>
        <p:spPr>
          <a:xfrm>
            <a:off x="323850" y="188913"/>
            <a:ext cx="8640763" cy="830997"/>
          </a:xfrm>
          <a:noFill/>
          <a:ln/>
        </p:spPr>
        <p:txBody>
          <a:bodyPr anchor="t">
            <a:spAutoFit/>
          </a:bodyPr>
          <a:lstStyle/>
          <a:p>
            <a:pPr marL="1117600" indent="-1117600" algn="l"/>
            <a:r>
              <a:rPr lang="de-DE" sz="6000" dirty="0">
                <a:ln>
                  <a:solidFill>
                    <a:schemeClr val="accent3">
                      <a:lumMod val="10000"/>
                    </a:schemeClr>
                  </a:solidFill>
                </a:ln>
                <a:solidFill>
                  <a:schemeClr val="bg1"/>
                </a:solidFill>
              </a:rPr>
              <a:t>II</a:t>
            </a:r>
            <a:r>
              <a:rPr lang="de-DE" sz="6000" dirty="0" smtClean="0">
                <a:ln>
                  <a:solidFill>
                    <a:schemeClr val="accent3">
                      <a:lumMod val="10000"/>
                    </a:schemeClr>
                  </a:solidFill>
                </a:ln>
                <a:solidFill>
                  <a:schemeClr val="bg1"/>
                </a:solidFill>
              </a:rPr>
              <a:t>. Miteinander wirken  </a:t>
            </a:r>
            <a:endParaRPr lang="de-CH" sz="6000" dirty="0">
              <a:ln>
                <a:solidFill>
                  <a:schemeClr val="accent3">
                    <a:lumMod val="10000"/>
                  </a:schemeClr>
                </a:solidFill>
              </a:ln>
              <a:solidFill>
                <a:schemeClr val="bg1"/>
              </a:solidFill>
            </a:endParaRPr>
          </a:p>
        </p:txBody>
      </p:sp>
      <p:sp>
        <p:nvSpPr>
          <p:cNvPr id="4" name="Rectangle 4"/>
          <p:cNvSpPr txBox="1">
            <a:spLocks noChangeArrowheads="1"/>
          </p:cNvSpPr>
          <p:nvPr/>
        </p:nvSpPr>
        <p:spPr bwMode="auto">
          <a:xfrm>
            <a:off x="5500694" y="6357958"/>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Ich bin begabt!</a:t>
            </a: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255"/>
            <a:ext cx="8784976" cy="2062103"/>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„Geht zu allen Völkern und macht die Menschen zu meinen Jüngern; tauft sie auf den Namen des Vaters, des Sohnes und des Heiligen Geistes.“</a:t>
            </a:r>
          </a:p>
        </p:txBody>
      </p:sp>
      <p:sp>
        <p:nvSpPr>
          <p:cNvPr id="744451" name="Rectangle 3"/>
          <p:cNvSpPr>
            <a:spLocks noChangeArrowheads="1"/>
          </p:cNvSpPr>
          <p:nvPr/>
        </p:nvSpPr>
        <p:spPr bwMode="auto">
          <a:xfrm>
            <a:off x="192571" y="2276872"/>
            <a:ext cx="5472608" cy="369332"/>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1800" dirty="0" smtClean="0">
                <a:ln>
                  <a:solidFill>
                    <a:srgbClr val="000000"/>
                  </a:solidFill>
                </a:ln>
                <a:solidFill>
                  <a:srgbClr val="FFFFFF"/>
                </a:solidFill>
                <a:latin typeface="Arial Rounded MT Bold" pitchFamily="34" charset="0"/>
              </a:rPr>
              <a:t>Matthäus-Evangelium 28,19</a:t>
            </a:r>
            <a:endParaRPr lang="de-CH" sz="1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79512" y="93980"/>
            <a:ext cx="8424936" cy="3046988"/>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„Tretet auch für uns ein, wenn ihr betet! Bittet Gott, uns eine Tür für seine Botschaft zu öffnen. Dann können wir das Geheimnis weitergeben, das Christus uns enthüllt hat und für das ich im Gefängnis bin.“</a:t>
            </a:r>
          </a:p>
        </p:txBody>
      </p:sp>
      <p:sp>
        <p:nvSpPr>
          <p:cNvPr id="744451" name="Rectangle 3"/>
          <p:cNvSpPr>
            <a:spLocks noChangeArrowheads="1"/>
          </p:cNvSpPr>
          <p:nvPr/>
        </p:nvSpPr>
        <p:spPr bwMode="auto">
          <a:xfrm>
            <a:off x="4308797" y="3573016"/>
            <a:ext cx="4511675"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Kolosser-Brief 4,3</a:t>
            </a:r>
            <a:endParaRPr lang="de-CH" sz="2800" dirty="0">
              <a:ln>
                <a:solidFill>
                  <a:srgbClr val="000000"/>
                </a:solidFill>
              </a:ln>
              <a:solidFill>
                <a:srgbClr val="FFFFFF"/>
              </a:solidFill>
              <a:latin typeface="Arial Rounded MT Bold" pitchFamily="34" charset="0"/>
            </a:endParaRPr>
          </a:p>
        </p:txBody>
      </p:sp>
      <p:sp>
        <p:nvSpPr>
          <p:cNvPr id="744452" name="Rectangle 4"/>
          <p:cNvSpPr>
            <a:spLocks noGrp="1" noChangeArrowheads="1"/>
          </p:cNvSpPr>
          <p:nvPr>
            <p:ph type="subTitle" idx="1"/>
          </p:nvPr>
        </p:nvSpPr>
        <p:spPr>
          <a:xfrm>
            <a:off x="5429256" y="6215082"/>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extLst>
      <p:ext uri="{BB962C8B-B14F-4D97-AF65-F5344CB8AC3E}">
        <p14:creationId xmlns:p14="http://schemas.microsoft.com/office/powerpoint/2010/main" val="466016253"/>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107504" y="68426"/>
            <a:ext cx="7848872" cy="5016758"/>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3200" dirty="0">
                <a:ln>
                  <a:solidFill>
                    <a:srgbClr val="000000"/>
                  </a:solidFill>
                </a:ln>
                <a:solidFill>
                  <a:srgbClr val="FFFFFF"/>
                </a:solidFill>
                <a:latin typeface="+mj-lt"/>
              </a:rPr>
              <a:t>„Ich rufe daher aufgrund der Vollmacht, die Gott mir in seiner Gnade gegeben hat, jeden Einzelnen von euch zu nüchterner Selbsteinschätzung auf. Keiner soll mehr von sich halten, als angemessen ist. Massstab für die richtige Selbsteinschätzung ist der Glaube, den Gott jedem in einem bestimmten Mass zugeteilt hat.“</a:t>
            </a:r>
          </a:p>
        </p:txBody>
      </p:sp>
      <p:sp>
        <p:nvSpPr>
          <p:cNvPr id="676867" name="Rectangle 3"/>
          <p:cNvSpPr>
            <a:spLocks noChangeArrowheads="1"/>
          </p:cNvSpPr>
          <p:nvPr/>
        </p:nvSpPr>
        <p:spPr bwMode="auto">
          <a:xfrm>
            <a:off x="2569817" y="4941168"/>
            <a:ext cx="6337300"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Römer-Brief 12,3</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Ich bin begabt!</a:t>
            </a:r>
          </a:p>
        </p:txBody>
      </p:sp>
    </p:spTree>
    <p:extLst>
      <p:ext uri="{BB962C8B-B14F-4D97-AF65-F5344CB8AC3E}">
        <p14:creationId xmlns:p14="http://schemas.microsoft.com/office/powerpoint/2010/main" val="304577073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31800" y="404813"/>
            <a:ext cx="7092950" cy="1152525"/>
          </a:xfrm>
        </p:spPr>
        <p:txBody>
          <a:bodyPr/>
          <a:lstStyle/>
          <a:p>
            <a:pPr algn="l"/>
            <a:r>
              <a:rPr lang="de-CH" sz="6600" dirty="0">
                <a:ln>
                  <a:solidFill>
                    <a:schemeClr val="accent3">
                      <a:lumMod val="10000"/>
                    </a:schemeClr>
                  </a:solidFill>
                </a:ln>
                <a:solidFill>
                  <a:schemeClr val="bg1"/>
                </a:solidFill>
              </a:rPr>
              <a:t>Schlussgedanke</a:t>
            </a:r>
            <a:r>
              <a:rPr lang="de-DE" sz="6600" dirty="0">
                <a:ln>
                  <a:solidFill>
                    <a:schemeClr val="accent3">
                      <a:lumMod val="10000"/>
                    </a:schemeClr>
                  </a:solidFill>
                </a:ln>
                <a:solidFill>
                  <a:schemeClr val="bg1"/>
                </a:solidFill>
              </a:rPr>
              <a:t> </a:t>
            </a:r>
            <a:endParaRPr lang="de-CH" sz="6600" dirty="0">
              <a:ln>
                <a:solidFill>
                  <a:schemeClr val="accent3">
                    <a:lumMod val="10000"/>
                  </a:schemeClr>
                </a:solidFill>
              </a:ln>
              <a:solidFill>
                <a:schemeClr val="bg1"/>
              </a:solidFill>
            </a:endParaRPr>
          </a:p>
        </p:txBody>
      </p:sp>
      <p:sp>
        <p:nvSpPr>
          <p:cNvPr id="5" name="Rectangle 4"/>
          <p:cNvSpPr>
            <a:spLocks noGrp="1" noChangeArrowheads="1"/>
          </p:cNvSpPr>
          <p:nvPr>
            <p:ph type="subTitle" idx="1"/>
          </p:nvPr>
        </p:nvSpPr>
        <p:spPr>
          <a:xfrm>
            <a:off x="5500694" y="6357958"/>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r"/>
            <a:r>
              <a:rPr lang="de-CH" sz="1200" dirty="0" smtClean="0">
                <a:solidFill>
                  <a:schemeClr val="bg1"/>
                </a:solidFill>
              </a:rPr>
              <a:t>Ich bin begabt!</a:t>
            </a: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5667" y="84688"/>
            <a:ext cx="7850709" cy="341632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„Er </a:t>
            </a:r>
            <a:r>
              <a:rPr lang="de-CH" sz="3600" kern="1200" dirty="0" smtClean="0">
                <a:ln>
                  <a:solidFill>
                    <a:srgbClr val="000000"/>
                  </a:solidFill>
                </a:ln>
                <a:ea typeface="+mn-ea"/>
                <a:cs typeface="+mn-cs"/>
              </a:rPr>
              <a:t>(Jesus) ist </a:t>
            </a:r>
            <a:r>
              <a:rPr lang="de-CH" sz="3600" kern="1200" dirty="0">
                <a:ln>
                  <a:solidFill>
                    <a:srgbClr val="000000"/>
                  </a:solidFill>
                </a:ln>
                <a:ea typeface="+mn-ea"/>
                <a:cs typeface="+mn-cs"/>
              </a:rPr>
              <a:t>es nun auch, der der Gemeinde Gaben geschenkt hat: Er hat ihr die Apostel gegeben, die Propheten, die Evangelisten, die Hirten und Lehrer.“</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4355975" y="3327375"/>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Epheser-Brief 4,11</a:t>
            </a:r>
            <a:endParaRPr lang="de-CH" sz="24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6" y="44624"/>
            <a:ext cx="8858821" cy="2862322"/>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„Sie haben die Aufgabe, diejenigen, die zu Gottes heiligem Volk gehören, für ihren Dienst auszurüsten, damit die Gemeinde, der Leib von Christus, aufgebaut wird.“</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4427983" y="2708920"/>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Epheser-Brief 4,12</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38713235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Tree>
    <p:extLst>
      <p:ext uri="{BB962C8B-B14F-4D97-AF65-F5344CB8AC3E}">
        <p14:creationId xmlns:p14="http://schemas.microsoft.com/office/powerpoint/2010/main" val="1219303224"/>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5757" y="44624"/>
            <a:ext cx="8210659" cy="3970318"/>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„Das soll dazu führen, dass wir alle in unserem Glauben und in unserer Kenntnis von Gottes Sohn zur vollen Einheit gelangen und dass wir eine Reife erreichen, deren Massstab Christus selbst ist in seiner ganzen Fülle.“ </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4370784" y="3789040"/>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Epheser-Brief 4,13</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247892682"/>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35497" y="44624"/>
            <a:ext cx="8424935"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„Denn wir sollen keine unmündigen Kinder mehr sein; wir dürfen uns nicht mehr durch jede beliebige Lehre vom Kurs abbringen lassen wie ein Schiff, das von Wind und Wellen hin und her geworfen wird, und dürfen nicht mehr auf die Täuschungsmanöver betrügerischer Menschen hereinfallen, die uns mit ihrem falschen Spiel in die Irre führen wollen.“</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4355976" y="4839543"/>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Epheser-Brief 4,14</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348355284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5667" y="84688"/>
            <a:ext cx="8858821" cy="341632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600" kern="1200" dirty="0">
                <a:ln>
                  <a:solidFill>
                    <a:srgbClr val="000000"/>
                  </a:solidFill>
                </a:ln>
                <a:ea typeface="+mn-ea"/>
                <a:cs typeface="+mn-cs"/>
              </a:rPr>
              <a:t>„Stattdessen sollen wir in einem Geist der Liebe an der Wahrheit festhalten, damit wir im Glauben wachsen und in jeder Hinsicht mehr und mehr dem ähnlich werden, der das Haupt ist, Christus.“</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4355976" y="3356992"/>
            <a:ext cx="4511675"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400" dirty="0" smtClean="0">
                <a:ln>
                  <a:solidFill>
                    <a:srgbClr val="000000"/>
                  </a:solidFill>
                </a:ln>
                <a:solidFill>
                  <a:srgbClr val="FFFFFF"/>
                </a:solidFill>
                <a:latin typeface="Arial Rounded MT Bold" pitchFamily="34" charset="0"/>
              </a:rPr>
              <a:t>Epheser-Brief 4,15</a:t>
            </a:r>
            <a:endParaRPr lang="de-CH" sz="24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278425839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a:t>
            </a:r>
            <a:r>
              <a:rPr lang="de-CH" sz="1200" smtClean="0">
                <a:solidFill>
                  <a:schemeClr val="bg1"/>
                </a:solidFill>
              </a:rPr>
              <a:t>bin begabt!</a:t>
            </a:r>
            <a:endParaRPr lang="de-CH" sz="1200" dirty="0" smtClean="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179512" y="188913"/>
            <a:ext cx="8856984" cy="830997"/>
          </a:xfrm>
          <a:noFill/>
        </p:spPr>
        <p:txBody>
          <a:bodyPr wrap="square" anchor="t">
            <a:spAutoFit/>
          </a:bodyPr>
          <a:lstStyle/>
          <a:p>
            <a:pPr algn="l"/>
            <a:r>
              <a:rPr lang="de-DE" sz="6000" dirty="0" smtClean="0">
                <a:ln>
                  <a:solidFill>
                    <a:schemeClr val="accent3">
                      <a:lumMod val="10000"/>
                    </a:schemeClr>
                  </a:solidFill>
                </a:ln>
                <a:solidFill>
                  <a:schemeClr val="bg1"/>
                </a:solidFill>
              </a:rPr>
              <a:t>I. Füreinander sorgen </a:t>
            </a:r>
            <a:endParaRPr lang="de-CH" sz="6000" dirty="0">
              <a:ln>
                <a:solidFill>
                  <a:schemeClr val="accent3">
                    <a:lumMod val="10000"/>
                  </a:schemeClr>
                </a:solidFill>
              </a:ln>
              <a:solidFill>
                <a:schemeClr val="bg1"/>
              </a:solidFill>
            </a:endParaRPr>
          </a:p>
        </p:txBody>
      </p:sp>
      <p:sp>
        <p:nvSpPr>
          <p:cNvPr id="238595" name="Rectangle 3"/>
          <p:cNvSpPr>
            <a:spLocks noGrp="1" noChangeArrowheads="1"/>
          </p:cNvSpPr>
          <p:nvPr>
            <p:ph type="subTitle" idx="1"/>
          </p:nvPr>
        </p:nvSpPr>
        <p:spPr>
          <a:xfrm>
            <a:off x="2214546" y="6357958"/>
            <a:ext cx="6769100" cy="338156"/>
          </a:xfrm>
        </p:spPr>
        <p:txBody>
          <a:bodyPr/>
          <a:lstStyle/>
          <a:p>
            <a:pPr algn="r"/>
            <a:r>
              <a:rPr lang="de-CH" sz="1200" dirty="0" smtClean="0">
                <a:solidFill>
                  <a:schemeClr val="bg1"/>
                </a:solidFill>
              </a:rPr>
              <a:t>Ich bin begabt!</a:t>
            </a:r>
            <a:endParaRPr lang="de-CH" sz="1200" dirty="0">
              <a:solidFill>
                <a:schemeClr val="bg1"/>
              </a:solidFill>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05594"/>
            <a:ext cx="8784976" cy="353943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„Denkt zum Vergleich an den menschlichen Körper! Er stellt eine Einheit dar, die aus vielen Teilen besteht; oder andersherum betrachtet: Er setzt sich aus vielen Teilen zusammen, die alle miteinander ein zusammenhängendes Ganzes bilden. Genauso ist es bei Christus.“</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179512" y="4610885"/>
            <a:ext cx="5328592"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l">
              <a:spcBef>
                <a:spcPct val="50000"/>
              </a:spcBef>
            </a:pPr>
            <a:r>
              <a:rPr lang="de-CH" sz="3200" dirty="0" smtClean="0">
                <a:ln>
                  <a:solidFill>
                    <a:srgbClr val="000000"/>
                  </a:solidFill>
                </a:ln>
                <a:solidFill>
                  <a:srgbClr val="FFFFFF"/>
                </a:solidFill>
                <a:latin typeface="Arial Rounded MT Bold" pitchFamily="34" charset="0"/>
              </a:rPr>
              <a:t>1.Korinther-Brief 12,12</a:t>
            </a:r>
            <a:endParaRPr lang="de-CH" sz="3200" dirty="0">
              <a:ln>
                <a:solidFill>
                  <a:srgbClr val="000000"/>
                </a:solidFill>
              </a:ln>
              <a:solidFill>
                <a:srgbClr val="FFFFFF"/>
              </a:solidFill>
              <a:latin typeface="Arial Rounded MT Bold" pitchFamily="34" charset="0"/>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7000" b="-17000"/>
          </a:stretch>
        </a:blipFill>
        <a:effectLst/>
      </p:bgPr>
    </p:bg>
    <p:spTree>
      <p:nvGrpSpPr>
        <p:cNvPr id="1" name=""/>
        <p:cNvGrpSpPr/>
        <p:nvPr/>
      </p:nvGrpSpPr>
      <p:grpSpPr>
        <a:xfrm>
          <a:off x="0" y="0"/>
          <a:ext cx="0" cy="0"/>
          <a:chOff x="0" y="0"/>
          <a:chExt cx="0" cy="0"/>
        </a:xfrm>
      </p:grpSpPr>
      <p:sp>
        <p:nvSpPr>
          <p:cNvPr id="676866" name="Rectangle 2"/>
          <p:cNvSpPr>
            <a:spLocks noChangeArrowheads="1"/>
          </p:cNvSpPr>
          <p:nvPr/>
        </p:nvSpPr>
        <p:spPr bwMode="auto">
          <a:xfrm>
            <a:off x="106908" y="44623"/>
            <a:ext cx="8353524" cy="3785652"/>
          </a:xfrm>
          <a:prstGeom prst="rect">
            <a:avLst/>
          </a:prstGeo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spcBef>
                <a:spcPct val="50000"/>
              </a:spcBef>
            </a:pPr>
            <a:r>
              <a:rPr lang="de-CH" sz="6000" dirty="0">
                <a:ln>
                  <a:solidFill>
                    <a:srgbClr val="000000"/>
                  </a:solidFill>
                </a:ln>
                <a:solidFill>
                  <a:srgbClr val="FFFFFF"/>
                </a:solidFill>
                <a:latin typeface="+mj-lt"/>
              </a:rPr>
              <a:t>„Christus, ist das Haupt der Gemeinde, das Haupt seines Leibes.“</a:t>
            </a:r>
          </a:p>
        </p:txBody>
      </p:sp>
      <p:sp>
        <p:nvSpPr>
          <p:cNvPr id="676867" name="Rectangle 3"/>
          <p:cNvSpPr>
            <a:spLocks noChangeArrowheads="1"/>
          </p:cNvSpPr>
          <p:nvPr/>
        </p:nvSpPr>
        <p:spPr bwMode="auto">
          <a:xfrm>
            <a:off x="2339752" y="4005064"/>
            <a:ext cx="6337300"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800" dirty="0" smtClean="0">
                <a:ln>
                  <a:solidFill>
                    <a:srgbClr val="000000"/>
                  </a:solidFill>
                </a:ln>
                <a:solidFill>
                  <a:srgbClr val="FFFFFF"/>
                </a:solidFill>
                <a:latin typeface="Arial Rounded MT Bold" pitchFamily="34" charset="0"/>
              </a:rPr>
              <a:t>Kolosser-Brief 1,18</a:t>
            </a:r>
            <a:endParaRPr lang="de-CH" sz="2800" dirty="0">
              <a:ln>
                <a:solidFill>
                  <a:srgbClr val="000000"/>
                </a:solidFill>
              </a:ln>
              <a:solidFill>
                <a:srgbClr val="FFFFFF"/>
              </a:solidFill>
              <a:latin typeface="Arial Rounded MT Bold" pitchFamily="34" charset="0"/>
            </a:endParaRPr>
          </a:p>
        </p:txBody>
      </p:sp>
      <p:sp>
        <p:nvSpPr>
          <p:cNvPr id="5" name="Rectangle 4"/>
          <p:cNvSpPr txBox="1">
            <a:spLocks noChangeArrowheads="1"/>
          </p:cNvSpPr>
          <p:nvPr/>
        </p:nvSpPr>
        <p:spPr bwMode="auto">
          <a:xfrm>
            <a:off x="5500694" y="6215082"/>
            <a:ext cx="3463918" cy="360363"/>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0" lang="de-CH" sz="1200" b="0" i="0" u="none" strike="noStrike" kern="0" cap="none" spc="0" normalizeH="0" baseline="0" noProof="0" dirty="0" smtClean="0">
                <a:ln>
                  <a:noFill/>
                </a:ln>
                <a:solidFill>
                  <a:schemeClr val="bg1"/>
                </a:solidFill>
                <a:effectLst/>
                <a:uLnTx/>
                <a:uFillTx/>
                <a:latin typeface="Arial Rounded MT Bold" pitchFamily="34" charset="0"/>
                <a:ea typeface="+mn-ea"/>
                <a:cs typeface="+mn-cs"/>
              </a:rPr>
              <a:t>Ich bin begabt!</a:t>
            </a:r>
          </a:p>
        </p:txBody>
      </p:sp>
    </p:spTree>
    <p:extLst>
      <p:ext uri="{BB962C8B-B14F-4D97-AF65-F5344CB8AC3E}">
        <p14:creationId xmlns:p14="http://schemas.microsoft.com/office/powerpoint/2010/main" val="2511819507"/>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44016" y="105594"/>
            <a:ext cx="8316416" cy="353943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„Denn wir alle – ob Juden oder Nichtjuden, Sklaven oder Freie – sind mit demselben Geist getauft worden und haben von derselben Quelle, dem Geist Gottes, zu trinken bekommen, und dadurch sind wir alle zu einem Leib geworden.“</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3491880" y="4129916"/>
            <a:ext cx="5328592"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12,13</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1417527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44624"/>
            <a:ext cx="4248472" cy="4524315"/>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Wenn der Fuss behaupten würde: »Weil ich nicht die Hand bin, gehöre ich nicht zum Körper!«, würde er trotzdem nicht aufhören, ein Teil des Körpers zu sein.</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3548014" y="4149080"/>
            <a:ext cx="5328592"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12,15</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292896751"/>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44624"/>
            <a:ext cx="4176464" cy="4031873"/>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„Tatsache ist, dass Gott, entsprechend seinem Plan, jedem einzelnen Teil eine besondere Aufgabe innerhalb des Ganzen zugewiesen hat.“</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3563888" y="4149080"/>
            <a:ext cx="5328592"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12,18</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448565432"/>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44450" name="Rectangle 2"/>
          <p:cNvSpPr>
            <a:spLocks noGrp="1" noChangeArrowheads="1"/>
          </p:cNvSpPr>
          <p:nvPr>
            <p:ph type="ctrTitle"/>
          </p:nvPr>
        </p:nvSpPr>
        <p:spPr>
          <a:xfrm>
            <a:off x="107504" y="105594"/>
            <a:ext cx="4320480" cy="3539430"/>
          </a:xfrm>
          <a:noFill/>
          <a:ln w="9525" algn="ctr">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spAutoFit/>
          </a:bodyPr>
          <a:lstStyle/>
          <a:p>
            <a:pPr algn="l">
              <a:lnSpc>
                <a:spcPct val="100000"/>
              </a:lnSpc>
              <a:spcBef>
                <a:spcPct val="50000"/>
              </a:spcBef>
            </a:pPr>
            <a:r>
              <a:rPr lang="de-CH" sz="3200" kern="1200" dirty="0">
                <a:ln>
                  <a:solidFill>
                    <a:srgbClr val="000000"/>
                  </a:solidFill>
                </a:ln>
                <a:ea typeface="+mn-ea"/>
                <a:cs typeface="+mn-cs"/>
              </a:rPr>
              <a:t>„Bei jedem zeigt sich das Wirken des Geistes auf eine andere Weise, aber immer geht es um den Nutzen der ganzen Gemeinde.“</a:t>
            </a:r>
          </a:p>
        </p:txBody>
      </p:sp>
      <p:sp>
        <p:nvSpPr>
          <p:cNvPr id="744452" name="Rectangle 4"/>
          <p:cNvSpPr>
            <a:spLocks noGrp="1" noChangeArrowheads="1"/>
          </p:cNvSpPr>
          <p:nvPr>
            <p:ph type="subTitle" idx="1"/>
          </p:nvPr>
        </p:nvSpPr>
        <p:spPr>
          <a:xfrm>
            <a:off x="179388" y="6308725"/>
            <a:ext cx="3463918" cy="360363"/>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bodyPr>
          <a:lstStyle/>
          <a:p>
            <a:pPr algn="l"/>
            <a:r>
              <a:rPr lang="de-CH" sz="1200" dirty="0" smtClean="0">
                <a:solidFill>
                  <a:schemeClr val="bg1"/>
                </a:solidFill>
              </a:rPr>
              <a:t>Ich bin begabt!</a:t>
            </a:r>
          </a:p>
        </p:txBody>
      </p:sp>
      <p:sp>
        <p:nvSpPr>
          <p:cNvPr id="5" name="Rectangle 3"/>
          <p:cNvSpPr>
            <a:spLocks noChangeArrowheads="1"/>
          </p:cNvSpPr>
          <p:nvPr/>
        </p:nvSpPr>
        <p:spPr bwMode="auto">
          <a:xfrm>
            <a:off x="3563888" y="4077072"/>
            <a:ext cx="5328592" cy="523220"/>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spcBef>
                <a:spcPct val="50000"/>
              </a:spcBef>
            </a:pPr>
            <a:r>
              <a:rPr lang="de-CH" sz="2800" dirty="0" smtClean="0">
                <a:ln>
                  <a:solidFill>
                    <a:srgbClr val="000000"/>
                  </a:solidFill>
                </a:ln>
                <a:solidFill>
                  <a:srgbClr val="FFFFFF"/>
                </a:solidFill>
                <a:latin typeface="Arial Rounded MT Bold" pitchFamily="34" charset="0"/>
              </a:rPr>
              <a:t>1.Korinther-Brief 12,7</a:t>
            </a:r>
            <a:endParaRPr lang="de-CH" sz="2800" dirty="0">
              <a:ln>
                <a:solidFill>
                  <a:srgbClr val="000000"/>
                </a:solidFill>
              </a:ln>
              <a:solidFill>
                <a:srgbClr val="FFFFFF"/>
              </a:solidFill>
              <a:latin typeface="Arial Rounded MT Bold" pitchFamily="34" charset="0"/>
            </a:endParaRPr>
          </a:p>
        </p:txBody>
      </p:sp>
    </p:spTree>
    <p:extLst>
      <p:ext uri="{BB962C8B-B14F-4D97-AF65-F5344CB8AC3E}">
        <p14:creationId xmlns:p14="http://schemas.microsoft.com/office/powerpoint/2010/main" val="108960857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r"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755</Words>
  <Application>Microsoft Office PowerPoint</Application>
  <PresentationFormat>Bildschirmpräsentation (4:3)</PresentationFormat>
  <Paragraphs>61</Paragraphs>
  <Slides>23</Slides>
  <Notes>0</Notes>
  <HiddenSlides>0</HiddenSlides>
  <MMClips>0</MMClips>
  <ScaleCrop>false</ScaleCrop>
  <HeadingPairs>
    <vt:vector size="4" baseType="variant">
      <vt:variant>
        <vt:lpstr>Design</vt:lpstr>
      </vt:variant>
      <vt:variant>
        <vt:i4>2</vt:i4>
      </vt:variant>
      <vt:variant>
        <vt:lpstr>Folientitel</vt:lpstr>
      </vt:variant>
      <vt:variant>
        <vt:i4>23</vt:i4>
      </vt:variant>
    </vt:vector>
  </HeadingPairs>
  <TitlesOfParts>
    <vt:vector size="25" baseType="lpstr">
      <vt:lpstr>01072134</vt:lpstr>
      <vt:lpstr>1_01072134</vt:lpstr>
      <vt:lpstr>Wie setze ich meine Gaben ein?</vt:lpstr>
      <vt:lpstr>PowerPoint-Präsentation</vt:lpstr>
      <vt:lpstr>I. Füreinander sorgen </vt:lpstr>
      <vt:lpstr>„Denkt zum Vergleich an den menschlichen Körper! Er stellt eine Einheit dar, die aus vielen Teilen besteht; oder andersherum betrachtet: Er setzt sich aus vielen Teilen zusammen, die alle miteinander ein zusammenhängendes Ganzes bilden. Genauso ist es bei Christus.“</vt:lpstr>
      <vt:lpstr>PowerPoint-Präsentation</vt:lpstr>
      <vt:lpstr>„Denn wir alle – ob Juden oder Nichtjuden, Sklaven oder Freie – sind mit demselben Geist getauft worden und haben von derselben Quelle, dem Geist Gottes, zu trinken bekommen, und dadurch sind wir alle zu einem Leib geworden.“</vt:lpstr>
      <vt:lpstr>Wenn der Fuss behaupten würde: »Weil ich nicht die Hand bin, gehöre ich nicht zum Körper!«, würde er trotzdem nicht aufhören, ein Teil des Körpers zu sein.</vt:lpstr>
      <vt:lpstr>„Tatsache ist, dass Gott, entsprechend seinem Plan, jedem einzelnen Teil eine besondere Aufgabe innerhalb des Ganzen zugewiesen hat.“</vt:lpstr>
      <vt:lpstr>„Bei jedem zeigt sich das Wirken des Geistes auf eine andere Weise, aber immer geht es um den Nutzen der ganzen Gemeinde.“</vt:lpstr>
      <vt:lpstr>„Es darf im Körper nicht zu einer Spaltung kommen; vielmehr soll es das gemeinsame Anliegen aller Teile sein, füreinander zu sorgen.“</vt:lpstr>
      <vt:lpstr>«Wer in einer von Gott eingegebenen Sprache redet, bringt damit sich selbst im Glauben weiter; wer prophetisch redet, dient der ganzen Gemeinde.» </vt:lpstr>
      <vt:lpstr>„Ich weiss, wie eifrig ihr euch um die Gaben bemüht, die uns durch Gottes Geist gegeben werden. Aber dabei muss es euer Ziel sein, vor allem die Gaben zu bekommen, die eine Hilfe für die ganze Gemeinde sind.“</vt:lpstr>
      <vt:lpstr>II. Miteinander wirken  </vt:lpstr>
      <vt:lpstr>„Geht zu allen Völkern und macht die Menschen zu meinen Jüngern; tauft sie auf den Namen des Vaters, des Sohnes und des Heiligen Geistes.“</vt:lpstr>
      <vt:lpstr>„Tretet auch für uns ein, wenn ihr betet! Bittet Gott, uns eine Tür für seine Botschaft zu öffnen. Dann können wir das Geheimnis weitergeben, das Christus uns enthüllt hat und für das ich im Gefängnis bin.“</vt:lpstr>
      <vt:lpstr>PowerPoint-Präsentation</vt:lpstr>
      <vt:lpstr>Schlussgedanke </vt:lpstr>
      <vt:lpstr>„Er (Jesus) ist es nun auch, der der Gemeinde Gaben geschenkt hat: Er hat ihr die Apostel gegeben, die Propheten, die Evangelisten, die Hirten und Lehrer.“</vt:lpstr>
      <vt:lpstr>„Sie haben die Aufgabe, diejenigen, die zu Gottes heiligem Volk gehören, für ihren Dienst auszurüsten, damit die Gemeinde, der Leib von Christus, aufgebaut wird.“</vt:lpstr>
      <vt:lpstr>„Das soll dazu führen, dass wir alle in unserem Glauben und in unserer Kenntnis von Gottes Sohn zur vollen Einheit gelangen und dass wir eine Reife erreichen, deren Massstab Christus selbst ist in seiner ganzen Fülle.“ </vt:lpstr>
      <vt:lpstr>„Denn wir sollen keine unmündigen Kinder mehr sein; wir dürfen uns nicht mehr durch jede beliebige Lehre vom Kurs abbringen lassen wie ein Schiff, das von Wind und Wellen hin und her geworfen wird, und dürfen nicht mehr auf die Täuschungsmanöver betrügerischer Menschen hereinfallen, die uns mit ihrem falschen Spiel in die Irre führen wollen.“</vt:lpstr>
      <vt:lpstr>„Stattdessen sollen wir in einem Geist der Liebe an der Wahrheit festhalten, damit wir im Glauben wachsen und in jeder Hinsicht mehr und mehr dem ähnlich werden, der das Haupt ist, Christus.“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 bin begabt! - Teil 3/4 - Wie setze ich meine Gaben ein? - Folien</dc:title>
  <dc:creator>Jürg Birnstiel</dc:creator>
  <cp:lastModifiedBy>Me</cp:lastModifiedBy>
  <cp:revision>902</cp:revision>
  <cp:lastPrinted>1601-01-01T00:00:00Z</cp:lastPrinted>
  <dcterms:created xsi:type="dcterms:W3CDTF">2005-04-13T18:10:29Z</dcterms:created>
  <dcterms:modified xsi:type="dcterms:W3CDTF">2010-11-06T17:28:02Z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