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9"/>
  </p:notesMasterIdLst>
  <p:handoutMasterIdLst>
    <p:handoutMasterId r:id="rId40"/>
  </p:handoutMasterIdLst>
  <p:sldIdLst>
    <p:sldId id="735" r:id="rId2"/>
    <p:sldId id="889" r:id="rId3"/>
    <p:sldId id="258" r:id="rId4"/>
    <p:sldId id="804" r:id="rId5"/>
    <p:sldId id="860" r:id="rId6"/>
    <p:sldId id="861" r:id="rId7"/>
    <p:sldId id="862" r:id="rId8"/>
    <p:sldId id="863" r:id="rId9"/>
    <p:sldId id="864" r:id="rId10"/>
    <p:sldId id="865" r:id="rId11"/>
    <p:sldId id="866" r:id="rId12"/>
    <p:sldId id="867" r:id="rId13"/>
    <p:sldId id="868" r:id="rId14"/>
    <p:sldId id="869" r:id="rId15"/>
    <p:sldId id="870" r:id="rId16"/>
    <p:sldId id="871" r:id="rId17"/>
    <p:sldId id="314" r:id="rId18"/>
    <p:sldId id="887" r:id="rId19"/>
    <p:sldId id="858" r:id="rId20"/>
    <p:sldId id="872" r:id="rId21"/>
    <p:sldId id="873" r:id="rId22"/>
    <p:sldId id="874" r:id="rId23"/>
    <p:sldId id="888" r:id="rId24"/>
    <p:sldId id="875" r:id="rId25"/>
    <p:sldId id="876" r:id="rId26"/>
    <p:sldId id="877" r:id="rId27"/>
    <p:sldId id="878" r:id="rId28"/>
    <p:sldId id="879" r:id="rId29"/>
    <p:sldId id="880" r:id="rId30"/>
    <p:sldId id="881" r:id="rId31"/>
    <p:sldId id="882" r:id="rId32"/>
    <p:sldId id="883" r:id="rId33"/>
    <p:sldId id="884" r:id="rId34"/>
    <p:sldId id="259" r:id="rId35"/>
    <p:sldId id="859" r:id="rId36"/>
    <p:sldId id="885" r:id="rId37"/>
    <p:sldId id="886" r:id="rId38"/>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80" d="100"/>
          <a:sy n="80" d="100"/>
        </p:scale>
        <p:origin x="-2520" y="-10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4000" b="-4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301298"/>
            <a:ext cx="8849072" cy="1938992"/>
          </a:xfrm>
        </p:spPr>
        <p:txBody>
          <a:bodyPr wrap="square">
            <a:spAutoFit/>
          </a:bodyPr>
          <a:lstStyle/>
          <a:p>
            <a:pPr algn="r"/>
            <a:r>
              <a:rPr lang="de-DE" altLang="de-DE" sz="6000" dirty="0" smtClean="0">
                <a:solidFill>
                  <a:schemeClr val="tx1"/>
                </a:solidFill>
                <a:effectLst/>
                <a:latin typeface="Univers LT Std 47 Cn Lt" pitchFamily="34" charset="0"/>
              </a:rPr>
              <a:t>Missverstanden und von den eigenen Leuten verworfen</a:t>
            </a:r>
            <a:endParaRPr lang="de-DE" altLang="de-DE" sz="60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2627784" y="5445224"/>
            <a:ext cx="6336704" cy="904863"/>
          </a:xfrm>
        </p:spPr>
        <p:txBody>
          <a:bodyPr wrap="square">
            <a:spAutoFit/>
          </a:bodyPr>
          <a:lstStyle/>
          <a:p>
            <a:pPr algn="r"/>
            <a:r>
              <a:rPr lang="de-DE" altLang="de-DE" sz="2400" dirty="0" smtClean="0">
                <a:effectLst/>
                <a:latin typeface="Univers LT Std 47 Cn Lt" pitchFamily="34" charset="0"/>
              </a:rPr>
              <a:t>Reihe: Gott hat den Überblick (1/7)</a:t>
            </a:r>
          </a:p>
          <a:p>
            <a:pPr algn="r"/>
            <a:r>
              <a:rPr lang="de-DE" altLang="de-DE" sz="2400" dirty="0">
                <a:effectLst/>
                <a:latin typeface="Univers LT Std 47 Cn Lt" pitchFamily="34" charset="0"/>
              </a:rPr>
              <a:t>a</a:t>
            </a:r>
            <a:r>
              <a:rPr lang="de-DE" altLang="de-DE" sz="2400" dirty="0" smtClean="0">
                <a:effectLst/>
                <a:latin typeface="Univers LT Std 47 Cn Lt" pitchFamily="34" charset="0"/>
              </a:rPr>
              <a:t>m Beispiel von Josefs Leben</a:t>
            </a:r>
            <a:endParaRPr lang="de-DE" altLang="de-DE" sz="2400" dirty="0">
              <a:effectLst/>
              <a:latin typeface="Univers LT Std 47 Cn Lt" pitchFamily="34" charset="0"/>
            </a:endParaRPr>
          </a:p>
        </p:txBody>
      </p:sp>
      <p:sp>
        <p:nvSpPr>
          <p:cNvPr id="4" name="Rectangle 3"/>
          <p:cNvSpPr txBox="1">
            <a:spLocks noChangeArrowheads="1"/>
          </p:cNvSpPr>
          <p:nvPr/>
        </p:nvSpPr>
        <p:spPr bwMode="auto">
          <a:xfrm>
            <a:off x="2627784" y="4005064"/>
            <a:ext cx="63367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dirty="0" smtClean="0">
                <a:effectLst/>
                <a:latin typeface="Univers LT Std 47 Cn Lt" pitchFamily="34" charset="0"/>
              </a:rPr>
              <a:t>1. Mose 37</a:t>
            </a:r>
            <a:endParaRPr lang="de-DE" altLang="de-DE" sz="24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30,20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280920" cy="2800767"/>
          </a:xfrm>
        </p:spPr>
        <p:txBody>
          <a:bodyPr wrap="square">
            <a:spAutoFit/>
          </a:bodyPr>
          <a:lstStyle/>
          <a:p>
            <a:pPr algn="l"/>
            <a:r>
              <a:rPr lang="de-CH" altLang="de-DE" sz="4400" dirty="0">
                <a:solidFill>
                  <a:schemeClr val="tx1"/>
                </a:solidFill>
                <a:effectLst/>
                <a:latin typeface="Univers LT Std 47 Cn Lt" pitchFamily="34" charset="0"/>
              </a:rPr>
              <a:t>„Gott hat mir ein kostbares Geschenk gemacht. Jetzt endlich wird mein Mann mich annehmen, nachdem ich ihm sechs Söhne geboren habe.“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88743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37,3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552728" cy="2800767"/>
          </a:xfrm>
        </p:spPr>
        <p:txBody>
          <a:bodyPr wrap="square">
            <a:spAutoFit/>
          </a:bodyPr>
          <a:lstStyle/>
          <a:p>
            <a:pPr algn="l"/>
            <a:r>
              <a:rPr lang="de-CH" altLang="de-DE" sz="4400" dirty="0">
                <a:solidFill>
                  <a:schemeClr val="tx1"/>
                </a:solidFill>
                <a:effectLst/>
                <a:latin typeface="Univers LT Std 47 Cn Lt" pitchFamily="34" charset="0"/>
              </a:rPr>
              <a:t>„Jakob hatte Josef von allen seinen Söhnen am liebsten, weil er ihm erst im Alter geboren worden war.“ </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413796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37,4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352928" cy="3477875"/>
          </a:xfrm>
        </p:spPr>
        <p:txBody>
          <a:bodyPr wrap="square">
            <a:spAutoFit/>
          </a:bodyPr>
          <a:lstStyle/>
          <a:p>
            <a:pPr algn="l"/>
            <a:r>
              <a:rPr lang="de-CH" altLang="de-DE" sz="4400" dirty="0">
                <a:solidFill>
                  <a:schemeClr val="tx1"/>
                </a:solidFill>
                <a:effectLst/>
                <a:latin typeface="Univers LT Std 47 Cn Lt" pitchFamily="34" charset="0"/>
              </a:rPr>
              <a:t>„Als seine Brüder sahen, dass der Vater ihn mehr liebte als sie alle, begannen sie ihn zu hassen und konnten kein freundliches Wort </a:t>
            </a:r>
            <a:r>
              <a:rPr lang="de-CH" altLang="de-DE" sz="4400" dirty="0" smtClean="0">
                <a:solidFill>
                  <a:schemeClr val="tx1"/>
                </a:solidFill>
                <a:effectLst/>
                <a:latin typeface="Univers LT Std 47 Cn Lt" pitchFamily="34" charset="0"/>
              </a:rPr>
              <a:t>mehr</a:t>
            </a:r>
            <a:br>
              <a:rPr lang="de-CH" altLang="de-DE" sz="4400" dirty="0" smtClean="0">
                <a:solidFill>
                  <a:schemeClr val="tx1"/>
                </a:solidFill>
                <a:effectLst/>
                <a:latin typeface="Univers LT Std 47 Cn Lt" pitchFamily="34" charset="0"/>
              </a:rPr>
            </a:br>
            <a:r>
              <a:rPr lang="de-CH" altLang="de-DE" sz="4400" dirty="0" smtClean="0">
                <a:solidFill>
                  <a:schemeClr val="tx1"/>
                </a:solidFill>
                <a:effectLst/>
                <a:latin typeface="Univers LT Std 47 Cn Lt" pitchFamily="34" charset="0"/>
              </a:rPr>
              <a:t>mit </a:t>
            </a:r>
            <a:r>
              <a:rPr lang="de-CH" altLang="de-DE" sz="4400" dirty="0">
                <a:solidFill>
                  <a:schemeClr val="tx1"/>
                </a:solidFill>
                <a:effectLst/>
                <a:latin typeface="Univers LT Std 47 Cn Lt" pitchFamily="34" charset="0"/>
              </a:rPr>
              <a:t>ihm reden.“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129248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37,7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064896" cy="4401205"/>
          </a:xfrm>
        </p:spPr>
        <p:txBody>
          <a:bodyPr wrap="square">
            <a:spAutoFit/>
          </a:bodyPr>
          <a:lstStyle/>
          <a:p>
            <a:pPr algn="l"/>
            <a:r>
              <a:rPr lang="de-CH" altLang="de-DE" sz="4000" dirty="0">
                <a:solidFill>
                  <a:schemeClr val="tx1"/>
                </a:solidFill>
                <a:effectLst/>
                <a:latin typeface="Univers LT Std 47 Cn Lt" pitchFamily="34" charset="0"/>
              </a:rPr>
              <a:t>„Wir waren miteinander auf dem Feld, schnitten Getreide und banden es in Garben. Auf einmal stellt sich meine Garbe auf und bleibt </a:t>
            </a:r>
            <a:r>
              <a:rPr lang="de-CH" altLang="de-DE" sz="4000" dirty="0" smtClean="0">
                <a:solidFill>
                  <a:schemeClr val="tx1"/>
                </a:solidFill>
                <a:effectLst/>
                <a:latin typeface="Univers LT Std 47 Cn Lt" pitchFamily="34" charset="0"/>
              </a:rPr>
              <a:t>stehen.</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Und </a:t>
            </a:r>
            <a:r>
              <a:rPr lang="de-CH" altLang="de-DE" sz="4000" dirty="0">
                <a:solidFill>
                  <a:schemeClr val="tx1"/>
                </a:solidFill>
                <a:effectLst/>
                <a:latin typeface="Univers LT Std 47 Cn Lt" pitchFamily="34" charset="0"/>
              </a:rPr>
              <a:t>eure Garben, die </a:t>
            </a:r>
            <a:r>
              <a:rPr lang="de-CH" altLang="de-DE" sz="4000" dirty="0" smtClean="0">
                <a:solidFill>
                  <a:schemeClr val="tx1"/>
                </a:solidFill>
                <a:effectLst/>
                <a:latin typeface="Univers LT Std 47 Cn Lt" pitchFamily="34" charset="0"/>
              </a:rPr>
              <a:t>stellen</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sich </a:t>
            </a:r>
            <a:r>
              <a:rPr lang="de-CH" altLang="de-DE" sz="4000" dirty="0">
                <a:solidFill>
                  <a:schemeClr val="tx1"/>
                </a:solidFill>
                <a:effectLst/>
                <a:latin typeface="Univers LT Std 47 Cn Lt" pitchFamily="34" charset="0"/>
              </a:rPr>
              <a:t>im Kreis um sie </a:t>
            </a:r>
            <a:r>
              <a:rPr lang="de-CH" altLang="de-DE" sz="4000" dirty="0" smtClean="0">
                <a:solidFill>
                  <a:schemeClr val="tx1"/>
                </a:solidFill>
                <a:effectLst/>
                <a:latin typeface="Univers LT Std 47 Cn Lt" pitchFamily="34" charset="0"/>
              </a:rPr>
              <a:t>herum</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und </a:t>
            </a:r>
            <a:r>
              <a:rPr lang="de-CH" altLang="de-DE" sz="4000" dirty="0">
                <a:solidFill>
                  <a:schemeClr val="tx1"/>
                </a:solidFill>
                <a:effectLst/>
                <a:latin typeface="Univers LT Std 47 Cn Lt" pitchFamily="34" charset="0"/>
              </a:rPr>
              <a:t>verneigen sich vor meiner.“</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841058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37,8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04664"/>
            <a:ext cx="7272808" cy="1446550"/>
          </a:xfrm>
        </p:spPr>
        <p:txBody>
          <a:bodyPr wrap="square">
            <a:spAutoFit/>
          </a:bodyPr>
          <a:lstStyle/>
          <a:p>
            <a:pPr algn="l"/>
            <a:r>
              <a:rPr lang="de-CH" altLang="de-DE" sz="4400" dirty="0">
                <a:solidFill>
                  <a:schemeClr val="tx1"/>
                </a:solidFill>
                <a:effectLst/>
                <a:latin typeface="Univers LT Std 47 Cn Lt" pitchFamily="34" charset="0"/>
              </a:rPr>
              <a:t>„Du willst wohl noch König werden und über uns herrschen?“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90933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37,9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7056784" cy="2123658"/>
          </a:xfrm>
        </p:spPr>
        <p:txBody>
          <a:bodyPr wrap="square">
            <a:spAutoFit/>
          </a:bodyPr>
          <a:lstStyle/>
          <a:p>
            <a:pPr algn="l"/>
            <a:r>
              <a:rPr lang="de-CH" altLang="de-DE" sz="4400" dirty="0">
                <a:solidFill>
                  <a:schemeClr val="tx1"/>
                </a:solidFill>
                <a:effectLst/>
                <a:latin typeface="Univers LT Std 47 Cn Lt" pitchFamily="34" charset="0"/>
              </a:rPr>
              <a:t>„Ich sah die Sonne, den Mond und elf Sterne. Stellt euch vor: Die alle verneigten sich vor mir.“</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974657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37,10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95141"/>
            <a:ext cx="7632848" cy="3477875"/>
          </a:xfrm>
        </p:spPr>
        <p:txBody>
          <a:bodyPr wrap="square">
            <a:spAutoFit/>
          </a:bodyPr>
          <a:lstStyle/>
          <a:p>
            <a:pPr algn="l"/>
            <a:r>
              <a:rPr lang="de-CH" altLang="de-DE" sz="4400" dirty="0">
                <a:solidFill>
                  <a:schemeClr val="tx1"/>
                </a:solidFill>
                <a:effectLst/>
                <a:latin typeface="Univers LT Std 47 Cn Lt" pitchFamily="34" charset="0"/>
              </a:rPr>
              <a:t>„Was ist das für ein dummer Traum, den du da geträumt hast? Ich und deine Mutter und deine Brüder, wir alle sollen uns vor dir niederwerfen?“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467895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85963"/>
            <a:ext cx="8964488" cy="830997"/>
          </a:xfrm>
        </p:spPr>
        <p:txBody>
          <a:bodyPr wrap="square">
            <a:spAutoFit/>
          </a:bodyPr>
          <a:lstStyle/>
          <a:p>
            <a:pPr algn="l"/>
            <a:r>
              <a:rPr lang="de-DE" altLang="de-DE" sz="4800" dirty="0" smtClean="0">
                <a:solidFill>
                  <a:schemeClr val="tx1"/>
                </a:solidFill>
                <a:effectLst/>
                <a:latin typeface="Univers LT Std 47 Cn Lt" pitchFamily="34" charset="0"/>
              </a:rPr>
              <a:t>II. </a:t>
            </a:r>
            <a:r>
              <a:rPr lang="de-DE" altLang="de-DE" sz="4800" dirty="0">
                <a:solidFill>
                  <a:schemeClr val="tx1"/>
                </a:solidFill>
                <a:effectLst/>
                <a:latin typeface="Univers LT Std 47 Cn Lt" pitchFamily="34" charset="0"/>
              </a:rPr>
              <a:t>Der </a:t>
            </a:r>
            <a:r>
              <a:rPr lang="de-DE" altLang="de-DE" sz="4800" dirty="0" err="1">
                <a:solidFill>
                  <a:schemeClr val="tx1"/>
                </a:solidFill>
                <a:effectLst/>
                <a:latin typeface="Univers LT Std 47 Cn Lt" pitchFamily="34" charset="0"/>
              </a:rPr>
              <a:t>Störefried</a:t>
            </a:r>
            <a:r>
              <a:rPr lang="de-DE" altLang="de-DE" sz="4800" dirty="0">
                <a:solidFill>
                  <a:schemeClr val="tx1"/>
                </a:solidFill>
                <a:effectLst/>
                <a:latin typeface="Univers LT Std 47 Cn Lt" pitchFamily="34" charset="0"/>
              </a:rPr>
              <a:t> muss verschwinden</a:t>
            </a: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Untertitel 2"/>
          <p:cNvSpPr>
            <a:spLocks noGrp="1"/>
          </p:cNvSpPr>
          <p:nvPr>
            <p:ph type="subTitle" sz="quarter" idx="1"/>
          </p:nvPr>
        </p:nvSpPr>
        <p:spPr/>
        <p:txBody>
          <a:bodyPr/>
          <a:lstStyle/>
          <a:p>
            <a:endParaRPr lang="de-CH"/>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00" y="116632"/>
            <a:ext cx="9068748" cy="5430804"/>
          </a:xfrm>
          <a:prstGeom prst="rect">
            <a:avLst/>
          </a:prstGeom>
        </p:spPr>
      </p:pic>
    </p:spTree>
    <p:extLst>
      <p:ext uri="{BB962C8B-B14F-4D97-AF65-F5344CB8AC3E}">
        <p14:creationId xmlns:p14="http://schemas.microsoft.com/office/powerpoint/2010/main" val="30809856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 Mose 37,18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76672"/>
            <a:ext cx="7056784" cy="1446550"/>
          </a:xfrm>
        </p:spPr>
        <p:txBody>
          <a:bodyPr wrap="square">
            <a:spAutoFit/>
          </a:bodyPr>
          <a:lstStyle/>
          <a:p>
            <a:pPr algn="l"/>
            <a:r>
              <a:rPr lang="de-CH" altLang="de-DE" sz="4400" dirty="0">
                <a:solidFill>
                  <a:schemeClr val="tx1"/>
                </a:solidFill>
                <a:effectLst/>
                <a:latin typeface="Univers LT Std 47 Cn Lt" pitchFamily="34" charset="0"/>
              </a:rPr>
              <a:t>„Da kommt der Kerl, dem seine Träume zu Kopf gestiegen sind!“</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21171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Prediger 8,14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75396"/>
            <a:ext cx="6984776" cy="3785652"/>
          </a:xfrm>
        </p:spPr>
        <p:txBody>
          <a:bodyPr wrap="square">
            <a:spAutoFit/>
          </a:bodyPr>
          <a:lstStyle/>
          <a:p>
            <a:pPr algn="l"/>
            <a:r>
              <a:rPr lang="de-CH" altLang="de-DE" sz="4000" dirty="0">
                <a:solidFill>
                  <a:schemeClr val="tx1"/>
                </a:solidFill>
                <a:effectLst/>
                <a:latin typeface="Univers LT Std 47 Cn Lt" pitchFamily="34" charset="0"/>
              </a:rPr>
              <a:t>„Da sind Menschen, die immer das Rechte tun, und es ergeht ihnen, wie es Verbrechern gehen sollte. Und es gibt Verbrecher, denen es so gut geht, als hätten sie immer das Rechte getan.“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14923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 Mose 37,20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920880" cy="3170099"/>
          </a:xfrm>
        </p:spPr>
        <p:txBody>
          <a:bodyPr wrap="square">
            <a:spAutoFit/>
          </a:bodyPr>
          <a:lstStyle/>
          <a:p>
            <a:pPr algn="l"/>
            <a:r>
              <a:rPr lang="de-CH" altLang="de-DE" sz="4000" dirty="0">
                <a:solidFill>
                  <a:schemeClr val="tx1"/>
                </a:solidFill>
                <a:effectLst/>
                <a:latin typeface="Univers LT Std 47 Cn Lt" pitchFamily="34" charset="0"/>
              </a:rPr>
              <a:t>„Schlagen wir ihn tot und werfen ihn in die nächste Zisterne! Wir sagen einfach: Ein Raubtier hat ihn gefressen. Dann wird man schon sehen, was </a:t>
            </a:r>
            <a:r>
              <a:rPr lang="de-CH" altLang="de-DE" sz="4000" dirty="0" smtClean="0">
                <a:solidFill>
                  <a:schemeClr val="tx1"/>
                </a:solidFill>
                <a:effectLst/>
                <a:latin typeface="Univers LT Std 47 Cn Lt" pitchFamily="34" charset="0"/>
              </a:rPr>
              <a:t>aus</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seinen </a:t>
            </a:r>
            <a:r>
              <a:rPr lang="de-CH" altLang="de-DE" sz="4000" dirty="0">
                <a:solidFill>
                  <a:schemeClr val="tx1"/>
                </a:solidFill>
                <a:effectLst/>
                <a:latin typeface="Univers LT Std 47 Cn Lt" pitchFamily="34" charset="0"/>
              </a:rPr>
              <a:t>Träumen wird!“</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707446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 Mose 37,21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692696"/>
            <a:ext cx="6552728" cy="923330"/>
          </a:xfrm>
        </p:spPr>
        <p:txBody>
          <a:bodyPr wrap="square">
            <a:spAutoFit/>
          </a:bodyPr>
          <a:lstStyle/>
          <a:p>
            <a:pPr algn="l"/>
            <a:r>
              <a:rPr lang="de-CH" altLang="de-DE" dirty="0">
                <a:solidFill>
                  <a:schemeClr val="tx1"/>
                </a:solidFill>
                <a:effectLst/>
                <a:latin typeface="Univers LT Std 47 Cn Lt" pitchFamily="34" charset="0"/>
              </a:rPr>
              <a:t>„Lasst ihn am Leben!“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057551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 Mose 37,22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88640"/>
            <a:ext cx="6552728" cy="2800767"/>
          </a:xfrm>
        </p:spPr>
        <p:txBody>
          <a:bodyPr wrap="square">
            <a:spAutoFit/>
          </a:bodyPr>
          <a:lstStyle/>
          <a:p>
            <a:pPr algn="l"/>
            <a:r>
              <a:rPr lang="de-CH" altLang="de-DE" sz="4400" dirty="0">
                <a:solidFill>
                  <a:schemeClr val="tx1"/>
                </a:solidFill>
                <a:effectLst/>
                <a:latin typeface="Univers LT Std 47 Cn Lt" pitchFamily="34" charset="0"/>
              </a:rPr>
              <a:t>„Vergiesst kein Blut! Werft ihn in die Zisterne da drüben in der Steppe, aber vergreift euch nicht an ihm!“</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79148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Untertitel 2"/>
          <p:cNvSpPr>
            <a:spLocks noGrp="1"/>
          </p:cNvSpPr>
          <p:nvPr>
            <p:ph type="subTitle" sz="quarter" idx="1"/>
          </p:nvPr>
        </p:nvSpPr>
        <p:spPr/>
        <p:txBody>
          <a:bodyPr/>
          <a:lstStyle/>
          <a:p>
            <a:endParaRPr lang="de-CH"/>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00" y="116632"/>
            <a:ext cx="9068748" cy="5430804"/>
          </a:xfrm>
          <a:prstGeom prst="rect">
            <a:avLst/>
          </a:prstGeom>
        </p:spPr>
      </p:pic>
    </p:spTree>
    <p:extLst>
      <p:ext uri="{BB962C8B-B14F-4D97-AF65-F5344CB8AC3E}">
        <p14:creationId xmlns:p14="http://schemas.microsoft.com/office/powerpoint/2010/main" val="39001123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 Mose 37,26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96185"/>
            <a:ext cx="6552728" cy="2800767"/>
          </a:xfrm>
        </p:spPr>
        <p:txBody>
          <a:bodyPr wrap="square">
            <a:spAutoFit/>
          </a:bodyPr>
          <a:lstStyle/>
          <a:p>
            <a:pPr algn="l"/>
            <a:r>
              <a:rPr lang="de-CH" altLang="de-DE" sz="4400" dirty="0">
                <a:solidFill>
                  <a:schemeClr val="tx1"/>
                </a:solidFill>
                <a:effectLst/>
                <a:latin typeface="Univers LT Std 47 Cn Lt" pitchFamily="34" charset="0"/>
              </a:rPr>
              <a:t>„Was nützt es uns, wenn wir unseren Bruder umbringen? Wir werden nur schwere Blutschuld auf uns laden.“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302268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 Mose 37,27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480720" cy="2800767"/>
          </a:xfrm>
        </p:spPr>
        <p:txBody>
          <a:bodyPr wrap="square">
            <a:spAutoFit/>
          </a:bodyPr>
          <a:lstStyle/>
          <a:p>
            <a:pPr algn="l"/>
            <a:r>
              <a:rPr lang="de-CH" altLang="de-DE" sz="4400" dirty="0">
                <a:solidFill>
                  <a:schemeClr val="tx1"/>
                </a:solidFill>
                <a:effectLst/>
                <a:latin typeface="Univers LT Std 47 Cn Lt" pitchFamily="34" charset="0"/>
              </a:rPr>
              <a:t>„Lassen wir ihn leben und verkaufen ihn den </a:t>
            </a:r>
            <a:r>
              <a:rPr lang="de-CH" altLang="de-DE" sz="4400" dirty="0" err="1">
                <a:solidFill>
                  <a:schemeClr val="tx1"/>
                </a:solidFill>
                <a:effectLst/>
                <a:latin typeface="Univers LT Std 47 Cn Lt" pitchFamily="34" charset="0"/>
              </a:rPr>
              <a:t>Ismaëlitern</a:t>
            </a:r>
            <a:r>
              <a:rPr lang="de-CH" altLang="de-DE" sz="4400" dirty="0">
                <a:solidFill>
                  <a:schemeClr val="tx1"/>
                </a:solidFill>
                <a:effectLst/>
                <a:latin typeface="Univers LT Std 47 Cn Lt" pitchFamily="34" charset="0"/>
              </a:rPr>
              <a:t>; er ist doch unser Bruder, unser eigen Fleisch und Blut!“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40946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 Mose 37,34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6552728" cy="2123658"/>
          </a:xfrm>
        </p:spPr>
        <p:txBody>
          <a:bodyPr wrap="square">
            <a:spAutoFit/>
          </a:bodyPr>
          <a:lstStyle/>
          <a:p>
            <a:pPr algn="l"/>
            <a:r>
              <a:rPr lang="de-CH" altLang="de-DE" sz="4400" dirty="0">
                <a:solidFill>
                  <a:schemeClr val="tx1"/>
                </a:solidFill>
                <a:effectLst/>
                <a:latin typeface="Univers LT Std 47 Cn Lt" pitchFamily="34" charset="0"/>
              </a:rPr>
              <a:t>„Er zerriss seine Kleider, band den Sack um seine Hüften und betrauerte Josef lange Zeit.“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192378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 Mose 37,35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53214"/>
            <a:ext cx="6552728" cy="2123658"/>
          </a:xfrm>
        </p:spPr>
        <p:txBody>
          <a:bodyPr wrap="square">
            <a:spAutoFit/>
          </a:bodyPr>
          <a:lstStyle/>
          <a:p>
            <a:pPr algn="l"/>
            <a:r>
              <a:rPr lang="de-CH" altLang="de-DE" sz="4400" dirty="0">
                <a:solidFill>
                  <a:schemeClr val="tx1"/>
                </a:solidFill>
                <a:effectLst/>
                <a:latin typeface="Univers LT Std 47 Cn Lt" pitchFamily="34" charset="0"/>
              </a:rPr>
              <a:t>„Voll Kummer und Gram gehe ich zu meinem Sohn in die Totenwelt hinunter!“</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386088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Johannes-Evangelium 1,11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404664"/>
            <a:ext cx="7560840" cy="1446550"/>
          </a:xfrm>
        </p:spPr>
        <p:txBody>
          <a:bodyPr wrap="square">
            <a:spAutoFit/>
          </a:bodyPr>
          <a:lstStyle/>
          <a:p>
            <a:pPr algn="l"/>
            <a:r>
              <a:rPr lang="de-CH" altLang="de-DE" sz="4400" dirty="0">
                <a:solidFill>
                  <a:schemeClr val="tx1"/>
                </a:solidFill>
                <a:effectLst/>
                <a:latin typeface="Univers LT Std 47 Cn Lt" pitchFamily="34" charset="0"/>
              </a:rPr>
              <a:t>„Er kam zu seinem Volk, aber sein Volk wollte nichts von ihm wissen.“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989148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Matthäus-Evangelium 26,15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692696"/>
            <a:ext cx="8928992" cy="830997"/>
          </a:xfrm>
        </p:spPr>
        <p:txBody>
          <a:bodyPr wrap="square">
            <a:spAutoFit/>
          </a:bodyPr>
          <a:lstStyle/>
          <a:p>
            <a:pPr algn="l"/>
            <a:r>
              <a:rPr lang="de-CH" altLang="de-DE" sz="4800" dirty="0">
                <a:solidFill>
                  <a:schemeClr val="tx1"/>
                </a:solidFill>
                <a:effectLst/>
                <a:latin typeface="Univers LT Std 47 Cn Lt" pitchFamily="34" charset="0"/>
              </a:rPr>
              <a:t>„Sie zahlten ihm dreissig Silberstücke.“</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54742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363434"/>
            <a:ext cx="8568952" cy="861774"/>
          </a:xfrm>
        </p:spPr>
        <p:txBody>
          <a:bodyPr wrap="square">
            <a:spAutoFit/>
          </a:bodyPr>
          <a:lstStyle/>
          <a:p>
            <a:pPr algn="l"/>
            <a:r>
              <a:rPr lang="de-DE" altLang="de-DE" sz="5000" dirty="0" smtClean="0">
                <a:solidFill>
                  <a:schemeClr val="tx1"/>
                </a:solidFill>
                <a:effectLst/>
                <a:latin typeface="Univers LT Std 47 Cn Lt" pitchFamily="34" charset="0"/>
              </a:rPr>
              <a:t>I. </a:t>
            </a:r>
            <a:r>
              <a:rPr lang="de-CH" altLang="de-DE" sz="5000" dirty="0">
                <a:solidFill>
                  <a:schemeClr val="tx1"/>
                </a:solidFill>
                <a:effectLst/>
                <a:latin typeface="Univers LT Std 47 Cn Lt" pitchFamily="34" charset="0"/>
              </a:rPr>
              <a:t>Die heilige Familie im Unfrieden</a:t>
            </a:r>
            <a:endParaRPr lang="de-DE" altLang="de-DE" sz="5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Matthäus-Evangelium 27,46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404664"/>
            <a:ext cx="6552728" cy="1446550"/>
          </a:xfrm>
        </p:spPr>
        <p:txBody>
          <a:bodyPr wrap="square">
            <a:spAutoFit/>
          </a:bodyPr>
          <a:lstStyle/>
          <a:p>
            <a:pPr algn="l"/>
            <a:r>
              <a:rPr lang="de-CH" altLang="de-DE" sz="4400" dirty="0">
                <a:solidFill>
                  <a:schemeClr val="tx1"/>
                </a:solidFill>
                <a:effectLst/>
                <a:latin typeface="Univers LT Std 47 Cn Lt" pitchFamily="34" charset="0"/>
              </a:rPr>
              <a:t>„Mein Gott, mein Gott, warum hast du mich verlassen?“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369389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Apostelgeschichte 2,24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88640"/>
            <a:ext cx="8208912" cy="3477875"/>
          </a:xfrm>
        </p:spPr>
        <p:txBody>
          <a:bodyPr wrap="square">
            <a:spAutoFit/>
          </a:bodyPr>
          <a:lstStyle/>
          <a:p>
            <a:pPr algn="l"/>
            <a:r>
              <a:rPr lang="de-CH" altLang="de-DE" sz="4400" dirty="0">
                <a:solidFill>
                  <a:schemeClr val="tx1"/>
                </a:solidFill>
                <a:effectLst/>
                <a:latin typeface="Univers LT Std 47 Cn Lt" pitchFamily="34" charset="0"/>
              </a:rPr>
              <a:t>„Gott hat Jesus aus der Gewalt des Todes befreit und hat ihn auferweckt; es zeigte sich, dass der Tod keine Macht über ihn hatte </a:t>
            </a:r>
            <a:r>
              <a:rPr lang="de-CH" altLang="de-DE" sz="4400" dirty="0" smtClean="0">
                <a:solidFill>
                  <a:schemeClr val="tx1"/>
                </a:solidFill>
                <a:effectLst/>
                <a:latin typeface="Univers LT Std 47 Cn Lt" pitchFamily="34" charset="0"/>
              </a:rPr>
              <a:t>und</a:t>
            </a:r>
            <a:br>
              <a:rPr lang="de-CH" altLang="de-DE" sz="4400" dirty="0" smtClean="0">
                <a:solidFill>
                  <a:schemeClr val="tx1"/>
                </a:solidFill>
                <a:effectLst/>
                <a:latin typeface="Univers LT Std 47 Cn Lt" pitchFamily="34" charset="0"/>
              </a:rPr>
            </a:br>
            <a:r>
              <a:rPr lang="de-CH" altLang="de-DE" sz="4400" dirty="0" smtClean="0">
                <a:solidFill>
                  <a:schemeClr val="tx1"/>
                </a:solidFill>
                <a:effectLst/>
                <a:latin typeface="Univers LT Std 47 Cn Lt" pitchFamily="34" charset="0"/>
              </a:rPr>
              <a:t>ihn </a:t>
            </a:r>
            <a:r>
              <a:rPr lang="de-CH" altLang="de-DE" sz="4400" dirty="0">
                <a:solidFill>
                  <a:schemeClr val="tx1"/>
                </a:solidFill>
                <a:effectLst/>
                <a:latin typeface="Univers LT Std 47 Cn Lt" pitchFamily="34" charset="0"/>
              </a:rPr>
              <a:t>nicht festhalten konnte.“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315712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1.Korinther-Brief 15,21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8064896" cy="2800767"/>
          </a:xfrm>
        </p:spPr>
        <p:txBody>
          <a:bodyPr wrap="square">
            <a:spAutoFit/>
          </a:bodyPr>
          <a:lstStyle/>
          <a:p>
            <a:pPr algn="l"/>
            <a:r>
              <a:rPr lang="de-CH" altLang="de-DE" sz="4400" dirty="0">
                <a:solidFill>
                  <a:schemeClr val="tx1"/>
                </a:solidFill>
                <a:effectLst/>
                <a:latin typeface="Univers LT Std 47 Cn Lt" pitchFamily="34" charset="0"/>
              </a:rPr>
              <a:t>„Der Tod kam durch einen Menschen in die Welt; entsprechend kommt es nun auch durch einen Menschen zur Auferstehung der Toten.“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350744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Johannes-Evangelium 11,25-26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568952" cy="3477875"/>
          </a:xfrm>
        </p:spPr>
        <p:txBody>
          <a:bodyPr wrap="square">
            <a:spAutoFit/>
          </a:bodyPr>
          <a:lstStyle/>
          <a:p>
            <a:pPr algn="l"/>
            <a:r>
              <a:rPr lang="de-CH" altLang="de-DE" sz="4400" dirty="0">
                <a:solidFill>
                  <a:schemeClr val="tx1"/>
                </a:solidFill>
                <a:effectLst/>
                <a:latin typeface="Univers LT Std 47 Cn Lt" pitchFamily="34" charset="0"/>
              </a:rPr>
              <a:t>„Ich bin die Auferstehung und das Leben. Wer an mich glaubt, wird leben, auch wenn er stirbt. Und wer lebt und an mich glaubt, wird niemals </a:t>
            </a:r>
            <a:r>
              <a:rPr lang="de-CH" altLang="de-DE" sz="4400" dirty="0" smtClean="0">
                <a:solidFill>
                  <a:schemeClr val="tx1"/>
                </a:solidFill>
                <a:effectLst/>
                <a:latin typeface="Univers LT Std 47 Cn Lt" pitchFamily="34" charset="0"/>
              </a:rPr>
              <a:t>sterben.</a:t>
            </a:r>
            <a:br>
              <a:rPr lang="de-CH" altLang="de-DE" sz="4400" dirty="0" smtClean="0">
                <a:solidFill>
                  <a:schemeClr val="tx1"/>
                </a:solidFill>
                <a:effectLst/>
                <a:latin typeface="Univers LT Std 47 Cn Lt" pitchFamily="34" charset="0"/>
              </a:rPr>
            </a:br>
            <a:r>
              <a:rPr lang="de-CH" altLang="de-DE" sz="4400" dirty="0" smtClean="0">
                <a:solidFill>
                  <a:schemeClr val="tx1"/>
                </a:solidFill>
                <a:effectLst/>
                <a:latin typeface="Univers LT Std 47 Cn Lt" pitchFamily="34" charset="0"/>
              </a:rPr>
              <a:t>Glaubst </a:t>
            </a:r>
            <a:r>
              <a:rPr lang="de-CH" altLang="de-DE" sz="4400" dirty="0">
                <a:solidFill>
                  <a:schemeClr val="tx1"/>
                </a:solidFill>
                <a:effectLst/>
                <a:latin typeface="Univers LT Std 47 Cn Lt" pitchFamily="34" charset="0"/>
              </a:rPr>
              <a:t>du das?“</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515886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95536" y="398274"/>
            <a:ext cx="8568952" cy="1446550"/>
          </a:xfrm>
        </p:spPr>
        <p:txBody>
          <a:bodyPr wrap="square">
            <a:spAutoFit/>
          </a:bodyPr>
          <a:lstStyle/>
          <a:p>
            <a:pPr algn="l"/>
            <a:r>
              <a:rPr lang="de-DE" altLang="de-DE" sz="8800" dirty="0" smtClean="0">
                <a:solidFill>
                  <a:schemeClr val="tx1"/>
                </a:solidFill>
                <a:effectLst/>
                <a:latin typeface="Univers LT Std 47 Cn Lt" pitchFamily="34" charset="0"/>
              </a:rPr>
              <a:t>Schlussgedanke</a:t>
            </a:r>
            <a:endParaRPr lang="de-DE" altLang="de-DE" sz="8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Psalm 44,24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88640"/>
            <a:ext cx="7560840" cy="2123658"/>
          </a:xfrm>
        </p:spPr>
        <p:txBody>
          <a:bodyPr wrap="square">
            <a:spAutoFit/>
          </a:bodyPr>
          <a:lstStyle/>
          <a:p>
            <a:pPr algn="l"/>
            <a:r>
              <a:rPr lang="de-CH" altLang="de-DE" sz="4400" dirty="0">
                <a:solidFill>
                  <a:schemeClr val="tx1"/>
                </a:solidFill>
                <a:effectLst/>
                <a:latin typeface="Univers LT Std 47 Cn Lt" pitchFamily="34" charset="0"/>
              </a:rPr>
              <a:t>„Wach auf, Herr, warum schläfst du? Wach auf, verstosse uns nicht für immer!“</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678696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Römer-Brief 11,33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712968" cy="3785652"/>
          </a:xfrm>
        </p:spPr>
        <p:txBody>
          <a:bodyPr wrap="square">
            <a:spAutoFit/>
          </a:bodyPr>
          <a:lstStyle/>
          <a:p>
            <a:pPr algn="l"/>
            <a:r>
              <a:rPr lang="de-CH" altLang="de-DE" sz="4000" dirty="0">
                <a:solidFill>
                  <a:schemeClr val="tx1"/>
                </a:solidFill>
                <a:effectLst/>
                <a:latin typeface="Univers LT Std 47 Cn Lt" pitchFamily="34" charset="0"/>
              </a:rPr>
              <a:t>„Wie unerschöpflich ist Gottes Reichtum! Wie tief ist seine Weisheit, wie unermesslich sein </a:t>
            </a:r>
            <a:r>
              <a:rPr lang="de-CH" altLang="de-DE" sz="4000" dirty="0" smtClean="0">
                <a:solidFill>
                  <a:schemeClr val="tx1"/>
                </a:solidFill>
                <a:effectLst/>
                <a:latin typeface="Univers LT Std 47 Cn Lt" pitchFamily="34" charset="0"/>
              </a:rPr>
              <a:t>Wissen!</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Wie </a:t>
            </a:r>
            <a:r>
              <a:rPr lang="de-CH" altLang="de-DE" sz="4000" dirty="0">
                <a:solidFill>
                  <a:schemeClr val="tx1"/>
                </a:solidFill>
                <a:effectLst/>
                <a:latin typeface="Univers LT Std 47 Cn Lt" pitchFamily="34" charset="0"/>
              </a:rPr>
              <a:t>unergründlich sind </a:t>
            </a:r>
            <a:r>
              <a:rPr lang="de-CH" altLang="de-DE" sz="4000" dirty="0" smtClean="0">
                <a:solidFill>
                  <a:schemeClr val="tx1"/>
                </a:solidFill>
                <a:effectLst/>
                <a:latin typeface="Univers LT Std 47 Cn Lt" pitchFamily="34" charset="0"/>
              </a:rPr>
              <a:t>seine Entscheidungen</a:t>
            </a:r>
            <a:r>
              <a:rPr lang="de-CH" altLang="de-DE" sz="4000" dirty="0">
                <a:solidFill>
                  <a:schemeClr val="tx1"/>
                </a:solidFill>
                <a:effectLst/>
                <a:latin typeface="Univers LT Std 47 Cn Lt" pitchFamily="34" charset="0"/>
              </a:rPr>
              <a:t>, wie </a:t>
            </a:r>
            <a:r>
              <a:rPr lang="de-CH" altLang="de-DE" sz="4000" dirty="0" smtClean="0">
                <a:solidFill>
                  <a:schemeClr val="tx1"/>
                </a:solidFill>
                <a:effectLst/>
                <a:latin typeface="Univers LT Std 47 Cn Lt" pitchFamily="34" charset="0"/>
              </a:rPr>
              <a:t>unerforschlich</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seine </a:t>
            </a:r>
            <a:r>
              <a:rPr lang="de-CH" altLang="de-DE" sz="4000" dirty="0">
                <a:solidFill>
                  <a:schemeClr val="tx1"/>
                </a:solidFill>
                <a:effectLst/>
                <a:latin typeface="Univers LT Std 47 Cn Lt" pitchFamily="34" charset="0"/>
              </a:rPr>
              <a:t>Wege!“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48970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Sprüche 3,5-6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7848872" cy="3170099"/>
          </a:xfrm>
        </p:spPr>
        <p:txBody>
          <a:bodyPr wrap="square">
            <a:spAutoFit/>
          </a:bodyPr>
          <a:lstStyle/>
          <a:p>
            <a:pPr algn="l"/>
            <a:r>
              <a:rPr lang="de-CH" altLang="de-DE" sz="4000" dirty="0">
                <a:solidFill>
                  <a:schemeClr val="tx1"/>
                </a:solidFill>
                <a:effectLst/>
                <a:latin typeface="Univers LT Std 47 Cn Lt" pitchFamily="34" charset="0"/>
              </a:rPr>
              <a:t>„Verlass dich nicht auf deinen Verstand, sondern setze dein Vertrauen ungeteilt auf den Herrn! Denk an ihn bei allem, was du tust; er wird dir den richtigen Weg zeigen.“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21506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29,31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8712968" cy="2800767"/>
          </a:xfrm>
        </p:spPr>
        <p:txBody>
          <a:bodyPr wrap="square">
            <a:spAutoFit/>
          </a:bodyPr>
          <a:lstStyle/>
          <a:p>
            <a:pPr algn="l"/>
            <a:r>
              <a:rPr lang="de-CH" altLang="de-DE" sz="4400" dirty="0">
                <a:solidFill>
                  <a:schemeClr val="tx1"/>
                </a:solidFill>
                <a:effectLst/>
                <a:latin typeface="Univers LT Std 47 Cn Lt" pitchFamily="34" charset="0"/>
              </a:rPr>
              <a:t>„Der Herr sah, dass Jakob Lea zurücksetzte, deshalb </a:t>
            </a:r>
            <a:r>
              <a:rPr lang="de-CH" altLang="de-DE" sz="4400" dirty="0" smtClean="0">
                <a:solidFill>
                  <a:schemeClr val="tx1"/>
                </a:solidFill>
                <a:effectLst/>
                <a:latin typeface="Univers LT Std 47 Cn Lt" pitchFamily="34" charset="0"/>
              </a:rPr>
              <a:t>schenkte</a:t>
            </a:r>
            <a:br>
              <a:rPr lang="de-CH" altLang="de-DE" sz="4400" dirty="0" smtClean="0">
                <a:solidFill>
                  <a:schemeClr val="tx1"/>
                </a:solidFill>
                <a:effectLst/>
                <a:latin typeface="Univers LT Std 47 Cn Lt" pitchFamily="34" charset="0"/>
              </a:rPr>
            </a:br>
            <a:r>
              <a:rPr lang="de-CH" altLang="de-DE" sz="4400" dirty="0" smtClean="0">
                <a:solidFill>
                  <a:schemeClr val="tx1"/>
                </a:solidFill>
                <a:effectLst/>
                <a:latin typeface="Univers LT Std 47 Cn Lt" pitchFamily="34" charset="0"/>
              </a:rPr>
              <a:t>er </a:t>
            </a:r>
            <a:r>
              <a:rPr lang="de-CH" altLang="de-DE" sz="4400" dirty="0">
                <a:solidFill>
                  <a:schemeClr val="tx1"/>
                </a:solidFill>
                <a:effectLst/>
                <a:latin typeface="Univers LT Std 47 Cn Lt" pitchFamily="34" charset="0"/>
              </a:rPr>
              <a:t>ihr Kinder, während </a:t>
            </a:r>
            <a:r>
              <a:rPr lang="de-CH" altLang="de-DE" sz="4400" dirty="0" smtClean="0">
                <a:solidFill>
                  <a:schemeClr val="tx1"/>
                </a:solidFill>
                <a:effectLst/>
                <a:latin typeface="Univers LT Std 47 Cn Lt" pitchFamily="34" charset="0"/>
              </a:rPr>
              <a:t>Rahel</a:t>
            </a:r>
            <a:br>
              <a:rPr lang="de-CH" altLang="de-DE" sz="4400" dirty="0" smtClean="0">
                <a:solidFill>
                  <a:schemeClr val="tx1"/>
                </a:solidFill>
                <a:effectLst/>
                <a:latin typeface="Univers LT Std 47 Cn Lt" pitchFamily="34" charset="0"/>
              </a:rPr>
            </a:br>
            <a:r>
              <a:rPr lang="de-CH" altLang="de-DE" sz="4400" dirty="0" smtClean="0">
                <a:solidFill>
                  <a:schemeClr val="tx1"/>
                </a:solidFill>
                <a:effectLst/>
                <a:latin typeface="Univers LT Std 47 Cn Lt" pitchFamily="34" charset="0"/>
              </a:rPr>
              <a:t>kinderlos </a:t>
            </a:r>
            <a:r>
              <a:rPr lang="de-CH" altLang="de-DE" sz="4400" dirty="0">
                <a:solidFill>
                  <a:schemeClr val="tx1"/>
                </a:solidFill>
                <a:effectLst/>
                <a:latin typeface="Univers LT Std 47 Cn Lt" pitchFamily="34" charset="0"/>
              </a:rPr>
              <a:t>blieb.“</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868194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29,32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552728" cy="2123658"/>
          </a:xfrm>
        </p:spPr>
        <p:txBody>
          <a:bodyPr wrap="square">
            <a:spAutoFit/>
          </a:bodyPr>
          <a:lstStyle/>
          <a:p>
            <a:pPr algn="l"/>
            <a:r>
              <a:rPr lang="de-CH" altLang="de-DE" sz="4400" dirty="0">
                <a:solidFill>
                  <a:schemeClr val="tx1"/>
                </a:solidFill>
                <a:effectLst/>
                <a:latin typeface="Univers LT Std 47 Cn Lt" pitchFamily="34" charset="0"/>
              </a:rPr>
              <a:t>„Der Herr hat meinen Kummer gesehen; jetzt wird mein Mann mich lieben.“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47237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30,1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552728" cy="2123658"/>
          </a:xfrm>
        </p:spPr>
        <p:txBody>
          <a:bodyPr wrap="square">
            <a:spAutoFit/>
          </a:bodyPr>
          <a:lstStyle/>
          <a:p>
            <a:pPr algn="l"/>
            <a:r>
              <a:rPr lang="de-CH" altLang="de-DE" sz="4400" dirty="0">
                <a:solidFill>
                  <a:schemeClr val="tx1"/>
                </a:solidFill>
                <a:effectLst/>
                <a:latin typeface="Univers LT Std 47 Cn Lt" pitchFamily="34" charset="0"/>
              </a:rPr>
              <a:t>„Sorge dafür, dass ich Kinder bekomme, sonst will ich nicht länger leben!“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50742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30,2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552728" cy="2123658"/>
          </a:xfrm>
        </p:spPr>
        <p:txBody>
          <a:bodyPr wrap="square">
            <a:spAutoFit/>
          </a:bodyPr>
          <a:lstStyle/>
          <a:p>
            <a:pPr algn="l"/>
            <a:r>
              <a:rPr lang="de-CH" altLang="de-DE" sz="4400" dirty="0">
                <a:solidFill>
                  <a:schemeClr val="tx1"/>
                </a:solidFill>
                <a:effectLst/>
                <a:latin typeface="Univers LT Std 47 Cn Lt" pitchFamily="34" charset="0"/>
              </a:rPr>
              <a:t>„Kann denn ich etwas dafür? Ich bin doch nicht Gott, der dir Kinder versagt!“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317617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30,15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95141"/>
            <a:ext cx="7488832" cy="3477875"/>
          </a:xfrm>
        </p:spPr>
        <p:txBody>
          <a:bodyPr wrap="square">
            <a:spAutoFit/>
          </a:bodyPr>
          <a:lstStyle/>
          <a:p>
            <a:pPr algn="l"/>
            <a:r>
              <a:rPr lang="de-CH" altLang="de-DE" sz="4400" dirty="0">
                <a:solidFill>
                  <a:schemeClr val="tx1"/>
                </a:solidFill>
                <a:effectLst/>
                <a:latin typeface="Univers LT Std 47 Cn Lt" pitchFamily="34" charset="0"/>
              </a:rPr>
              <a:t>„Reicht es dir nicht, dass du mir meinen Mann weggenommen hast? Musst du mir auch noch die Liebesäpfel meines Sohnes nehmen?“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197764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30,15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552728" cy="2123658"/>
          </a:xfrm>
        </p:spPr>
        <p:txBody>
          <a:bodyPr wrap="square">
            <a:spAutoFit/>
          </a:bodyPr>
          <a:lstStyle/>
          <a:p>
            <a:pPr algn="l"/>
            <a:r>
              <a:rPr lang="de-CH" altLang="de-DE" sz="4400" dirty="0">
                <a:solidFill>
                  <a:schemeClr val="tx1"/>
                </a:solidFill>
                <a:effectLst/>
                <a:latin typeface="Univers LT Std 47 Cn Lt" pitchFamily="34" charset="0"/>
              </a:rPr>
              <a:t>„Wenn du die Liebesäpfel mir gibst, soll Jakob meinetwegen heute Nacht bei dir schlafen.“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45643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809</Words>
  <Application>Microsoft Office PowerPoint</Application>
  <PresentationFormat>Bildschirmpräsentation (4:3)</PresentationFormat>
  <Paragraphs>106</Paragraphs>
  <Slides>37</Slides>
  <Notes>37</Notes>
  <HiddenSlides>0</HiddenSlides>
  <MMClips>0</MMClips>
  <ScaleCrop>false</ScaleCrop>
  <HeadingPairs>
    <vt:vector size="4" baseType="variant">
      <vt:variant>
        <vt:lpstr>Design</vt:lpstr>
      </vt:variant>
      <vt:variant>
        <vt:i4>1</vt:i4>
      </vt:variant>
      <vt:variant>
        <vt:lpstr>Folientitel</vt:lpstr>
      </vt:variant>
      <vt:variant>
        <vt:i4>37</vt:i4>
      </vt:variant>
    </vt:vector>
  </HeadingPairs>
  <TitlesOfParts>
    <vt:vector size="38" baseType="lpstr">
      <vt:lpstr>Designvorlage 'Berggipfel'</vt:lpstr>
      <vt:lpstr>Missverstanden und von den eigenen Leuten verworfen</vt:lpstr>
      <vt:lpstr>„Da sind Menschen, die immer das Rechte tun, und es ergeht ihnen, wie es Verbrechern gehen sollte. Und es gibt Verbrecher, denen es so gut geht, als hätten sie immer das Rechte getan.“</vt:lpstr>
      <vt:lpstr>I. Die heilige Familie im Unfrieden</vt:lpstr>
      <vt:lpstr>„Der Herr sah, dass Jakob Lea zurücksetzte, deshalb schenkte er ihr Kinder, während Rahel kinderlos blieb.“</vt:lpstr>
      <vt:lpstr>„Der Herr hat meinen Kummer gesehen; jetzt wird mein Mann mich lieben.“</vt:lpstr>
      <vt:lpstr>„Sorge dafür, dass ich Kinder bekomme, sonst will ich nicht länger leben!“</vt:lpstr>
      <vt:lpstr>„Kann denn ich etwas dafür? Ich bin doch nicht Gott, der dir Kinder versagt!“</vt:lpstr>
      <vt:lpstr>„Reicht es dir nicht, dass du mir meinen Mann weggenommen hast? Musst du mir auch noch die Liebesäpfel meines Sohnes nehmen?“</vt:lpstr>
      <vt:lpstr>„Wenn du die Liebesäpfel mir gibst, soll Jakob meinetwegen heute Nacht bei dir schlafen.“</vt:lpstr>
      <vt:lpstr>„Gott hat mir ein kostbares Geschenk gemacht. Jetzt endlich wird mein Mann mich annehmen, nachdem ich ihm sechs Söhne geboren habe.“</vt:lpstr>
      <vt:lpstr>„Jakob hatte Josef von allen seinen Söhnen am liebsten, weil er ihm erst im Alter geboren worden war.“ </vt:lpstr>
      <vt:lpstr>„Als seine Brüder sahen, dass der Vater ihn mehr liebte als sie alle, begannen sie ihn zu hassen und konnten kein freundliches Wort mehr mit ihm reden.“</vt:lpstr>
      <vt:lpstr>„Wir waren miteinander auf dem Feld, schnitten Getreide und banden es in Garben. Auf einmal stellt sich meine Garbe auf und bleibt stehen. Und eure Garben, die stellen sich im Kreis um sie herum und verneigen sich vor meiner.“</vt:lpstr>
      <vt:lpstr>„Du willst wohl noch König werden und über uns herrschen?“</vt:lpstr>
      <vt:lpstr>„Ich sah die Sonne, den Mond und elf Sterne. Stellt euch vor: Die alle verneigten sich vor mir.“</vt:lpstr>
      <vt:lpstr>„Was ist das für ein dummer Traum, den du da geträumt hast? Ich und deine Mutter und deine Brüder, wir alle sollen uns vor dir niederwerfen?“</vt:lpstr>
      <vt:lpstr>II. Der Störefried muss verschwinden</vt:lpstr>
      <vt:lpstr>PowerPoint-Präsentation</vt:lpstr>
      <vt:lpstr>„Da kommt der Kerl, dem seine Träume zu Kopf gestiegen sind!“</vt:lpstr>
      <vt:lpstr>„Schlagen wir ihn tot und werfen ihn in die nächste Zisterne! Wir sagen einfach: Ein Raubtier hat ihn gefressen. Dann wird man schon sehen, was aus seinen Träumen wird!“</vt:lpstr>
      <vt:lpstr>„Lasst ihn am Leben!“</vt:lpstr>
      <vt:lpstr>„Vergiesst kein Blut! Werft ihn in die Zisterne da drüben in der Steppe, aber vergreift euch nicht an ihm!“</vt:lpstr>
      <vt:lpstr>PowerPoint-Präsentation</vt:lpstr>
      <vt:lpstr>„Was nützt es uns, wenn wir unseren Bruder umbringen? Wir werden nur schwere Blutschuld auf uns laden.“</vt:lpstr>
      <vt:lpstr>„Lassen wir ihn leben und verkaufen ihn den Ismaëlitern; er ist doch unser Bruder, unser eigen Fleisch und Blut!“</vt:lpstr>
      <vt:lpstr>„Er zerriss seine Kleider, band den Sack um seine Hüften und betrauerte Josef lange Zeit.“</vt:lpstr>
      <vt:lpstr>„Voll Kummer und Gram gehe ich zu meinem Sohn in die Totenwelt hinunter!“</vt:lpstr>
      <vt:lpstr>„Er kam zu seinem Volk, aber sein Volk wollte nichts von ihm wissen.“</vt:lpstr>
      <vt:lpstr>„Sie zahlten ihm dreissig Silberstücke.“</vt:lpstr>
      <vt:lpstr>„Mein Gott, mein Gott, warum hast du mich verlassen?“</vt:lpstr>
      <vt:lpstr>„Gott hat Jesus aus der Gewalt des Todes befreit und hat ihn auferweckt; es zeigte sich, dass der Tod keine Macht über ihn hatte und ihn nicht festhalten konnte.“</vt:lpstr>
      <vt:lpstr>„Der Tod kam durch einen Menschen in die Welt; entsprechend kommt es nun auch durch einen Menschen zur Auferstehung der Toten.“</vt:lpstr>
      <vt:lpstr>„Ich bin die Auferstehung und das Leben. Wer an mich glaubt, wird leben, auch wenn er stirbt. Und wer lebt und an mich glaubt, wird niemals sterben. Glaubst du das?“</vt:lpstr>
      <vt:lpstr>Schlussgedanke</vt:lpstr>
      <vt:lpstr>„Wach auf, Herr, warum schläfst du? Wach auf, verstosse uns nicht für immer!“</vt:lpstr>
      <vt:lpstr>„Wie unerschöpflich ist Gottes Reichtum! Wie tief ist seine Weisheit, wie unermesslich sein Wissen! Wie unergründlich sind seine Entscheidungen, wie unerforschlich seine Wege!“</vt:lpstr>
      <vt:lpstr>„Verlass dich nicht auf deinen Verstand, sondern setze dein Vertrauen ungeteilt auf den Herrn! Denk an ihn bei allem, was du tust; er wird dir den richtigen Weg zeigen.“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Gott hat den Überblick - Teil 1/7 - Missverstanden und von den eigenen Leuten verworfen - Folien</dc:title>
  <dc:creator>Jürg Birnstiel</dc:creator>
  <cp:lastModifiedBy>Me</cp:lastModifiedBy>
  <cp:revision>384</cp:revision>
  <dcterms:created xsi:type="dcterms:W3CDTF">2013-11-12T15:20:47Z</dcterms:created>
  <dcterms:modified xsi:type="dcterms:W3CDTF">2015-06-23T05:25:29Z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