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notesMasterIdLst>
    <p:notesMasterId r:id="rId35"/>
  </p:notesMasterIdLst>
  <p:handoutMasterIdLst>
    <p:handoutMasterId r:id="rId36"/>
  </p:handoutMasterIdLst>
  <p:sldIdLst>
    <p:sldId id="735" r:id="rId2"/>
    <p:sldId id="896" r:id="rId3"/>
    <p:sldId id="1103" r:id="rId4"/>
    <p:sldId id="1104" r:id="rId5"/>
    <p:sldId id="1056" r:id="rId6"/>
    <p:sldId id="1080" r:id="rId7"/>
    <p:sldId id="1081" r:id="rId8"/>
    <p:sldId id="1082" r:id="rId9"/>
    <p:sldId id="1083" r:id="rId10"/>
    <p:sldId id="1084" r:id="rId11"/>
    <p:sldId id="1085" r:id="rId12"/>
    <p:sldId id="1086" r:id="rId13"/>
    <p:sldId id="1087" r:id="rId14"/>
    <p:sldId id="1088" r:id="rId15"/>
    <p:sldId id="1089" r:id="rId16"/>
    <p:sldId id="1090" r:id="rId17"/>
    <p:sldId id="962" r:id="rId18"/>
    <p:sldId id="1091" r:id="rId19"/>
    <p:sldId id="1092" r:id="rId20"/>
    <p:sldId id="1093" r:id="rId21"/>
    <p:sldId id="1094" r:id="rId22"/>
    <p:sldId id="1054" r:id="rId23"/>
    <p:sldId id="1075" r:id="rId24"/>
    <p:sldId id="1095" r:id="rId25"/>
    <p:sldId id="1096" r:id="rId26"/>
    <p:sldId id="1097" r:id="rId27"/>
    <p:sldId id="1098" r:id="rId28"/>
    <p:sldId id="259" r:id="rId29"/>
    <p:sldId id="1079" r:id="rId30"/>
    <p:sldId id="1099" r:id="rId31"/>
    <p:sldId id="1100" r:id="rId32"/>
    <p:sldId id="1101" r:id="rId33"/>
    <p:sldId id="1102" r:id="rId3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4B6473"/>
    <a:srgbClr val="4B96AA"/>
    <a:srgbClr val="B588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4698" autoAdjust="0"/>
  </p:normalViewPr>
  <p:slideViewPr>
    <p:cSldViewPr>
      <p:cViewPr>
        <p:scale>
          <a:sx n="130" d="100"/>
          <a:sy n="130" d="100"/>
        </p:scale>
        <p:origin x="-107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8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062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062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062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6258F2-4D9E-4ACF-8A53-7F39C5825CA5}" type="slidenum">
              <a:rPr lang="de-DE" altLang="de-DE"/>
              <a:pPr/>
              <a:t>‹Nr.›</a:t>
            </a:fld>
            <a:endParaRPr lang="de-DE" altLang="de-DE"/>
          </a:p>
        </p:txBody>
      </p:sp>
    </p:spTree>
    <p:extLst>
      <p:ext uri="{BB962C8B-B14F-4D97-AF65-F5344CB8AC3E}">
        <p14:creationId xmlns:p14="http://schemas.microsoft.com/office/powerpoint/2010/main" val="1114744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de-DE" altLang="de-DE"/>
          </a:p>
        </p:txBody>
      </p:sp>
      <p:sp>
        <p:nvSpPr>
          <p:cNvPr id="411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de-DE" altLang="de-DE"/>
          </a:p>
        </p:txBody>
      </p:sp>
      <p:sp>
        <p:nvSpPr>
          <p:cNvPr id="411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1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Click to edit Master text styles</a:t>
            </a:r>
          </a:p>
          <a:p>
            <a:pPr lvl="1"/>
            <a:r>
              <a:rPr lang="de-DE" altLang="de-DE"/>
              <a:t>Second level</a:t>
            </a:r>
          </a:p>
          <a:p>
            <a:pPr lvl="2"/>
            <a:r>
              <a:rPr lang="de-DE" altLang="de-DE"/>
              <a:t>Third level</a:t>
            </a:r>
          </a:p>
          <a:p>
            <a:pPr lvl="3"/>
            <a:r>
              <a:rPr lang="de-DE" altLang="de-DE"/>
              <a:t>Fourth level</a:t>
            </a:r>
          </a:p>
          <a:p>
            <a:pPr lvl="4"/>
            <a:r>
              <a:rPr lang="de-DE" altLang="de-DE"/>
              <a:t>Fifth level</a:t>
            </a:r>
          </a:p>
        </p:txBody>
      </p:sp>
      <p:sp>
        <p:nvSpPr>
          <p:cNvPr id="411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de-DE" altLang="de-DE"/>
          </a:p>
        </p:txBody>
      </p:sp>
      <p:sp>
        <p:nvSpPr>
          <p:cNvPr id="411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F3A1507-B434-4CFD-9DD6-B112AA47DDEE}" type="slidenum">
              <a:rPr lang="de-DE" altLang="de-DE"/>
              <a:pPr/>
              <a:t>‹Nr.›</a:t>
            </a:fld>
            <a:endParaRPr lang="de-DE" altLang="de-DE"/>
          </a:p>
        </p:txBody>
      </p:sp>
    </p:spTree>
    <p:extLst>
      <p:ext uri="{BB962C8B-B14F-4D97-AF65-F5344CB8AC3E}">
        <p14:creationId xmlns:p14="http://schemas.microsoft.com/office/powerpoint/2010/main" val="40632131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8772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624729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59745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227967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06527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34053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0595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50297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19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16244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0565596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463766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33661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83285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555151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90493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7017294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002303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29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9750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283613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30</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dirty="0"/>
          </a:p>
        </p:txBody>
      </p:sp>
    </p:spTree>
    <p:extLst>
      <p:ext uri="{BB962C8B-B14F-4D97-AF65-F5344CB8AC3E}">
        <p14:creationId xmlns:p14="http://schemas.microsoft.com/office/powerpoint/2010/main" val="512644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31</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832306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32</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750296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33</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11794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4</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1989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5</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912091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6</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5124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7</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55935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8</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59035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676F54-DAF1-46BF-B385-E927593D1C9C}" type="slidenum">
              <a:rPr lang="de-DE" altLang="de-DE"/>
              <a:pPr/>
              <a:t>9</a:t>
            </a:fld>
            <a:endParaRPr lang="de-DE" altLang="de-DE"/>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89869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388124" name="Group 28"/>
          <p:cNvGrpSpPr>
            <a:grpSpLocks/>
          </p:cNvGrpSpPr>
          <p:nvPr/>
        </p:nvGrpSpPr>
        <p:grpSpPr bwMode="auto">
          <a:xfrm>
            <a:off x="-6350" y="20638"/>
            <a:ext cx="9144000" cy="6858000"/>
            <a:chOff x="0" y="0"/>
            <a:chExt cx="5760" cy="4320"/>
          </a:xfrm>
        </p:grpSpPr>
        <p:sp>
          <p:nvSpPr>
            <p:cNvPr id="388125" name="Freeform 29"/>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26" name="Freeform 30"/>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27" name="Freeform 31"/>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3" name="Group 7"/>
          <p:cNvGrpSpPr>
            <a:grpSpLocks/>
          </p:cNvGrpSpPr>
          <p:nvPr/>
        </p:nvGrpSpPr>
        <p:grpSpPr bwMode="auto">
          <a:xfrm>
            <a:off x="-1588" y="6034088"/>
            <a:ext cx="7845426" cy="850900"/>
            <a:chOff x="0" y="3792"/>
            <a:chExt cx="4942" cy="536"/>
          </a:xfrm>
        </p:grpSpPr>
        <p:sp>
          <p:nvSpPr>
            <p:cNvPr id="388104"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8105" name="Group 9"/>
            <p:cNvGrpSpPr>
              <a:grpSpLocks/>
            </p:cNvGrpSpPr>
            <p:nvPr userDrawn="1"/>
          </p:nvGrpSpPr>
          <p:grpSpPr bwMode="auto">
            <a:xfrm>
              <a:off x="2486" y="3792"/>
              <a:ext cx="2456" cy="536"/>
              <a:chOff x="2486" y="3792"/>
              <a:chExt cx="2456" cy="536"/>
            </a:xfrm>
          </p:grpSpPr>
          <p:sp>
            <p:nvSpPr>
              <p:cNvPr id="388106" name="Freeform 10"/>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7"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8"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09"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0"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1"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8112" name="Group 16"/>
          <p:cNvGrpSpPr>
            <a:grpSpLocks/>
          </p:cNvGrpSpPr>
          <p:nvPr/>
        </p:nvGrpSpPr>
        <p:grpSpPr bwMode="auto">
          <a:xfrm>
            <a:off x="627063" y="6021388"/>
            <a:ext cx="5684837" cy="849312"/>
            <a:chOff x="395" y="3793"/>
            <a:chExt cx="3581" cy="535"/>
          </a:xfrm>
        </p:grpSpPr>
        <p:sp>
          <p:nvSpPr>
            <p:cNvPr id="388113" name="Freeform 17"/>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4" name="Freeform 18"/>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5" name="Freeform 19"/>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6" name="Freeform 20"/>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7" name="Freeform 21"/>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8118" name="Freeform 22"/>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8119" name="Rectangle 23"/>
          <p:cNvSpPr>
            <a:spLocks noGrp="1" noChangeArrowheads="1"/>
          </p:cNvSpPr>
          <p:nvPr>
            <p:ph type="ctrTitle" sz="quarter"/>
          </p:nvPr>
        </p:nvSpPr>
        <p:spPr>
          <a:xfrm>
            <a:off x="457200" y="1447800"/>
            <a:ext cx="8229600" cy="1736725"/>
          </a:xfrm>
        </p:spPr>
        <p:txBody>
          <a:bodyPr/>
          <a:lstStyle>
            <a:lvl1pPr>
              <a:defRPr sz="5400"/>
            </a:lvl1pPr>
          </a:lstStyle>
          <a:p>
            <a:pPr lvl="0"/>
            <a:r>
              <a:rPr lang="de-DE" altLang="de-DE" noProof="0"/>
              <a:t>Titelmasterformat durch Klicken bearbeiten</a:t>
            </a:r>
          </a:p>
        </p:txBody>
      </p:sp>
      <p:sp>
        <p:nvSpPr>
          <p:cNvPr id="388120" name="Rectangle 24"/>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pPr lvl="0"/>
            <a:r>
              <a:rPr lang="de-DE" altLang="de-DE" noProof="0"/>
              <a:t>Formatvorlage des Untertitelmasters durch Klicken bearbeiten</a:t>
            </a:r>
          </a:p>
        </p:txBody>
      </p:sp>
      <p:sp>
        <p:nvSpPr>
          <p:cNvPr id="388121" name="Rectangle 25"/>
          <p:cNvSpPr>
            <a:spLocks noGrp="1" noChangeArrowheads="1"/>
          </p:cNvSpPr>
          <p:nvPr>
            <p:ph type="dt" sz="quarter" idx="2"/>
          </p:nvPr>
        </p:nvSpPr>
        <p:spPr/>
        <p:txBody>
          <a:bodyPr/>
          <a:lstStyle>
            <a:lvl1pPr>
              <a:defRPr/>
            </a:lvl1pPr>
          </a:lstStyle>
          <a:p>
            <a:endParaRPr lang="de-DE" altLang="de-DE"/>
          </a:p>
        </p:txBody>
      </p:sp>
      <p:sp>
        <p:nvSpPr>
          <p:cNvPr id="388122" name="Rectangle 26"/>
          <p:cNvSpPr>
            <a:spLocks noGrp="1" noChangeArrowheads="1"/>
          </p:cNvSpPr>
          <p:nvPr>
            <p:ph type="sldNum" sz="quarter" idx="4"/>
          </p:nvPr>
        </p:nvSpPr>
        <p:spPr/>
        <p:txBody>
          <a:bodyPr/>
          <a:lstStyle>
            <a:lvl1pPr>
              <a:defRPr/>
            </a:lvl1pPr>
          </a:lstStyle>
          <a:p>
            <a:fld id="{FE2CDC02-6876-4586-AEC1-D307D32C5697}" type="slidenum">
              <a:rPr lang="de-DE" altLang="de-DE"/>
              <a:pPr/>
              <a:t>‹Nr.›</a:t>
            </a:fld>
            <a:endParaRPr lang="de-DE" altLang="de-DE"/>
          </a:p>
        </p:txBody>
      </p:sp>
      <p:sp>
        <p:nvSpPr>
          <p:cNvPr id="388123" name="Rectangle 27"/>
          <p:cNvSpPr>
            <a:spLocks noGrp="1" noChangeArrowheads="1"/>
          </p:cNvSpPr>
          <p:nvPr>
            <p:ph type="ftr" sz="quarter" idx="3"/>
          </p:nvPr>
        </p:nvSpPr>
        <p:spPr/>
        <p:txBody>
          <a:bodyPr/>
          <a:lstStyle>
            <a:lvl1pPr>
              <a:defRPr/>
            </a:lvl1pPr>
          </a:lstStyle>
          <a:p>
            <a:endParaRPr lang="de-DE"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4C7043EA-C461-4697-B6DD-D3988079CEB6}" type="slidenum">
              <a:rPr lang="de-DE" altLang="de-DE"/>
              <a:pPr/>
              <a:t>‹Nr.›</a:t>
            </a:fld>
            <a:endParaRPr lang="de-DE" altLang="de-DE"/>
          </a:p>
        </p:txBody>
      </p:sp>
    </p:spTree>
    <p:extLst>
      <p:ext uri="{BB962C8B-B14F-4D97-AF65-F5344CB8AC3E}">
        <p14:creationId xmlns:p14="http://schemas.microsoft.com/office/powerpoint/2010/main" val="5303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28600"/>
            <a:ext cx="2057400" cy="5867400"/>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457200" y="228600"/>
            <a:ext cx="6019800" cy="58674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3738DEAA-D466-4BAD-8D30-3CF3D92A7EB9}" type="slidenum">
              <a:rPr lang="de-DE" altLang="de-DE"/>
              <a:pPr/>
              <a:t>‹Nr.›</a:t>
            </a:fld>
            <a:endParaRPr lang="de-DE" altLang="de-DE"/>
          </a:p>
        </p:txBody>
      </p:sp>
    </p:spTree>
    <p:extLst>
      <p:ext uri="{BB962C8B-B14F-4D97-AF65-F5344CB8AC3E}">
        <p14:creationId xmlns:p14="http://schemas.microsoft.com/office/powerpoint/2010/main" val="626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CBE6FC92-4CED-4606-9102-7DD230A6FB7A}" type="slidenum">
              <a:rPr lang="de-DE" altLang="de-DE"/>
              <a:pPr/>
              <a:t>‹Nr.›</a:t>
            </a:fld>
            <a:endParaRPr lang="de-DE" altLang="de-DE"/>
          </a:p>
        </p:txBody>
      </p:sp>
    </p:spTree>
    <p:extLst>
      <p:ext uri="{BB962C8B-B14F-4D97-AF65-F5344CB8AC3E}">
        <p14:creationId xmlns:p14="http://schemas.microsoft.com/office/powerpoint/2010/main" val="1178075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endParaRPr lang="de-DE" altLang="de-DE"/>
          </a:p>
        </p:txBody>
      </p:sp>
      <p:sp>
        <p:nvSpPr>
          <p:cNvPr id="5" name="Fußzeilenplatzhalter 4"/>
          <p:cNvSpPr>
            <a:spLocks noGrp="1"/>
          </p:cNvSpPr>
          <p:nvPr>
            <p:ph type="ftr" sz="quarter" idx="11"/>
          </p:nvPr>
        </p:nvSpPr>
        <p:spPr/>
        <p:txBody>
          <a:bodyPr/>
          <a:lstStyle>
            <a:lvl1pPr>
              <a:defRPr/>
            </a:lvl1pPr>
          </a:lstStyle>
          <a:p>
            <a:endParaRPr lang="de-DE" altLang="de-DE"/>
          </a:p>
        </p:txBody>
      </p:sp>
      <p:sp>
        <p:nvSpPr>
          <p:cNvPr id="6" name="Foliennummernplatzhalter 5"/>
          <p:cNvSpPr>
            <a:spLocks noGrp="1"/>
          </p:cNvSpPr>
          <p:nvPr>
            <p:ph type="sldNum" sz="quarter" idx="12"/>
          </p:nvPr>
        </p:nvSpPr>
        <p:spPr/>
        <p:txBody>
          <a:bodyPr/>
          <a:lstStyle>
            <a:lvl1pPr>
              <a:defRPr/>
            </a:lvl1pPr>
          </a:lstStyle>
          <a:p>
            <a:fld id="{E4F010EF-B3EF-408C-B7E5-3F0A18D1274F}" type="slidenum">
              <a:rPr lang="de-DE" altLang="de-DE"/>
              <a:pPr/>
              <a:t>‹Nr.›</a:t>
            </a:fld>
            <a:endParaRPr lang="de-DE" altLang="de-DE"/>
          </a:p>
        </p:txBody>
      </p:sp>
    </p:spTree>
    <p:extLst>
      <p:ext uri="{BB962C8B-B14F-4D97-AF65-F5344CB8AC3E}">
        <p14:creationId xmlns:p14="http://schemas.microsoft.com/office/powerpoint/2010/main" val="331045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B0C8F528-E27D-46CF-9C63-25987653903A}" type="slidenum">
              <a:rPr lang="de-DE" altLang="de-DE"/>
              <a:pPr/>
              <a:t>‹Nr.›</a:t>
            </a:fld>
            <a:endParaRPr lang="de-DE" altLang="de-DE"/>
          </a:p>
        </p:txBody>
      </p:sp>
    </p:spTree>
    <p:extLst>
      <p:ext uri="{BB962C8B-B14F-4D97-AF65-F5344CB8AC3E}">
        <p14:creationId xmlns:p14="http://schemas.microsoft.com/office/powerpoint/2010/main" val="55272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lvl1pPr>
              <a:defRPr/>
            </a:lvl1pPr>
          </a:lstStyle>
          <a:p>
            <a:endParaRPr lang="de-DE" altLang="de-DE"/>
          </a:p>
        </p:txBody>
      </p:sp>
      <p:sp>
        <p:nvSpPr>
          <p:cNvPr id="8" name="Fußzeilenplatzhalter 7"/>
          <p:cNvSpPr>
            <a:spLocks noGrp="1"/>
          </p:cNvSpPr>
          <p:nvPr>
            <p:ph type="ftr" sz="quarter" idx="11"/>
          </p:nvPr>
        </p:nvSpPr>
        <p:spPr/>
        <p:txBody>
          <a:bodyPr/>
          <a:lstStyle>
            <a:lvl1pPr>
              <a:defRPr/>
            </a:lvl1pPr>
          </a:lstStyle>
          <a:p>
            <a:endParaRPr lang="de-DE" altLang="de-DE"/>
          </a:p>
        </p:txBody>
      </p:sp>
      <p:sp>
        <p:nvSpPr>
          <p:cNvPr id="9" name="Foliennummernplatzhalter 8"/>
          <p:cNvSpPr>
            <a:spLocks noGrp="1"/>
          </p:cNvSpPr>
          <p:nvPr>
            <p:ph type="sldNum" sz="quarter" idx="12"/>
          </p:nvPr>
        </p:nvSpPr>
        <p:spPr/>
        <p:txBody>
          <a:bodyPr/>
          <a:lstStyle>
            <a:lvl1pPr>
              <a:defRPr/>
            </a:lvl1pPr>
          </a:lstStyle>
          <a:p>
            <a:fld id="{C07BB0DC-F71A-43C7-AF5B-C934E562BF1B}" type="slidenum">
              <a:rPr lang="de-DE" altLang="de-DE"/>
              <a:pPr/>
              <a:t>‹Nr.›</a:t>
            </a:fld>
            <a:endParaRPr lang="de-DE" altLang="de-DE"/>
          </a:p>
        </p:txBody>
      </p:sp>
    </p:spTree>
    <p:extLst>
      <p:ext uri="{BB962C8B-B14F-4D97-AF65-F5344CB8AC3E}">
        <p14:creationId xmlns:p14="http://schemas.microsoft.com/office/powerpoint/2010/main" val="7978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lvl1pPr>
              <a:defRPr/>
            </a:lvl1pPr>
          </a:lstStyle>
          <a:p>
            <a:endParaRPr lang="de-DE" altLang="de-DE"/>
          </a:p>
        </p:txBody>
      </p:sp>
      <p:sp>
        <p:nvSpPr>
          <p:cNvPr id="4" name="Fußzeilenplatzhalter 3"/>
          <p:cNvSpPr>
            <a:spLocks noGrp="1"/>
          </p:cNvSpPr>
          <p:nvPr>
            <p:ph type="ftr" sz="quarter" idx="11"/>
          </p:nvPr>
        </p:nvSpPr>
        <p:spPr/>
        <p:txBody>
          <a:bodyPr/>
          <a:lstStyle>
            <a:lvl1pPr>
              <a:defRPr/>
            </a:lvl1pPr>
          </a:lstStyle>
          <a:p>
            <a:endParaRPr lang="de-DE" altLang="de-DE"/>
          </a:p>
        </p:txBody>
      </p:sp>
      <p:sp>
        <p:nvSpPr>
          <p:cNvPr id="5" name="Foliennummernplatzhalter 4"/>
          <p:cNvSpPr>
            <a:spLocks noGrp="1"/>
          </p:cNvSpPr>
          <p:nvPr>
            <p:ph type="sldNum" sz="quarter" idx="12"/>
          </p:nvPr>
        </p:nvSpPr>
        <p:spPr/>
        <p:txBody>
          <a:bodyPr/>
          <a:lstStyle>
            <a:lvl1pPr>
              <a:defRPr/>
            </a:lvl1pPr>
          </a:lstStyle>
          <a:p>
            <a:fld id="{A0F76B06-69D2-48E0-BE32-C595CFABAA53}" type="slidenum">
              <a:rPr lang="de-DE" altLang="de-DE"/>
              <a:pPr/>
              <a:t>‹Nr.›</a:t>
            </a:fld>
            <a:endParaRPr lang="de-DE" altLang="de-DE"/>
          </a:p>
        </p:txBody>
      </p:sp>
    </p:spTree>
    <p:extLst>
      <p:ext uri="{BB962C8B-B14F-4D97-AF65-F5344CB8AC3E}">
        <p14:creationId xmlns:p14="http://schemas.microsoft.com/office/powerpoint/2010/main" val="990227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ltLang="de-DE"/>
          </a:p>
        </p:txBody>
      </p:sp>
      <p:sp>
        <p:nvSpPr>
          <p:cNvPr id="3" name="Fußzeilenplatzhalter 2"/>
          <p:cNvSpPr>
            <a:spLocks noGrp="1"/>
          </p:cNvSpPr>
          <p:nvPr>
            <p:ph type="ftr" sz="quarter" idx="11"/>
          </p:nvPr>
        </p:nvSpPr>
        <p:spPr/>
        <p:txBody>
          <a:bodyPr/>
          <a:lstStyle>
            <a:lvl1pPr>
              <a:defRPr/>
            </a:lvl1pPr>
          </a:lstStyle>
          <a:p>
            <a:endParaRPr lang="de-DE" altLang="de-DE"/>
          </a:p>
        </p:txBody>
      </p:sp>
      <p:sp>
        <p:nvSpPr>
          <p:cNvPr id="4" name="Foliennummernplatzhalter 3"/>
          <p:cNvSpPr>
            <a:spLocks noGrp="1"/>
          </p:cNvSpPr>
          <p:nvPr>
            <p:ph type="sldNum" sz="quarter" idx="12"/>
          </p:nvPr>
        </p:nvSpPr>
        <p:spPr/>
        <p:txBody>
          <a:bodyPr/>
          <a:lstStyle>
            <a:lvl1pPr>
              <a:defRPr/>
            </a:lvl1pPr>
          </a:lstStyle>
          <a:p>
            <a:fld id="{D3BE8EB3-5300-4020-AA4D-76457A57F93B}" type="slidenum">
              <a:rPr lang="de-DE" altLang="de-DE"/>
              <a:pPr/>
              <a:t>‹Nr.›</a:t>
            </a:fld>
            <a:endParaRPr lang="de-DE" altLang="de-DE"/>
          </a:p>
        </p:txBody>
      </p:sp>
    </p:spTree>
    <p:extLst>
      <p:ext uri="{BB962C8B-B14F-4D97-AF65-F5344CB8AC3E}">
        <p14:creationId xmlns:p14="http://schemas.microsoft.com/office/powerpoint/2010/main" val="1122110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77D36556-8641-496E-A923-0E6F8312C474}" type="slidenum">
              <a:rPr lang="de-DE" altLang="de-DE"/>
              <a:pPr/>
              <a:t>‹Nr.›</a:t>
            </a:fld>
            <a:endParaRPr lang="de-DE" altLang="de-DE"/>
          </a:p>
        </p:txBody>
      </p:sp>
    </p:spTree>
    <p:extLst>
      <p:ext uri="{BB962C8B-B14F-4D97-AF65-F5344CB8AC3E}">
        <p14:creationId xmlns:p14="http://schemas.microsoft.com/office/powerpoint/2010/main" val="1439566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de-CH"/>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endParaRPr lang="de-DE" altLang="de-DE"/>
          </a:p>
        </p:txBody>
      </p:sp>
      <p:sp>
        <p:nvSpPr>
          <p:cNvPr id="6" name="Fußzeilenplatzhalter 5"/>
          <p:cNvSpPr>
            <a:spLocks noGrp="1"/>
          </p:cNvSpPr>
          <p:nvPr>
            <p:ph type="ftr" sz="quarter" idx="11"/>
          </p:nvPr>
        </p:nvSpPr>
        <p:spPr/>
        <p:txBody>
          <a:bodyPr/>
          <a:lstStyle>
            <a:lvl1pPr>
              <a:defRPr/>
            </a:lvl1pPr>
          </a:lstStyle>
          <a:p>
            <a:endParaRPr lang="de-DE" altLang="de-DE"/>
          </a:p>
        </p:txBody>
      </p:sp>
      <p:sp>
        <p:nvSpPr>
          <p:cNvPr id="7" name="Foliennummernplatzhalter 6"/>
          <p:cNvSpPr>
            <a:spLocks noGrp="1"/>
          </p:cNvSpPr>
          <p:nvPr>
            <p:ph type="sldNum" sz="quarter" idx="12"/>
          </p:nvPr>
        </p:nvSpPr>
        <p:spPr/>
        <p:txBody>
          <a:bodyPr/>
          <a:lstStyle>
            <a:lvl1pPr>
              <a:defRPr/>
            </a:lvl1pPr>
          </a:lstStyle>
          <a:p>
            <a:fld id="{19D52817-EF36-45F7-B19F-F43CE14C70EF}" type="slidenum">
              <a:rPr lang="de-DE" altLang="de-DE"/>
              <a:pPr/>
              <a:t>‹Nr.›</a:t>
            </a:fld>
            <a:endParaRPr lang="de-DE" altLang="de-DE"/>
          </a:p>
        </p:txBody>
      </p:sp>
    </p:spTree>
    <p:extLst>
      <p:ext uri="{BB962C8B-B14F-4D97-AF65-F5344CB8AC3E}">
        <p14:creationId xmlns:p14="http://schemas.microsoft.com/office/powerpoint/2010/main" val="1273837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grpSp>
        <p:nvGrpSpPr>
          <p:cNvPr id="387075" name="Group 3"/>
          <p:cNvGrpSpPr>
            <a:grpSpLocks/>
          </p:cNvGrpSpPr>
          <p:nvPr/>
        </p:nvGrpSpPr>
        <p:grpSpPr bwMode="auto">
          <a:xfrm>
            <a:off x="0" y="0"/>
            <a:ext cx="9144000" cy="6858000"/>
            <a:chOff x="0" y="0"/>
            <a:chExt cx="5760" cy="4320"/>
          </a:xfrm>
        </p:grpSpPr>
        <p:sp>
          <p:nvSpPr>
            <p:cNvPr id="387076" name="Freeform 4"/>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77" name="Freeform 5"/>
            <p:cNvSpPr>
              <a:spLocks/>
            </p:cNvSpPr>
            <p:nvPr/>
          </p:nvSpPr>
          <p:spPr bwMode="hidden">
            <a:xfrm>
              <a:off x="0" y="0"/>
              <a:ext cx="5760" cy="307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amma/>
                    <a:shade val="46275"/>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78" name="Freeform 6"/>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79" name="Group 7"/>
          <p:cNvGrpSpPr>
            <a:grpSpLocks/>
          </p:cNvGrpSpPr>
          <p:nvPr/>
        </p:nvGrpSpPr>
        <p:grpSpPr bwMode="auto">
          <a:xfrm>
            <a:off x="0" y="6019800"/>
            <a:ext cx="7848600" cy="857250"/>
            <a:chOff x="0" y="3792"/>
            <a:chExt cx="4944" cy="540"/>
          </a:xfrm>
        </p:grpSpPr>
        <p:sp>
          <p:nvSpPr>
            <p:cNvPr id="387080" name="Freeform 8"/>
            <p:cNvSpPr>
              <a:spLocks/>
            </p:cNvSpPr>
            <p:nvPr userDrawn="1"/>
          </p:nvSpPr>
          <p:spPr bwMode="ltGray">
            <a:xfrm>
              <a:off x="1488" y="3792"/>
              <a:ext cx="3240" cy="536"/>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chemeClr val="bg2">
                    <a:gamma/>
                    <a:tint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nvGrpSpPr>
            <p:cNvPr id="387081" name="Group 9"/>
            <p:cNvGrpSpPr>
              <a:grpSpLocks/>
            </p:cNvGrpSpPr>
            <p:nvPr userDrawn="1"/>
          </p:nvGrpSpPr>
          <p:grpSpPr bwMode="auto">
            <a:xfrm>
              <a:off x="2486" y="3792"/>
              <a:ext cx="2458" cy="540"/>
              <a:chOff x="2486" y="3792"/>
              <a:chExt cx="2458" cy="540"/>
            </a:xfrm>
          </p:grpSpPr>
          <p:sp>
            <p:nvSpPr>
              <p:cNvPr id="387082" name="Freeform 10"/>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3" name="Freeform 11"/>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4" name="Freeform 12"/>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5" name="Freeform 13"/>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86" name="Freeform 14"/>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87" name="Freeform 15"/>
            <p:cNvSpPr>
              <a:spLocks/>
            </p:cNvSpPr>
            <p:nvPr userDrawn="1"/>
          </p:nvSpPr>
          <p:spPr bwMode="ltGray">
            <a:xfrm>
              <a:off x="0" y="3792"/>
              <a:ext cx="3976" cy="535"/>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chemeClr val="bg2">
                    <a:gamma/>
                    <a:tint val="75686"/>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grpSp>
        <p:nvGrpSpPr>
          <p:cNvPr id="387088" name="Group 16"/>
          <p:cNvGrpSpPr>
            <a:grpSpLocks/>
          </p:cNvGrpSpPr>
          <p:nvPr/>
        </p:nvGrpSpPr>
        <p:grpSpPr bwMode="auto">
          <a:xfrm>
            <a:off x="627063" y="6021388"/>
            <a:ext cx="5684837" cy="849312"/>
            <a:chOff x="395" y="3793"/>
            <a:chExt cx="3581" cy="535"/>
          </a:xfrm>
        </p:grpSpPr>
        <p:sp>
          <p:nvSpPr>
            <p:cNvPr id="387089" name="Freeform 17"/>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0" name="Freeform 18"/>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1" name="Freeform 19"/>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2" name="Freeform 20"/>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3" name="Freeform 21"/>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sp>
          <p:nvSpPr>
            <p:cNvPr id="387094" name="Freeform 22"/>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p>
          </p:txBody>
        </p:sp>
      </p:grpSp>
      <p:sp>
        <p:nvSpPr>
          <p:cNvPr id="387095" name="Rectangle 23"/>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387096" name="Rectangle 24"/>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387097" name="Rectangle 2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endParaRPr lang="de-DE" altLang="de-DE"/>
          </a:p>
        </p:txBody>
      </p:sp>
      <p:sp>
        <p:nvSpPr>
          <p:cNvPr id="387098" name="Rectangle 2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endParaRPr lang="de-DE" altLang="de-DE"/>
          </a:p>
        </p:txBody>
      </p:sp>
      <p:sp>
        <p:nvSpPr>
          <p:cNvPr id="387099" name="Rectangle 2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fld id="{DC9EB4DE-ACDA-47F1-AE60-8C37F0BAC671}" type="slidenum">
              <a:rPr lang="de-DE" altLang="de-DE"/>
              <a:pPr/>
              <a:t>‹Nr.›</a:t>
            </a:fld>
            <a:endParaRPr lang="de-DE" altLang="de-DE"/>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260648"/>
            <a:ext cx="8521645" cy="1107996"/>
          </a:xfrm>
        </p:spPr>
        <p:txBody>
          <a:bodyPr wrap="square">
            <a:spAutoFit/>
          </a:bodyPr>
          <a:lstStyle/>
          <a:p>
            <a:pPr algn="l"/>
            <a:r>
              <a:rPr lang="de-CH" altLang="de-DE" sz="6600" dirty="0">
                <a:solidFill>
                  <a:schemeClr val="tx1"/>
                </a:solidFill>
                <a:effectLst/>
                <a:latin typeface="Univers LT Std 47 Cn Lt" pitchFamily="34" charset="0"/>
              </a:rPr>
              <a:t>Überraschendes Glück</a:t>
            </a:r>
            <a:endParaRPr lang="de-DE" altLang="de-DE" sz="6600" dirty="0">
              <a:solidFill>
                <a:schemeClr val="tx1"/>
              </a:solidFill>
              <a:effectLst/>
              <a:latin typeface="Univers LT Std 47 Cn Lt" pitchFamily="34" charset="0"/>
            </a:endParaRPr>
          </a:p>
        </p:txBody>
      </p:sp>
      <p:sp>
        <p:nvSpPr>
          <p:cNvPr id="409603" name="Rectangle 3"/>
          <p:cNvSpPr>
            <a:spLocks noGrp="1" noChangeArrowheads="1"/>
          </p:cNvSpPr>
          <p:nvPr>
            <p:ph type="subTitle" idx="1"/>
          </p:nvPr>
        </p:nvSpPr>
        <p:spPr>
          <a:xfrm>
            <a:off x="178429" y="5373216"/>
            <a:ext cx="6697827" cy="1040285"/>
          </a:xfrm>
        </p:spPr>
        <p:txBody>
          <a:bodyPr wrap="square">
            <a:spAutoFit/>
          </a:bodyPr>
          <a:lstStyle/>
          <a:p>
            <a:pPr algn="l"/>
            <a:r>
              <a:rPr lang="de-DE" altLang="de-DE" sz="2800" dirty="0">
                <a:effectLst/>
                <a:latin typeface="Univers LT Std 47 Cn Lt" pitchFamily="34" charset="0"/>
              </a:rPr>
              <a:t>Reihe:</a:t>
            </a:r>
          </a:p>
          <a:p>
            <a:pPr algn="l"/>
            <a:r>
              <a:rPr lang="de-CH" altLang="de-DE" sz="2800" dirty="0">
                <a:effectLst/>
                <a:latin typeface="Univers LT Std 47 Cn Lt" pitchFamily="34" charset="0"/>
              </a:rPr>
              <a:t>Eine dramatische Geschichte mit Happy End</a:t>
            </a:r>
            <a:r>
              <a:rPr lang="de-DE" altLang="de-DE" sz="2800" dirty="0">
                <a:effectLst/>
                <a:latin typeface="Univers LT Std 47 Cn Lt" pitchFamily="34" charset="0"/>
              </a:rPr>
              <a:t> (4/4)</a:t>
            </a:r>
          </a:p>
        </p:txBody>
      </p:sp>
      <p:sp>
        <p:nvSpPr>
          <p:cNvPr id="4" name="Rectangle 3"/>
          <p:cNvSpPr txBox="1">
            <a:spLocks noChangeArrowheads="1"/>
          </p:cNvSpPr>
          <p:nvPr/>
        </p:nvSpPr>
        <p:spPr bwMode="auto">
          <a:xfrm>
            <a:off x="2555776" y="1886347"/>
            <a:ext cx="633670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marL="0" indent="0" algn="ctr" rtl="0" eaLnBrk="1" fontAlgn="base" hangingPunct="1">
              <a:spcBef>
                <a:spcPct val="20000"/>
              </a:spcBef>
              <a:spcAft>
                <a:spcPct val="0"/>
              </a:spcAft>
              <a:buClr>
                <a:schemeClr val="tx2"/>
              </a:buClr>
              <a:buFontTx/>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a:lstStyle>
          <a:p>
            <a:pPr algn="r"/>
            <a:r>
              <a:rPr lang="de-DE" altLang="de-DE" sz="4000" kern="0" dirty="0">
                <a:effectLst/>
                <a:latin typeface="Univers LT Std 47 Cn Lt" pitchFamily="34" charset="0"/>
              </a:rPr>
              <a:t>Ruth Kapitel 4</a:t>
            </a:r>
          </a:p>
        </p:txBody>
      </p:sp>
    </p:spTree>
    <p:extLst>
      <p:ext uri="{BB962C8B-B14F-4D97-AF65-F5344CB8AC3E}">
        <p14:creationId xmlns:p14="http://schemas.microsoft.com/office/powerpoint/2010/main" val="2767730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167844" y="5301208"/>
            <a:ext cx="4176464" cy="400110"/>
          </a:xfrm>
        </p:spPr>
        <p:txBody>
          <a:bodyPr wrap="square">
            <a:spAutoFit/>
          </a:bodyPr>
          <a:lstStyle/>
          <a:p>
            <a:pPr algn="r"/>
            <a:r>
              <a:rPr lang="de-CH" altLang="de-DE" sz="2000" dirty="0">
                <a:effectLst/>
                <a:latin typeface="Univers LT Std 47 Cn Lt" pitchFamily="34" charset="0"/>
              </a:rPr>
              <a:t>Rut 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6120680" cy="3170099"/>
          </a:xfrm>
        </p:spPr>
        <p:txBody>
          <a:bodyPr wrap="square">
            <a:spAutoFit/>
          </a:bodyPr>
          <a:lstStyle/>
          <a:p>
            <a:pPr algn="l"/>
            <a:r>
              <a:rPr lang="de-CH" altLang="de-DE" sz="4000" dirty="0">
                <a:solidFill>
                  <a:schemeClr val="tx1"/>
                </a:solidFill>
                <a:effectLst/>
                <a:latin typeface="Univers LT Std 47 Cn Lt" pitchFamily="34" charset="0"/>
              </a:rPr>
              <a:t>„Wenn es so ist, verzichte ich. Ich schädige sonst meinen eigenen Erbbesitz. Ich trete dir mein Recht als Löser ab. Ich kann es nicht wahrnehmen.“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65725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2492896"/>
            <a:ext cx="4176464" cy="400110"/>
          </a:xfrm>
        </p:spPr>
        <p:txBody>
          <a:bodyPr wrap="square">
            <a:spAutoFit/>
          </a:bodyPr>
          <a:lstStyle/>
          <a:p>
            <a:pPr algn="r"/>
            <a:r>
              <a:rPr lang="de-CH" altLang="de-DE" sz="2000" dirty="0">
                <a:effectLst/>
                <a:latin typeface="Univers LT Std 47 Cn Lt" pitchFamily="34" charset="0"/>
              </a:rPr>
              <a:t>Rut 4,8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88640"/>
            <a:ext cx="6552728" cy="1938992"/>
          </a:xfrm>
        </p:spPr>
        <p:txBody>
          <a:bodyPr wrap="square">
            <a:spAutoFit/>
          </a:bodyPr>
          <a:lstStyle/>
          <a:p>
            <a:pPr algn="l"/>
            <a:r>
              <a:rPr lang="de-CH" altLang="de-DE" sz="4000" dirty="0">
                <a:solidFill>
                  <a:schemeClr val="tx1"/>
                </a:solidFill>
                <a:effectLst/>
                <a:latin typeface="Univers LT Std 47 Cn Lt" pitchFamily="34" charset="0"/>
              </a:rPr>
              <a:t>Der Löser zog seinen Schuh aus und gab ihn Boas mit den Worten: „Erwirb du das Feld!“</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646075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2492896"/>
            <a:ext cx="4176464" cy="400110"/>
          </a:xfrm>
        </p:spPr>
        <p:txBody>
          <a:bodyPr wrap="square">
            <a:spAutoFit/>
          </a:bodyPr>
          <a:lstStyle/>
          <a:p>
            <a:pPr algn="r"/>
            <a:r>
              <a:rPr lang="de-CH" altLang="de-DE" sz="2000" dirty="0">
                <a:effectLst/>
                <a:latin typeface="Univers LT Std 47 Cn Lt" pitchFamily="34" charset="0"/>
              </a:rPr>
              <a:t>Rut 4,7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82367"/>
            <a:ext cx="8136904" cy="2554545"/>
          </a:xfrm>
        </p:spPr>
        <p:txBody>
          <a:bodyPr wrap="square">
            <a:spAutoFit/>
          </a:bodyPr>
          <a:lstStyle/>
          <a:p>
            <a:pPr algn="l"/>
            <a:r>
              <a:rPr lang="de-CH" altLang="de-DE" sz="4000" dirty="0">
                <a:solidFill>
                  <a:schemeClr val="tx1"/>
                </a:solidFill>
                <a:effectLst/>
                <a:latin typeface="Univers LT Std 47 Cn Lt" pitchFamily="34" charset="0"/>
              </a:rPr>
              <a:t>„Mit diesem Zeichen bestätigte man früher in Israel bei Geschäftsabschlüssen den Wechsel des Besitzrechtes an Grund</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und Boden.“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847990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11960" y="2564904"/>
            <a:ext cx="4176464" cy="400110"/>
          </a:xfrm>
        </p:spPr>
        <p:txBody>
          <a:bodyPr wrap="square">
            <a:spAutoFit/>
          </a:bodyPr>
          <a:lstStyle/>
          <a:p>
            <a:pPr algn="r"/>
            <a:r>
              <a:rPr lang="de-CH" altLang="de-DE" sz="2000" dirty="0">
                <a:effectLst/>
                <a:latin typeface="Univers LT Std 47 Cn Lt" pitchFamily="34" charset="0"/>
              </a:rPr>
              <a:t>Rut 4,9</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280920" cy="2554545"/>
          </a:xfrm>
        </p:spPr>
        <p:txBody>
          <a:bodyPr wrap="square">
            <a:spAutoFit/>
          </a:bodyPr>
          <a:lstStyle/>
          <a:p>
            <a:pPr algn="l"/>
            <a:r>
              <a:rPr lang="de-CH" altLang="de-DE" sz="4000" dirty="0">
                <a:solidFill>
                  <a:schemeClr val="tx1"/>
                </a:solidFill>
                <a:effectLst/>
                <a:latin typeface="Univers LT Std 47 Cn Lt" pitchFamily="34" charset="0"/>
              </a:rPr>
              <a:t>„Ihr seid heute Zeugen, dass ich von </a:t>
            </a:r>
            <a:r>
              <a:rPr lang="de-CH" altLang="de-DE" sz="4000" dirty="0" err="1">
                <a:solidFill>
                  <a:schemeClr val="tx1"/>
                </a:solidFill>
                <a:effectLst/>
                <a:latin typeface="Univers LT Std 47 Cn Lt" pitchFamily="34" charset="0"/>
              </a:rPr>
              <a:t>Noomi</a:t>
            </a:r>
            <a:r>
              <a:rPr lang="de-CH" altLang="de-DE" sz="4000" dirty="0">
                <a:solidFill>
                  <a:schemeClr val="tx1"/>
                </a:solidFill>
                <a:effectLst/>
                <a:latin typeface="Univers LT Std 47 Cn Lt" pitchFamily="34" charset="0"/>
              </a:rPr>
              <a:t> alles erworben habe, was </a:t>
            </a:r>
            <a:r>
              <a:rPr lang="de-CH" altLang="de-DE" sz="4000" dirty="0" err="1">
                <a:solidFill>
                  <a:schemeClr val="tx1"/>
                </a:solidFill>
                <a:effectLst/>
                <a:latin typeface="Univers LT Std 47 Cn Lt" pitchFamily="34" charset="0"/>
              </a:rPr>
              <a:t>Elimelech</a:t>
            </a:r>
            <a:r>
              <a:rPr lang="de-CH" altLang="de-DE" sz="4000" dirty="0">
                <a:solidFill>
                  <a:schemeClr val="tx1"/>
                </a:solidFill>
                <a:effectLst/>
                <a:latin typeface="Univers LT Std 47 Cn Lt" pitchFamily="34" charset="0"/>
              </a:rPr>
              <a:t> und seinen Söhnen </a:t>
            </a:r>
            <a:r>
              <a:rPr lang="de-CH" altLang="de-DE" sz="4000" dirty="0" err="1">
                <a:solidFill>
                  <a:schemeClr val="tx1"/>
                </a:solidFill>
                <a:effectLst/>
                <a:latin typeface="Univers LT Std 47 Cn Lt" pitchFamily="34" charset="0"/>
              </a:rPr>
              <a:t>Kiljon</a:t>
            </a:r>
            <a:r>
              <a:rPr lang="de-CH" altLang="de-DE" sz="4000" dirty="0">
                <a:solidFill>
                  <a:schemeClr val="tx1"/>
                </a:solidFill>
                <a:effectLst/>
                <a:latin typeface="Univers LT Std 47 Cn Lt" pitchFamily="34" charset="0"/>
              </a:rPr>
              <a:t> und </a:t>
            </a:r>
            <a:r>
              <a:rPr lang="de-CH" altLang="de-DE" sz="4000" dirty="0" err="1">
                <a:solidFill>
                  <a:schemeClr val="tx1"/>
                </a:solidFill>
                <a:effectLst/>
                <a:latin typeface="Univers LT Std 47 Cn Lt" pitchFamily="34" charset="0"/>
              </a:rPr>
              <a:t>Machlon</a:t>
            </a:r>
            <a:r>
              <a:rPr lang="de-CH" altLang="de-DE" sz="4000" dirty="0">
                <a:solidFill>
                  <a:schemeClr val="tx1"/>
                </a:solidFill>
                <a:effectLst/>
                <a:latin typeface="Univers LT Std 47 Cn Lt" pitchFamily="34" charset="0"/>
              </a:rPr>
              <a:t> gehörte.“</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5571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347864" y="5301208"/>
            <a:ext cx="4176464" cy="400110"/>
          </a:xfrm>
        </p:spPr>
        <p:txBody>
          <a:bodyPr wrap="square">
            <a:spAutoFit/>
          </a:bodyPr>
          <a:lstStyle/>
          <a:p>
            <a:pPr algn="r"/>
            <a:r>
              <a:rPr lang="de-CH" altLang="de-DE" sz="2000" dirty="0">
                <a:effectLst/>
                <a:latin typeface="Univers LT Std 47 Cn Lt" pitchFamily="34" charset="0"/>
              </a:rPr>
              <a:t>Rut 4,10</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56813"/>
            <a:ext cx="8000148" cy="4524315"/>
          </a:xfrm>
        </p:spPr>
        <p:txBody>
          <a:bodyPr wrap="square">
            <a:spAutoFit/>
          </a:bodyPr>
          <a:lstStyle/>
          <a:p>
            <a:pPr algn="l"/>
            <a:r>
              <a:rPr lang="de-CH" altLang="de-DE" sz="3200" dirty="0">
                <a:solidFill>
                  <a:schemeClr val="tx1"/>
                </a:solidFill>
                <a:effectLst/>
                <a:latin typeface="Univers LT Std 47 Cn Lt" pitchFamily="34" charset="0"/>
              </a:rPr>
              <a:t>„Ich habe damit auch die Moabiterin Rut, die Witwe </a:t>
            </a:r>
            <a:r>
              <a:rPr lang="de-CH" altLang="de-DE" sz="3200" dirty="0" err="1">
                <a:solidFill>
                  <a:schemeClr val="tx1"/>
                </a:solidFill>
                <a:effectLst/>
                <a:latin typeface="Univers LT Std 47 Cn Lt" pitchFamily="34" charset="0"/>
              </a:rPr>
              <a:t>Machlons</a:t>
            </a:r>
            <a:r>
              <a:rPr lang="de-CH" altLang="de-DE" sz="3200" dirty="0">
                <a:solidFill>
                  <a:schemeClr val="tx1"/>
                </a:solidFill>
                <a:effectLst/>
                <a:latin typeface="Univers LT Std 47 Cn Lt" pitchFamily="34" charset="0"/>
              </a:rPr>
              <a:t>, als Frau erworben und die Verpflichtung übernommen, an </a:t>
            </a:r>
            <a:r>
              <a:rPr lang="de-CH" altLang="de-DE" sz="3200" dirty="0" err="1">
                <a:solidFill>
                  <a:schemeClr val="tx1"/>
                </a:solidFill>
                <a:effectLst/>
                <a:latin typeface="Univers LT Std 47 Cn Lt" pitchFamily="34" charset="0"/>
              </a:rPr>
              <a:t>Machlons</a:t>
            </a:r>
            <a:r>
              <a:rPr lang="de-CH" altLang="de-DE" sz="3200" dirty="0">
                <a:solidFill>
                  <a:schemeClr val="tx1"/>
                </a:solidFill>
                <a:effectLst/>
                <a:latin typeface="Univers LT Std 47 Cn Lt" pitchFamily="34" charset="0"/>
              </a:rPr>
              <a:t> Stelle einen Sohn zu zeugen, dem sein Erbbesitz gehören wird. </a:t>
            </a:r>
            <a:r>
              <a:rPr lang="de-CH" altLang="de-DE" sz="3200" dirty="0" err="1">
                <a:solidFill>
                  <a:schemeClr val="tx1"/>
                </a:solidFill>
                <a:effectLst/>
                <a:latin typeface="Univers LT Std 47 Cn Lt" pitchFamily="34" charset="0"/>
              </a:rPr>
              <a:t>Machlons</a:t>
            </a:r>
            <a:r>
              <a:rPr lang="de-CH" altLang="de-DE" sz="3200" dirty="0">
                <a:solidFill>
                  <a:schemeClr val="tx1"/>
                </a:solidFill>
                <a:effectLst/>
                <a:latin typeface="Univers LT Std 47 Cn Lt" pitchFamily="34" charset="0"/>
              </a:rPr>
              <a:t> Name soll in seiner Sippe nicht vergessen werden, und seine Familie soll in dieser Stadt und</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in Israel bestehen bleiben. Ihr habt</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meine Erklärung gehört und seid</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dafür Zeugen.“</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79986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347864" y="5301208"/>
            <a:ext cx="4176464" cy="400110"/>
          </a:xfrm>
        </p:spPr>
        <p:txBody>
          <a:bodyPr wrap="square">
            <a:spAutoFit/>
          </a:bodyPr>
          <a:lstStyle/>
          <a:p>
            <a:pPr algn="r"/>
            <a:r>
              <a:rPr lang="de-CH" altLang="de-DE" sz="2000" dirty="0">
                <a:effectLst/>
                <a:latin typeface="Univers LT Std 47 Cn Lt" pitchFamily="34" charset="0"/>
              </a:rPr>
              <a:t>Rut 4,11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7848872" cy="3046988"/>
          </a:xfrm>
        </p:spPr>
        <p:txBody>
          <a:bodyPr wrap="square">
            <a:spAutoFit/>
          </a:bodyPr>
          <a:lstStyle/>
          <a:p>
            <a:pPr algn="l"/>
            <a:r>
              <a:rPr lang="de-CH" altLang="de-DE" sz="3200" dirty="0">
                <a:solidFill>
                  <a:schemeClr val="tx1"/>
                </a:solidFill>
                <a:effectLst/>
                <a:latin typeface="Univers LT Std 47 Cn Lt" pitchFamily="34" charset="0"/>
              </a:rPr>
              <a:t>„Wir sind dafür Zeugen! Der HERR mache die Frau, die in dein Haus kommt, kinderreich wie Rahel und Lea, die zusammen das Haus Israel gross gemacht haben. Mögest du in der Sippe </a:t>
            </a:r>
            <a:r>
              <a:rPr lang="de-CH" altLang="de-DE" sz="3200" dirty="0" err="1">
                <a:solidFill>
                  <a:schemeClr val="tx1"/>
                </a:solidFill>
                <a:effectLst/>
                <a:latin typeface="Univers LT Std 47 Cn Lt" pitchFamily="34" charset="0"/>
              </a:rPr>
              <a:t>Efrat</a:t>
            </a:r>
            <a:r>
              <a:rPr lang="de-CH" altLang="de-DE" sz="3200" dirty="0">
                <a:solidFill>
                  <a:schemeClr val="tx1"/>
                </a:solidFill>
                <a:effectLst/>
                <a:latin typeface="Univers LT Std 47 Cn Lt" pitchFamily="34" charset="0"/>
              </a:rPr>
              <a:t> zu Reichtum und Einfluss gelangen und möge dein Name berühmt werden in Betlehem.“</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2969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275856" y="5229200"/>
            <a:ext cx="4176464" cy="400110"/>
          </a:xfrm>
        </p:spPr>
        <p:txBody>
          <a:bodyPr wrap="square">
            <a:spAutoFit/>
          </a:bodyPr>
          <a:lstStyle/>
          <a:p>
            <a:pPr algn="r"/>
            <a:r>
              <a:rPr lang="de-CH" altLang="de-DE" sz="2000" dirty="0">
                <a:effectLst/>
                <a:latin typeface="Univers LT Std 47 Cn Lt" pitchFamily="34" charset="0"/>
              </a:rPr>
              <a:t>Rut 4,12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7704856" cy="3170099"/>
          </a:xfrm>
        </p:spPr>
        <p:txBody>
          <a:bodyPr wrap="square">
            <a:spAutoFit/>
          </a:bodyPr>
          <a:lstStyle/>
          <a:p>
            <a:pPr algn="l"/>
            <a:r>
              <a:rPr lang="de-CH" altLang="de-DE" sz="4000" dirty="0">
                <a:solidFill>
                  <a:schemeClr val="tx1"/>
                </a:solidFill>
                <a:effectLst/>
                <a:latin typeface="Univers LT Std 47 Cn Lt" pitchFamily="34" charset="0"/>
              </a:rPr>
              <a:t>„Durch die Nachkommen, die der HERR</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dir durch diese Frau geben wird, soll deine Familie so bedeutend werden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wie die Familie von Perez, dem Sohn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von Tamar und </a:t>
            </a:r>
            <a:r>
              <a:rPr lang="de-CH" altLang="de-DE" sz="4000" dirty="0" err="1">
                <a:solidFill>
                  <a:schemeClr val="tx1"/>
                </a:solidFill>
                <a:effectLst/>
                <a:latin typeface="Univers LT Std 47 Cn Lt" pitchFamily="34" charset="0"/>
              </a:rPr>
              <a:t>Juda</a:t>
            </a:r>
            <a:r>
              <a:rPr lang="de-CH" altLang="de-DE" sz="4000" dirty="0">
                <a:solidFill>
                  <a:schemeClr val="tx1"/>
                </a:solidFill>
                <a:effectLst/>
                <a:latin typeface="Univers LT Std 47 Cn Lt" pitchFamily="34" charset="0"/>
              </a:rPr>
              <a:t>.“</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95003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9512" y="548680"/>
            <a:ext cx="8712968" cy="923330"/>
          </a:xfrm>
        </p:spPr>
        <p:txBody>
          <a:bodyPr wrap="square">
            <a:spAutoFit/>
          </a:bodyPr>
          <a:lstStyle/>
          <a:p>
            <a:pPr algn="l"/>
            <a:r>
              <a:rPr lang="de-DE" altLang="de-DE" dirty="0">
                <a:solidFill>
                  <a:schemeClr val="tx1"/>
                </a:solidFill>
                <a:effectLst/>
                <a:latin typeface="Univers LT Std 47 Cn Lt" pitchFamily="34" charset="0"/>
              </a:rPr>
              <a:t>II. </a:t>
            </a:r>
            <a:r>
              <a:rPr lang="de-CH" altLang="de-DE" dirty="0">
                <a:solidFill>
                  <a:schemeClr val="tx1"/>
                </a:solidFill>
                <a:effectLst/>
                <a:latin typeface="Univers LT Std 47 Cn Lt" pitchFamily="34" charset="0"/>
              </a:rPr>
              <a:t>Die überglückliche Grossmutter</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2592046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2636912"/>
            <a:ext cx="4176464" cy="400110"/>
          </a:xfrm>
        </p:spPr>
        <p:txBody>
          <a:bodyPr wrap="square">
            <a:spAutoFit/>
          </a:bodyPr>
          <a:lstStyle/>
          <a:p>
            <a:pPr algn="r"/>
            <a:r>
              <a:rPr lang="de-CH" altLang="de-DE" sz="2000" dirty="0">
                <a:effectLst/>
                <a:latin typeface="Univers LT Std 47 Cn Lt" pitchFamily="34" charset="0"/>
              </a:rPr>
              <a:t>Rut 4,14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7920880" cy="2554545"/>
          </a:xfrm>
        </p:spPr>
        <p:txBody>
          <a:bodyPr wrap="square">
            <a:spAutoFit/>
          </a:bodyPr>
          <a:lstStyle/>
          <a:p>
            <a:pPr algn="l"/>
            <a:r>
              <a:rPr lang="de-CH" altLang="de-DE" sz="4000" dirty="0">
                <a:solidFill>
                  <a:schemeClr val="tx1"/>
                </a:solidFill>
                <a:effectLst/>
                <a:latin typeface="Univers LT Std 47 Cn Lt" pitchFamily="34" charset="0"/>
              </a:rPr>
              <a:t>„Der HERR sei gepriesen! Er hat dir heute in diesem Kind einen Löser geschenkt. Möge der Name des Kindes berühmt werden in Israel!“</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82667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2708920"/>
            <a:ext cx="4176464" cy="400110"/>
          </a:xfrm>
        </p:spPr>
        <p:txBody>
          <a:bodyPr wrap="square">
            <a:spAutoFit/>
          </a:bodyPr>
          <a:lstStyle/>
          <a:p>
            <a:pPr algn="r"/>
            <a:r>
              <a:rPr lang="de-CH" altLang="de-DE" sz="2000" dirty="0">
                <a:effectLst/>
                <a:latin typeface="Univers LT Std 47 Cn Lt" pitchFamily="34" charset="0"/>
              </a:rPr>
              <a:t>Rut 4,15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136904" cy="2862322"/>
          </a:xfrm>
        </p:spPr>
        <p:txBody>
          <a:bodyPr wrap="square">
            <a:spAutoFit/>
          </a:bodyPr>
          <a:lstStyle/>
          <a:p>
            <a:pPr algn="l"/>
            <a:r>
              <a:rPr lang="de-CH" altLang="de-DE" sz="3600" dirty="0">
                <a:solidFill>
                  <a:schemeClr val="tx1"/>
                </a:solidFill>
                <a:effectLst/>
                <a:latin typeface="Univers LT Std 47 Cn Lt" pitchFamily="34" charset="0"/>
              </a:rPr>
              <a:t>„Das Kind wird dir neuen Lebensmut geben und wird im Alter für dich sorgen. Denn es ist ja der Sohn deiner Schwiegertochter, die in Liebe zu dir hält. Wahrhaftig, an ihr hast du mehr als an sieben Söhnen!“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91154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251520" y="476672"/>
            <a:ext cx="8640960" cy="1015663"/>
          </a:xfrm>
        </p:spPr>
        <p:txBody>
          <a:bodyPr wrap="square">
            <a:spAutoFit/>
          </a:bodyPr>
          <a:lstStyle/>
          <a:p>
            <a:pPr algn="l"/>
            <a:r>
              <a:rPr lang="de-DE" altLang="de-DE" sz="6000" dirty="0">
                <a:solidFill>
                  <a:schemeClr val="tx1"/>
                </a:solidFill>
                <a:effectLst/>
                <a:latin typeface="Univers LT Std 47 Cn Lt" pitchFamily="34" charset="0"/>
              </a:rPr>
              <a:t>I. </a:t>
            </a:r>
            <a:r>
              <a:rPr lang="de-CH" altLang="de-DE" sz="6000" dirty="0">
                <a:solidFill>
                  <a:schemeClr val="tx1"/>
                </a:solidFill>
                <a:effectLst/>
                <a:latin typeface="Univers LT Std 47 Cn Lt" pitchFamily="34" charset="0"/>
              </a:rPr>
              <a:t>Der hingebungsvolle Mann</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3796625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2708920"/>
            <a:ext cx="4176464" cy="400110"/>
          </a:xfrm>
        </p:spPr>
        <p:txBody>
          <a:bodyPr wrap="square">
            <a:spAutoFit/>
          </a:bodyPr>
          <a:lstStyle/>
          <a:p>
            <a:pPr algn="r"/>
            <a:r>
              <a:rPr lang="de-CH" altLang="de-DE" sz="2000" dirty="0">
                <a:effectLst/>
                <a:latin typeface="Univers LT Std 47 Cn Lt" pitchFamily="34" charset="0"/>
              </a:rPr>
              <a:t>Rut 4,16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32656"/>
            <a:ext cx="8352928" cy="1446550"/>
          </a:xfrm>
        </p:spPr>
        <p:txBody>
          <a:bodyPr wrap="square">
            <a:spAutoFit/>
          </a:bodyPr>
          <a:lstStyle/>
          <a:p>
            <a:pPr algn="l"/>
            <a:r>
              <a:rPr lang="de-CH" altLang="de-DE" sz="4400" dirty="0">
                <a:solidFill>
                  <a:schemeClr val="tx1"/>
                </a:solidFill>
                <a:effectLst/>
                <a:latin typeface="Univers LT Std 47 Cn Lt" pitchFamily="34" charset="0"/>
              </a:rPr>
              <a:t>„</a:t>
            </a:r>
            <a:r>
              <a:rPr lang="de-CH" altLang="de-DE" sz="4400" dirty="0" err="1">
                <a:solidFill>
                  <a:schemeClr val="tx1"/>
                </a:solidFill>
                <a:effectLst/>
                <a:latin typeface="Univers LT Std 47 Cn Lt" pitchFamily="34" charset="0"/>
              </a:rPr>
              <a:t>Noomi</a:t>
            </a:r>
            <a:r>
              <a:rPr lang="de-CH" altLang="de-DE" sz="4400" dirty="0">
                <a:solidFill>
                  <a:schemeClr val="tx1"/>
                </a:solidFill>
                <a:effectLst/>
                <a:latin typeface="Univers LT Std 47 Cn Lt" pitchFamily="34" charset="0"/>
              </a:rPr>
              <a:t> nahm das Kind auf ihren Schoss und wurde seine Pflegemutter.“</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9769138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283968" y="2708920"/>
            <a:ext cx="4176464" cy="400110"/>
          </a:xfrm>
        </p:spPr>
        <p:txBody>
          <a:bodyPr wrap="square">
            <a:spAutoFit/>
          </a:bodyPr>
          <a:lstStyle/>
          <a:p>
            <a:pPr algn="r"/>
            <a:r>
              <a:rPr lang="de-CH" altLang="de-DE" sz="2000" dirty="0">
                <a:effectLst/>
                <a:latin typeface="Univers LT Std 47 Cn Lt" pitchFamily="34" charset="0"/>
              </a:rPr>
              <a:t>Rut 4,17</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8958" y="404664"/>
            <a:ext cx="8352928" cy="769441"/>
          </a:xfrm>
        </p:spPr>
        <p:txBody>
          <a:bodyPr wrap="square">
            <a:spAutoFit/>
          </a:bodyPr>
          <a:lstStyle/>
          <a:p>
            <a:pPr algn="l"/>
            <a:r>
              <a:rPr lang="de-CH" altLang="de-DE" sz="4400" dirty="0">
                <a:solidFill>
                  <a:schemeClr val="tx1"/>
                </a:solidFill>
                <a:effectLst/>
                <a:latin typeface="Univers LT Std 47 Cn Lt" pitchFamily="34" charset="0"/>
              </a:rPr>
              <a:t>„Sie gaben ihm den Namen Obed.“</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7940196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539552" y="764704"/>
            <a:ext cx="7920880" cy="923330"/>
          </a:xfrm>
        </p:spPr>
        <p:txBody>
          <a:bodyPr wrap="square">
            <a:spAutoFit/>
          </a:bodyPr>
          <a:lstStyle/>
          <a:p>
            <a:pPr algn="l"/>
            <a:r>
              <a:rPr lang="de-DE" altLang="de-DE" dirty="0">
                <a:solidFill>
                  <a:schemeClr val="tx1"/>
                </a:solidFill>
                <a:effectLst/>
                <a:latin typeface="Univers LT Std 47 Cn Lt" pitchFamily="34" charset="0"/>
              </a:rPr>
              <a:t>III. </a:t>
            </a:r>
            <a:r>
              <a:rPr lang="de-CH" altLang="de-DE" dirty="0">
                <a:solidFill>
                  <a:schemeClr val="tx1"/>
                </a:solidFill>
                <a:effectLst/>
                <a:latin typeface="Univers LT Std 47 Cn Lt" pitchFamily="34" charset="0"/>
              </a:rPr>
              <a:t>Die verborgene Ehre</a:t>
            </a:r>
            <a:endParaRPr lang="de-DE" altLang="de-DE" dirty="0">
              <a:solidFill>
                <a:schemeClr val="tx1"/>
              </a:solidFill>
              <a:effectLst/>
              <a:latin typeface="Univers LT Std 47 Cn Lt" pitchFamily="34" charset="0"/>
            </a:endParaRPr>
          </a:p>
        </p:txBody>
      </p:sp>
    </p:spTree>
    <p:extLst>
      <p:ext uri="{BB962C8B-B14F-4D97-AF65-F5344CB8AC3E}">
        <p14:creationId xmlns:p14="http://schemas.microsoft.com/office/powerpoint/2010/main" val="4293074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6309320"/>
            <a:ext cx="4176464" cy="400110"/>
          </a:xfrm>
        </p:spPr>
        <p:txBody>
          <a:bodyPr wrap="square">
            <a:spAutoFit/>
          </a:bodyPr>
          <a:lstStyle/>
          <a:p>
            <a:pPr algn="r"/>
            <a:r>
              <a:rPr lang="de-CH" altLang="de-DE" sz="2000" dirty="0">
                <a:effectLst/>
                <a:latin typeface="Univers LT Std 47 Cn Lt" pitchFamily="34" charset="0"/>
              </a:rPr>
              <a:t>Rut 4,18-22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4808374" cy="3539430"/>
          </a:xfrm>
        </p:spPr>
        <p:txBody>
          <a:bodyPr wrap="square">
            <a:spAutoFit/>
          </a:bodyPr>
          <a:lstStyle/>
          <a:p>
            <a:pPr algn="l"/>
            <a:r>
              <a:rPr lang="de-DE" altLang="de-DE" sz="2800" dirty="0">
                <a:solidFill>
                  <a:schemeClr val="tx1"/>
                </a:solidFill>
                <a:effectLst/>
                <a:latin typeface="Univers LT Std 47 Cn Lt" pitchFamily="34" charset="0"/>
              </a:rPr>
              <a:t>„Dies ist die Liste der Nachkommen von Perez: Perez zeugte </a:t>
            </a:r>
            <a:r>
              <a:rPr lang="de-DE" altLang="de-DE" sz="2800" dirty="0" err="1">
                <a:solidFill>
                  <a:schemeClr val="tx1"/>
                </a:solidFill>
                <a:effectLst/>
                <a:latin typeface="Univers LT Std 47 Cn Lt" pitchFamily="34" charset="0"/>
              </a:rPr>
              <a:t>Hezron</a:t>
            </a:r>
            <a:r>
              <a:rPr lang="de-DE" altLang="de-DE" sz="2800" dirty="0">
                <a:solidFill>
                  <a:schemeClr val="tx1"/>
                </a:solidFill>
                <a:effectLst/>
                <a:latin typeface="Univers LT Std 47 Cn Lt" pitchFamily="34" charset="0"/>
              </a:rPr>
              <a:t>, </a:t>
            </a:r>
            <a:r>
              <a:rPr lang="de-DE" altLang="de-DE" sz="2800" dirty="0" err="1">
                <a:solidFill>
                  <a:schemeClr val="tx1"/>
                </a:solidFill>
                <a:effectLst/>
                <a:latin typeface="Univers LT Std 47 Cn Lt" pitchFamily="34" charset="0"/>
              </a:rPr>
              <a:t>Hezron</a:t>
            </a:r>
            <a:r>
              <a:rPr lang="de-DE" altLang="de-DE" sz="2800" dirty="0">
                <a:solidFill>
                  <a:schemeClr val="tx1"/>
                </a:solidFill>
                <a:effectLst/>
                <a:latin typeface="Univers LT Std 47 Cn Lt" pitchFamily="34" charset="0"/>
              </a:rPr>
              <a:t> zeugte Ram, Ram zeugte </a:t>
            </a:r>
            <a:r>
              <a:rPr lang="de-DE" altLang="de-DE" sz="2800" dirty="0" err="1">
                <a:solidFill>
                  <a:schemeClr val="tx1"/>
                </a:solidFill>
                <a:effectLst/>
                <a:latin typeface="Univers LT Std 47 Cn Lt" pitchFamily="34" charset="0"/>
              </a:rPr>
              <a:t>Amminadab</a:t>
            </a:r>
            <a:r>
              <a:rPr lang="de-DE" altLang="de-DE" sz="2800" dirty="0">
                <a:solidFill>
                  <a:schemeClr val="tx1"/>
                </a:solidFill>
                <a:effectLst/>
                <a:latin typeface="Univers LT Std 47 Cn Lt" pitchFamily="34" charset="0"/>
              </a:rPr>
              <a:t>, </a:t>
            </a:r>
            <a:r>
              <a:rPr lang="de-DE" altLang="de-DE" sz="2800" dirty="0" err="1">
                <a:solidFill>
                  <a:schemeClr val="tx1"/>
                </a:solidFill>
                <a:effectLst/>
                <a:latin typeface="Univers LT Std 47 Cn Lt" pitchFamily="34" charset="0"/>
              </a:rPr>
              <a:t>Amminadab</a:t>
            </a:r>
            <a:r>
              <a:rPr lang="de-DE" altLang="de-DE" sz="2800" dirty="0">
                <a:solidFill>
                  <a:schemeClr val="tx1"/>
                </a:solidFill>
                <a:effectLst/>
                <a:latin typeface="Univers LT Std 47 Cn Lt" pitchFamily="34" charset="0"/>
              </a:rPr>
              <a:t> zeugte Nachschon, Nachschon zeugte Salmon, Salmon zeugte </a:t>
            </a:r>
            <a:r>
              <a:rPr lang="de-DE" altLang="de-DE" sz="2800" b="1" dirty="0">
                <a:solidFill>
                  <a:srgbClr val="FFFF00"/>
                </a:solidFill>
                <a:effectLst/>
                <a:latin typeface="Univers LT Std 47 Cn Lt" pitchFamily="34" charset="0"/>
              </a:rPr>
              <a:t>Boas</a:t>
            </a:r>
            <a:r>
              <a:rPr lang="de-DE" altLang="de-DE" sz="2800" dirty="0">
                <a:solidFill>
                  <a:schemeClr val="tx1"/>
                </a:solidFill>
                <a:effectLst/>
                <a:latin typeface="Univers LT Std 47 Cn Lt" pitchFamily="34" charset="0"/>
              </a:rPr>
              <a:t>, Boas zeugte </a:t>
            </a:r>
            <a:r>
              <a:rPr lang="de-DE" altLang="de-DE" sz="2800" b="1" dirty="0">
                <a:solidFill>
                  <a:srgbClr val="FFFF00"/>
                </a:solidFill>
                <a:effectLst/>
                <a:latin typeface="Univers LT Std 47 Cn Lt" pitchFamily="34" charset="0"/>
              </a:rPr>
              <a:t>Obed</a:t>
            </a:r>
            <a:r>
              <a:rPr lang="de-DE" altLang="de-DE" sz="2800" dirty="0">
                <a:solidFill>
                  <a:schemeClr val="tx1"/>
                </a:solidFill>
                <a:effectLst/>
                <a:latin typeface="Univers LT Std 47 Cn Lt" pitchFamily="34" charset="0"/>
              </a:rPr>
              <a:t>, Obed zeugte </a:t>
            </a:r>
            <a:r>
              <a:rPr lang="de-DE" altLang="de-DE" sz="2800" b="1" dirty="0" err="1">
                <a:solidFill>
                  <a:srgbClr val="FFFF00"/>
                </a:solidFill>
                <a:effectLst/>
                <a:latin typeface="Univers LT Std 47 Cn Lt" pitchFamily="34" charset="0"/>
              </a:rPr>
              <a:t>Isai</a:t>
            </a:r>
            <a:r>
              <a:rPr lang="de-DE" altLang="de-DE" sz="2800" dirty="0">
                <a:solidFill>
                  <a:schemeClr val="tx1"/>
                </a:solidFill>
                <a:effectLst/>
                <a:latin typeface="Univers LT Std 47 Cn Lt" pitchFamily="34" charset="0"/>
              </a:rPr>
              <a:t> und </a:t>
            </a:r>
            <a:r>
              <a:rPr lang="de-DE" altLang="de-DE" sz="2800" dirty="0" err="1">
                <a:solidFill>
                  <a:schemeClr val="tx1"/>
                </a:solidFill>
                <a:effectLst/>
                <a:latin typeface="Univers LT Std 47 Cn Lt" pitchFamily="34" charset="0"/>
              </a:rPr>
              <a:t>Isai</a:t>
            </a:r>
            <a:r>
              <a:rPr lang="de-DE" altLang="de-DE" sz="2800" dirty="0">
                <a:solidFill>
                  <a:schemeClr val="tx1"/>
                </a:solidFill>
                <a:effectLst/>
                <a:latin typeface="Univers LT Std 47 Cn Lt" pitchFamily="34" charset="0"/>
              </a:rPr>
              <a:t> zeugte </a:t>
            </a:r>
            <a:r>
              <a:rPr lang="de-DE" altLang="de-DE" sz="2800" b="1" dirty="0">
                <a:solidFill>
                  <a:srgbClr val="FFFF00"/>
                </a:solidFill>
                <a:effectLst/>
                <a:latin typeface="Univers LT Std 47 Cn Lt" pitchFamily="34" charset="0"/>
              </a:rPr>
              <a:t>David</a:t>
            </a:r>
            <a:r>
              <a:rPr lang="de-DE" altLang="de-DE" sz="2800" dirty="0">
                <a:solidFill>
                  <a:schemeClr val="tx1"/>
                </a:solidFill>
                <a:effectLst/>
                <a:latin typeface="Univers LT Std 47 Cn Lt" pitchFamily="34" charset="0"/>
              </a:rPr>
              <a:t>.“</a:t>
            </a:r>
          </a:p>
        </p:txBody>
      </p:sp>
      <p:pic>
        <p:nvPicPr>
          <p:cNvPr id="3" name="Grafik 2" descr="Ein Bild, das Karte enthält.&#10;&#10;Mit sehr hoher Zuverlässigkeit generierte Beschreibung">
            <a:extLst>
              <a:ext uri="{FF2B5EF4-FFF2-40B4-BE49-F238E27FC236}">
                <a16:creationId xmlns:a16="http://schemas.microsoft.com/office/drawing/2014/main" xmlns="" id="{456C0ECC-5756-48C5-9077-0E66B689B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16632"/>
            <a:ext cx="3901767" cy="5719459"/>
          </a:xfrm>
          <a:prstGeom prst="rect">
            <a:avLst/>
          </a:prstGeom>
        </p:spPr>
      </p:pic>
    </p:spTree>
    <p:extLst>
      <p:ext uri="{BB962C8B-B14F-4D97-AF65-F5344CB8AC3E}">
        <p14:creationId xmlns:p14="http://schemas.microsoft.com/office/powerpoint/2010/main" val="2442077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2132856"/>
            <a:ext cx="4176464" cy="400110"/>
          </a:xfrm>
        </p:spPr>
        <p:txBody>
          <a:bodyPr wrap="square">
            <a:spAutoFit/>
          </a:bodyPr>
          <a:lstStyle/>
          <a:p>
            <a:pPr algn="r"/>
            <a:r>
              <a:rPr lang="de-CH" altLang="de-DE" sz="2000" dirty="0">
                <a:effectLst/>
                <a:latin typeface="Univers LT Std 47 Cn Lt" pitchFamily="34" charset="0"/>
              </a:rPr>
              <a:t>Matthäus-Evangelium 1,1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55451" y="117843"/>
            <a:ext cx="8352928" cy="2123658"/>
          </a:xfrm>
        </p:spPr>
        <p:txBody>
          <a:bodyPr wrap="square">
            <a:spAutoFit/>
          </a:bodyPr>
          <a:lstStyle/>
          <a:p>
            <a:pPr algn="l"/>
            <a:r>
              <a:rPr lang="de-CH" altLang="de-DE" sz="4400" dirty="0">
                <a:solidFill>
                  <a:schemeClr val="tx1"/>
                </a:solidFill>
                <a:effectLst/>
                <a:latin typeface="Univers LT Std 47 Cn Lt" pitchFamily="34" charset="0"/>
              </a:rPr>
              <a:t>„Das Verzeichnis der Vorfahren von Jesus Christus, dem Sohn Davids</a:t>
            </a:r>
            <a:br>
              <a:rPr lang="de-CH" altLang="de-DE" sz="4400" dirty="0">
                <a:solidFill>
                  <a:schemeClr val="tx1"/>
                </a:solidFill>
                <a:effectLst/>
                <a:latin typeface="Univers LT Std 47 Cn Lt" pitchFamily="34" charset="0"/>
              </a:rPr>
            </a:br>
            <a:r>
              <a:rPr lang="de-CH" altLang="de-DE" sz="4400" dirty="0">
                <a:solidFill>
                  <a:schemeClr val="tx1"/>
                </a:solidFill>
                <a:effectLst/>
                <a:latin typeface="Univers LT Std 47 Cn Lt" pitchFamily="34" charset="0"/>
              </a:rPr>
              <a:t>und dem Sohn Abrahams.“</a:t>
            </a:r>
            <a:endParaRPr lang="de-DE" altLang="de-DE" sz="44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98483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563888" y="5589240"/>
            <a:ext cx="4176464" cy="400110"/>
          </a:xfrm>
        </p:spPr>
        <p:txBody>
          <a:bodyPr wrap="square">
            <a:spAutoFit/>
          </a:bodyPr>
          <a:lstStyle/>
          <a:p>
            <a:pPr algn="r"/>
            <a:r>
              <a:rPr lang="de-CH" altLang="de-DE" sz="2000" dirty="0">
                <a:effectLst/>
                <a:latin typeface="Univers LT Std 47 Cn Lt" pitchFamily="34" charset="0"/>
              </a:rPr>
              <a:t>Galater-Brief 3,16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84976" cy="3046988"/>
          </a:xfrm>
        </p:spPr>
        <p:txBody>
          <a:bodyPr wrap="square">
            <a:spAutoFit/>
          </a:bodyPr>
          <a:lstStyle/>
          <a:p>
            <a:pPr algn="l"/>
            <a:r>
              <a:rPr lang="de-CH" altLang="de-DE" sz="3200" dirty="0">
                <a:solidFill>
                  <a:schemeClr val="tx1"/>
                </a:solidFill>
                <a:effectLst/>
                <a:latin typeface="Univers LT Std 47 Cn Lt" pitchFamily="34" charset="0"/>
              </a:rPr>
              <a:t>So verhält es sich mit den Zusagen, die Abraham und seiner Nachkommenschaft gemacht wurden. Übrigens sagt Gott nicht: „… und deinen Nachkommen“ – als würde es sich um eine grosse Zahl handeln. Vielmehr ist nur von einem Einzigen die Rede: „deinem Nachkommen“, und dieser Eine ist Christus.</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11021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2132856"/>
            <a:ext cx="4176464" cy="400110"/>
          </a:xfrm>
        </p:spPr>
        <p:txBody>
          <a:bodyPr wrap="square">
            <a:spAutoFit/>
          </a:bodyPr>
          <a:lstStyle/>
          <a:p>
            <a:pPr algn="r"/>
            <a:r>
              <a:rPr lang="de-CH" altLang="de-DE" sz="2000" dirty="0">
                <a:effectLst/>
                <a:latin typeface="Univers LT Std 47 Cn Lt" pitchFamily="34" charset="0"/>
              </a:rPr>
              <a:t>Apostelgeschichte 4,12</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37029" cy="2308324"/>
          </a:xfrm>
        </p:spPr>
        <p:txBody>
          <a:bodyPr wrap="square">
            <a:spAutoFit/>
          </a:bodyPr>
          <a:lstStyle/>
          <a:p>
            <a:pPr algn="l"/>
            <a:r>
              <a:rPr lang="de-CH" altLang="de-DE" sz="3600" dirty="0">
                <a:solidFill>
                  <a:schemeClr val="tx1"/>
                </a:solidFill>
                <a:effectLst/>
                <a:latin typeface="Univers LT Std 47 Cn Lt" pitchFamily="34" charset="0"/>
              </a:rPr>
              <a:t>„Bei niemand anderem ist Rettung zu finden; unter dem ganzen Himmel ist uns Menschen kein anderer Name gegeben, durch den wir gerettet werden können.“</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3874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2132856"/>
            <a:ext cx="4176464" cy="400110"/>
          </a:xfrm>
        </p:spPr>
        <p:txBody>
          <a:bodyPr wrap="square">
            <a:spAutoFit/>
          </a:bodyPr>
          <a:lstStyle/>
          <a:p>
            <a:pPr algn="r"/>
            <a:r>
              <a:rPr lang="de-CH" altLang="de-DE" sz="2000" dirty="0">
                <a:effectLst/>
                <a:latin typeface="Univers LT Std 47 Cn Lt" pitchFamily="34" charset="0"/>
              </a:rPr>
              <a:t>Johannes-Evangelium 14,6</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260648"/>
            <a:ext cx="8737029" cy="1200329"/>
          </a:xfrm>
        </p:spPr>
        <p:txBody>
          <a:bodyPr wrap="square">
            <a:spAutoFit/>
          </a:bodyPr>
          <a:lstStyle/>
          <a:p>
            <a:pPr algn="l"/>
            <a:r>
              <a:rPr lang="de-CH" altLang="de-DE" sz="3600" dirty="0">
                <a:solidFill>
                  <a:schemeClr val="tx1"/>
                </a:solidFill>
                <a:effectLst/>
                <a:latin typeface="Univers LT Std 47 Cn Lt" pitchFamily="34" charset="0"/>
              </a:rPr>
              <a:t>„Ich bin der Weg und die Wahrheit und das Leben; niemand kommt zum Vater denn durch mich.“</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754449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323528" y="836712"/>
            <a:ext cx="5760640" cy="1107996"/>
          </a:xfrm>
        </p:spPr>
        <p:txBody>
          <a:bodyPr wrap="square">
            <a:spAutoFit/>
          </a:bodyPr>
          <a:lstStyle/>
          <a:p>
            <a:pPr algn="l"/>
            <a:r>
              <a:rPr lang="de-DE" altLang="de-DE" sz="6600" dirty="0">
                <a:solidFill>
                  <a:schemeClr val="tx1"/>
                </a:solidFill>
                <a:effectLst/>
                <a:latin typeface="Univers LT Std 47 Cn Lt" pitchFamily="34" charset="0"/>
              </a:rPr>
              <a:t>Schlussgedanke</a:t>
            </a:r>
          </a:p>
        </p:txBody>
      </p:sp>
    </p:spTree>
    <p:extLst>
      <p:ext uri="{BB962C8B-B14F-4D97-AF65-F5344CB8AC3E}">
        <p14:creationId xmlns:p14="http://schemas.microsoft.com/office/powerpoint/2010/main" val="599374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347864" y="5229200"/>
            <a:ext cx="4176464" cy="400110"/>
          </a:xfrm>
        </p:spPr>
        <p:txBody>
          <a:bodyPr wrap="square">
            <a:spAutoFit/>
          </a:bodyPr>
          <a:lstStyle/>
          <a:p>
            <a:pPr algn="r"/>
            <a:r>
              <a:rPr lang="de-CH" altLang="de-DE" sz="2000" dirty="0">
                <a:effectLst/>
                <a:latin typeface="Univers LT Std 47 Cn Lt" pitchFamily="34" charset="0"/>
              </a:rPr>
              <a:t>Rut 1,21</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12968" cy="3416320"/>
          </a:xfrm>
        </p:spPr>
        <p:txBody>
          <a:bodyPr wrap="square">
            <a:spAutoFit/>
          </a:bodyPr>
          <a:lstStyle/>
          <a:p>
            <a:pPr algn="l"/>
            <a:r>
              <a:rPr lang="de-CH" altLang="de-DE" sz="3600" dirty="0">
                <a:solidFill>
                  <a:schemeClr val="tx1"/>
                </a:solidFill>
                <a:effectLst/>
                <a:latin typeface="Univers LT Std 47 Cn Lt" pitchFamily="34" charset="0"/>
              </a:rPr>
              <a:t>„Mit meinem Mann und mit zwei Söhnen bin ich von hier weggezogen; arm und ohne Beschützer lässt der Herr mich heimkehren. Warum nennt ihr mich noch </a:t>
            </a:r>
            <a:r>
              <a:rPr lang="de-CH" altLang="de-DE" sz="3600" dirty="0" err="1">
                <a:solidFill>
                  <a:schemeClr val="tx1"/>
                </a:solidFill>
                <a:effectLst/>
                <a:latin typeface="Univers LT Std 47 Cn Lt" pitchFamily="34" charset="0"/>
              </a:rPr>
              <a:t>Noomi</a:t>
            </a:r>
            <a:r>
              <a:rPr lang="de-CH" altLang="de-DE" sz="3600" dirty="0">
                <a:solidFill>
                  <a:schemeClr val="tx1"/>
                </a:solidFill>
                <a:effectLst/>
                <a:latin typeface="Univers LT Std 47 Cn Lt" pitchFamily="34" charset="0"/>
              </a:rPr>
              <a:t>? Der Herr, der Gewaltige, hat sich gegen mich gewandt und mich</a:t>
            </a:r>
            <a:br>
              <a:rPr lang="de-CH" altLang="de-DE" sz="3600" dirty="0">
                <a:solidFill>
                  <a:schemeClr val="tx1"/>
                </a:solidFill>
                <a:effectLst/>
                <a:latin typeface="Univers LT Std 47 Cn Lt" pitchFamily="34" charset="0"/>
              </a:rPr>
            </a:br>
            <a:r>
              <a:rPr lang="de-CH" altLang="de-DE" sz="3600" dirty="0">
                <a:solidFill>
                  <a:schemeClr val="tx1"/>
                </a:solidFill>
                <a:effectLst/>
                <a:latin typeface="Univers LT Std 47 Cn Lt" pitchFamily="34" charset="0"/>
              </a:rPr>
              <a:t>ins Elend gestürzt.“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7334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xmlns="" id="{934D7CD1-E85D-4270-A771-0E31DF9F0B97}"/>
              </a:ext>
            </a:extLst>
          </p:cNvPr>
          <p:cNvSpPr txBox="1">
            <a:spLocks noChangeArrowheads="1"/>
          </p:cNvSpPr>
          <p:nvPr/>
        </p:nvSpPr>
        <p:spPr bwMode="auto">
          <a:xfrm>
            <a:off x="1157860" y="5588598"/>
            <a:ext cx="79485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600" kern="0" dirty="0">
                <a:solidFill>
                  <a:schemeClr val="tx1"/>
                </a:solidFill>
                <a:effectLst/>
                <a:latin typeface="Univers LT Std 47 Cn Lt" pitchFamily="34" charset="0"/>
              </a:rPr>
              <a:t>Stadttor der 5000 Jahre alten Stadt Dan, durch dessen Tor Abraham die Stadt betreten hatte.</a:t>
            </a:r>
            <a:endParaRPr lang="de-DE" altLang="de-DE" sz="3600" kern="0" dirty="0">
              <a:solidFill>
                <a:schemeClr val="tx1"/>
              </a:solidFill>
              <a:effectLst/>
              <a:latin typeface="Univers LT Std 47 Cn Lt" pitchFamily="34" charset="0"/>
            </a:endParaRPr>
          </a:p>
        </p:txBody>
      </p:sp>
      <p:pic>
        <p:nvPicPr>
          <p:cNvPr id="9" name="Grafik 8">
            <a:extLst>
              <a:ext uri="{FF2B5EF4-FFF2-40B4-BE49-F238E27FC236}">
                <a16:creationId xmlns:a16="http://schemas.microsoft.com/office/drawing/2014/main" xmlns="" id="{D42F6DC4-C0AC-49B8-B4E1-07EE6D764596}"/>
              </a:ext>
            </a:extLst>
          </p:cNvPr>
          <p:cNvPicPr>
            <a:picLocks noChangeAspect="1"/>
          </p:cNvPicPr>
          <p:nvPr/>
        </p:nvPicPr>
        <p:blipFill>
          <a:blip r:embed="rId3"/>
          <a:stretch>
            <a:fillRect/>
          </a:stretch>
        </p:blipFill>
        <p:spPr>
          <a:xfrm>
            <a:off x="1691680" y="110284"/>
            <a:ext cx="7380064" cy="5535048"/>
          </a:xfrm>
          <a:prstGeom prst="rect">
            <a:avLst/>
          </a:prstGeom>
        </p:spPr>
      </p:pic>
    </p:spTree>
    <p:extLst>
      <p:ext uri="{BB962C8B-B14F-4D97-AF65-F5344CB8AC3E}">
        <p14:creationId xmlns:p14="http://schemas.microsoft.com/office/powerpoint/2010/main" val="3186505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a:xfrm>
            <a:off x="178429" y="188640"/>
            <a:ext cx="8521645" cy="2123658"/>
          </a:xfrm>
        </p:spPr>
        <p:txBody>
          <a:bodyPr wrap="square">
            <a:spAutoFit/>
          </a:bodyPr>
          <a:lstStyle/>
          <a:p>
            <a:pPr algn="l"/>
            <a:r>
              <a:rPr lang="de-CH" altLang="de-DE" sz="6600" dirty="0">
                <a:solidFill>
                  <a:schemeClr val="tx1"/>
                </a:solidFill>
                <a:effectLst/>
                <a:latin typeface="Univers LT Std 47 Cn Lt" pitchFamily="34" charset="0"/>
              </a:rPr>
              <a:t>Eine dramatische Geschichte mit Happy End</a:t>
            </a:r>
            <a:endParaRPr lang="de-DE" altLang="de-DE" sz="6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30936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572000" y="2132856"/>
            <a:ext cx="4176464" cy="400110"/>
          </a:xfrm>
        </p:spPr>
        <p:txBody>
          <a:bodyPr wrap="square">
            <a:spAutoFit/>
          </a:bodyPr>
          <a:lstStyle/>
          <a:p>
            <a:pPr algn="r"/>
            <a:r>
              <a:rPr lang="de-CH" altLang="de-DE" sz="2000" dirty="0">
                <a:effectLst/>
                <a:latin typeface="Univers LT Std 47 Cn Lt" pitchFamily="34" charset="0"/>
              </a:rPr>
              <a:t>Römer-Brief 8,28</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99093"/>
            <a:ext cx="8737029" cy="1323439"/>
          </a:xfrm>
        </p:spPr>
        <p:txBody>
          <a:bodyPr wrap="square">
            <a:spAutoFit/>
          </a:bodyPr>
          <a:lstStyle/>
          <a:p>
            <a:pPr algn="l"/>
            <a:r>
              <a:rPr lang="de-CH" altLang="de-DE" sz="4000" dirty="0">
                <a:solidFill>
                  <a:schemeClr val="tx1"/>
                </a:solidFill>
                <a:effectLst/>
                <a:latin typeface="Univers LT Std 47 Cn Lt" pitchFamily="34" charset="0"/>
              </a:rPr>
              <a:t>„Wir wissen, dass denen, die Gott lieben,</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alle Dinge zum Besten dienen.“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967087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563888" y="5589240"/>
            <a:ext cx="4176464" cy="400110"/>
          </a:xfrm>
        </p:spPr>
        <p:txBody>
          <a:bodyPr wrap="square">
            <a:spAutoFit/>
          </a:bodyPr>
          <a:lstStyle/>
          <a:p>
            <a:pPr algn="r"/>
            <a:r>
              <a:rPr lang="de-CH" altLang="de-DE" sz="2000" dirty="0">
                <a:effectLst/>
                <a:latin typeface="Univers LT Std 47 Cn Lt" pitchFamily="34" charset="0"/>
              </a:rPr>
              <a:t>Offenbarung 21,3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737029" cy="3170099"/>
          </a:xfrm>
        </p:spPr>
        <p:txBody>
          <a:bodyPr wrap="square">
            <a:spAutoFit/>
          </a:bodyPr>
          <a:lstStyle/>
          <a:p>
            <a:pPr algn="l"/>
            <a:r>
              <a:rPr lang="de-CH" altLang="de-DE" sz="4000" dirty="0">
                <a:solidFill>
                  <a:schemeClr val="tx1"/>
                </a:solidFill>
                <a:effectLst/>
                <a:latin typeface="Univers LT Std 47 Cn Lt" pitchFamily="34" charset="0"/>
              </a:rPr>
              <a:t>„Seht, die Wohnung Gottes ist jetzt bei den Menschen! Gott wird in ihrer Mitte wohnen; sie werden sein Volk sein – ein Volk aus vielen Völkern, und er selbst, ihr Gott, wird immer bei ihnen sein.“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0160163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563888" y="5589240"/>
            <a:ext cx="4176464" cy="400110"/>
          </a:xfrm>
        </p:spPr>
        <p:txBody>
          <a:bodyPr wrap="square">
            <a:spAutoFit/>
          </a:bodyPr>
          <a:lstStyle/>
          <a:p>
            <a:pPr algn="r"/>
            <a:r>
              <a:rPr lang="de-CH" altLang="de-DE" sz="2000" dirty="0">
                <a:effectLst/>
                <a:latin typeface="Univers LT Std 47 Cn Lt" pitchFamily="34" charset="0"/>
              </a:rPr>
              <a:t>Offenbarung 21,4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35496" y="44624"/>
            <a:ext cx="8737029" cy="3170099"/>
          </a:xfrm>
        </p:spPr>
        <p:txBody>
          <a:bodyPr wrap="square">
            <a:spAutoFit/>
          </a:bodyPr>
          <a:lstStyle/>
          <a:p>
            <a:pPr algn="l"/>
            <a:r>
              <a:rPr lang="de-CH" altLang="de-DE" sz="4000" dirty="0">
                <a:solidFill>
                  <a:schemeClr val="tx1"/>
                </a:solidFill>
                <a:effectLst/>
                <a:latin typeface="Univers LT Std 47 Cn Lt" pitchFamily="34" charset="0"/>
              </a:rPr>
              <a:t>„Er wird alle ihre Tränen abwischen. Es wird keinen Tod mehr geben, kein Leid und keine Schmerzen, und es werden keine Angstschreie mehr zu hören sein. Denn was früher war,</a:t>
            </a:r>
            <a:br>
              <a:rPr lang="de-CH" altLang="de-DE" sz="4000" dirty="0">
                <a:solidFill>
                  <a:schemeClr val="tx1"/>
                </a:solidFill>
                <a:effectLst/>
                <a:latin typeface="Univers LT Std 47 Cn Lt" pitchFamily="34" charset="0"/>
              </a:rPr>
            </a:br>
            <a:r>
              <a:rPr lang="de-CH" altLang="de-DE" sz="4000" dirty="0">
                <a:solidFill>
                  <a:schemeClr val="tx1"/>
                </a:solidFill>
                <a:effectLst/>
                <a:latin typeface="Univers LT Std 47 Cn Lt" pitchFamily="34" charset="0"/>
              </a:rPr>
              <a:t>ist vergangen.“</a:t>
            </a:r>
            <a:endParaRPr lang="de-DE" altLang="de-DE" sz="4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464035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descr="Ein Bild, das Himmel enthält.&#10;&#10;Mit sehr hoher Zuverlässigkeit generierte Beschreibung">
            <a:extLst>
              <a:ext uri="{FF2B5EF4-FFF2-40B4-BE49-F238E27FC236}">
                <a16:creationId xmlns:a16="http://schemas.microsoft.com/office/drawing/2014/main" xmlns="" id="{F801841F-F711-4839-AF62-ECB0F0F1D8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3950"/>
            <a:ext cx="6070339" cy="5527013"/>
          </a:xfrm>
          <a:prstGeom prst="rect">
            <a:avLst/>
          </a:prstGeom>
        </p:spPr>
      </p:pic>
      <p:sp>
        <p:nvSpPr>
          <p:cNvPr id="6" name="Rectangle 2">
            <a:extLst>
              <a:ext uri="{FF2B5EF4-FFF2-40B4-BE49-F238E27FC236}">
                <a16:creationId xmlns:a16="http://schemas.microsoft.com/office/drawing/2014/main" xmlns="" id="{859F77BB-121B-4071-A8BF-0C07621DAA66}"/>
              </a:ext>
            </a:extLst>
          </p:cNvPr>
          <p:cNvSpPr txBox="1">
            <a:spLocks noChangeArrowheads="1"/>
          </p:cNvSpPr>
          <p:nvPr/>
        </p:nvSpPr>
        <p:spPr bwMode="auto">
          <a:xfrm>
            <a:off x="1157860" y="5588598"/>
            <a:ext cx="794856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rtl="0" eaLnBrk="1" fontAlgn="base" hangingPunct="1">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lgn="l"/>
            <a:r>
              <a:rPr lang="de-CH" altLang="de-DE" sz="3600" kern="0" dirty="0">
                <a:solidFill>
                  <a:schemeClr val="tx1"/>
                </a:solidFill>
                <a:effectLst/>
                <a:latin typeface="Univers LT Std 47 Cn Lt" pitchFamily="34" charset="0"/>
              </a:rPr>
              <a:t>Stadttor der 5000 Jahre alten Stadt Dan, durch dessen Tor Abraham die Stadt betreten hatte.</a:t>
            </a:r>
            <a:endParaRPr lang="de-DE" altLang="de-DE" sz="3600" kern="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395801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636912"/>
            <a:ext cx="4176464" cy="400110"/>
          </a:xfrm>
        </p:spPr>
        <p:txBody>
          <a:bodyPr wrap="square">
            <a:spAutoFit/>
          </a:bodyPr>
          <a:lstStyle/>
          <a:p>
            <a:pPr algn="r"/>
            <a:r>
              <a:rPr lang="de-CH" altLang="de-DE" sz="2000" dirty="0">
                <a:effectLst/>
                <a:latin typeface="Univers LT Std 47 Cn Lt" pitchFamily="34" charset="0"/>
              </a:rPr>
              <a:t>Rut 4,3</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79512" y="116632"/>
            <a:ext cx="7560840" cy="2308324"/>
          </a:xfrm>
        </p:spPr>
        <p:txBody>
          <a:bodyPr wrap="square">
            <a:spAutoFit/>
          </a:bodyPr>
          <a:lstStyle/>
          <a:p>
            <a:pPr algn="l"/>
            <a:r>
              <a:rPr lang="de-CH" altLang="de-DE" sz="3600" dirty="0">
                <a:solidFill>
                  <a:schemeClr val="tx1"/>
                </a:solidFill>
                <a:effectLst/>
                <a:latin typeface="Univers LT Std 47 Cn Lt" pitchFamily="34" charset="0"/>
              </a:rPr>
              <a:t>„Du weisst, dass </a:t>
            </a:r>
            <a:r>
              <a:rPr lang="de-CH" altLang="de-DE" sz="3600" dirty="0" err="1">
                <a:solidFill>
                  <a:schemeClr val="tx1"/>
                </a:solidFill>
                <a:effectLst/>
                <a:latin typeface="Univers LT Std 47 Cn Lt" pitchFamily="34" charset="0"/>
              </a:rPr>
              <a:t>Noomi</a:t>
            </a:r>
            <a:r>
              <a:rPr lang="de-CH" altLang="de-DE" sz="3600" dirty="0">
                <a:solidFill>
                  <a:schemeClr val="tx1"/>
                </a:solidFill>
                <a:effectLst/>
                <a:latin typeface="Univers LT Std 47 Cn Lt" pitchFamily="34" charset="0"/>
              </a:rPr>
              <a:t> aus dem Land Moab zurückgekehrt ist. Sie bietet den Landanteil zum Verkauf an, der unserem Verwandten </a:t>
            </a:r>
            <a:r>
              <a:rPr lang="de-CH" altLang="de-DE" sz="3600" dirty="0" err="1">
                <a:solidFill>
                  <a:schemeClr val="tx1"/>
                </a:solidFill>
                <a:effectLst/>
                <a:latin typeface="Univers LT Std 47 Cn Lt" pitchFamily="34" charset="0"/>
              </a:rPr>
              <a:t>Elimelech</a:t>
            </a:r>
            <a:r>
              <a:rPr lang="de-CH" altLang="de-DE" sz="3600" dirty="0">
                <a:solidFill>
                  <a:schemeClr val="tx1"/>
                </a:solidFill>
                <a:effectLst/>
                <a:latin typeface="Univers LT Std 47 Cn Lt" pitchFamily="34" charset="0"/>
              </a:rPr>
              <a:t> gehört hat.“</a:t>
            </a:r>
            <a:endParaRPr lang="de-DE" altLang="de-DE" sz="36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3156044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Grafik 8" descr="Ein Bild, das Text, Karte enthält.&#10;&#10;Mit sehr hoher Zuverlässigkeit generierte Beschreibung">
            <a:extLst>
              <a:ext uri="{FF2B5EF4-FFF2-40B4-BE49-F238E27FC236}">
                <a16:creationId xmlns:a16="http://schemas.microsoft.com/office/drawing/2014/main" xmlns="" id="{C5028A79-4132-4F89-B38F-649A990CB3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6191" y="0"/>
            <a:ext cx="5166511" cy="6741368"/>
          </a:xfrm>
          <a:prstGeom prst="rect">
            <a:avLst/>
          </a:prstGeom>
          <a:ln>
            <a:solidFill>
              <a:schemeClr val="accent1">
                <a:shade val="50000"/>
              </a:schemeClr>
            </a:solidFill>
          </a:ln>
        </p:spPr>
      </p:pic>
      <p:sp>
        <p:nvSpPr>
          <p:cNvPr id="2" name="Ellipse 1">
            <a:extLst>
              <a:ext uri="{FF2B5EF4-FFF2-40B4-BE49-F238E27FC236}">
                <a16:creationId xmlns:a16="http://schemas.microsoft.com/office/drawing/2014/main" xmlns="" id="{2DC327EF-6074-4607-A185-B6F2BBCF6136}"/>
              </a:ext>
            </a:extLst>
          </p:cNvPr>
          <p:cNvSpPr/>
          <p:nvPr/>
        </p:nvSpPr>
        <p:spPr>
          <a:xfrm>
            <a:off x="5940152" y="3933056"/>
            <a:ext cx="93610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194595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3275856" y="5373216"/>
            <a:ext cx="4176464" cy="400110"/>
          </a:xfrm>
        </p:spPr>
        <p:txBody>
          <a:bodyPr wrap="square">
            <a:spAutoFit/>
          </a:bodyPr>
          <a:lstStyle/>
          <a:p>
            <a:pPr algn="r"/>
            <a:r>
              <a:rPr lang="de-CH" altLang="de-DE" sz="2000" dirty="0">
                <a:effectLst/>
                <a:latin typeface="Univers LT Std 47 Cn Lt" pitchFamily="34" charset="0"/>
              </a:rPr>
              <a:t>Rut 4,4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34644"/>
            <a:ext cx="6192688" cy="4524315"/>
          </a:xfrm>
        </p:spPr>
        <p:txBody>
          <a:bodyPr wrap="square">
            <a:spAutoFit/>
          </a:bodyPr>
          <a:lstStyle/>
          <a:p>
            <a:pPr algn="l"/>
            <a:r>
              <a:rPr lang="de-CH" altLang="de-DE" sz="3200" dirty="0">
                <a:solidFill>
                  <a:schemeClr val="tx1"/>
                </a:solidFill>
                <a:effectLst/>
                <a:latin typeface="Univers LT Std 47 Cn Lt" pitchFamily="34" charset="0"/>
              </a:rPr>
              <a:t>„Erwirb den Landanteil </a:t>
            </a:r>
            <a:r>
              <a:rPr lang="de-CH" altLang="de-DE" sz="3200" dirty="0" err="1">
                <a:solidFill>
                  <a:schemeClr val="tx1"/>
                </a:solidFill>
                <a:effectLst/>
                <a:latin typeface="Univers LT Std 47 Cn Lt" pitchFamily="34" charset="0"/>
              </a:rPr>
              <a:t>Elimelechs</a:t>
            </a:r>
            <a:r>
              <a:rPr lang="de-CH" altLang="de-DE" sz="3200" dirty="0">
                <a:solidFill>
                  <a:schemeClr val="tx1"/>
                </a:solidFill>
                <a:effectLst/>
                <a:latin typeface="Univers LT Std 47 Cn Lt" pitchFamily="34" charset="0"/>
              </a:rPr>
              <a:t> in Gegenwart der hier sitzenden Männer und in Gegenwart der Ältesten meines Volkes! Sag, ob du deiner Verpflichtung nachkommen und von deinem Recht als Löser Gebrauch machen willst oder nicht. Ich will es wissen, denn du bist als Erster an der Reihe und nach dir komme ich.“</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0826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499992" y="2636912"/>
            <a:ext cx="4176464" cy="400110"/>
          </a:xfrm>
        </p:spPr>
        <p:txBody>
          <a:bodyPr wrap="square">
            <a:spAutoFit/>
          </a:bodyPr>
          <a:lstStyle/>
          <a:p>
            <a:pPr algn="r"/>
            <a:r>
              <a:rPr lang="de-CH" altLang="de-DE" sz="2000" dirty="0">
                <a:effectLst/>
                <a:latin typeface="Univers LT Std 47 Cn Lt" pitchFamily="34" charset="0"/>
              </a:rPr>
              <a:t>Rut 4,4</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251520" y="476672"/>
            <a:ext cx="7560840" cy="1015663"/>
          </a:xfrm>
        </p:spPr>
        <p:txBody>
          <a:bodyPr wrap="square">
            <a:spAutoFit/>
          </a:bodyPr>
          <a:lstStyle/>
          <a:p>
            <a:pPr algn="l"/>
            <a:r>
              <a:rPr lang="de-CH" altLang="de-DE" sz="6000" dirty="0">
                <a:solidFill>
                  <a:schemeClr val="tx1"/>
                </a:solidFill>
                <a:effectLst/>
                <a:latin typeface="Univers LT Std 47 Cn Lt" pitchFamily="34" charset="0"/>
              </a:rPr>
              <a:t>„Ich mache das!“</a:t>
            </a:r>
            <a:endParaRPr lang="de-DE" altLang="de-DE" sz="60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1440268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03" name="Rectangle 3"/>
          <p:cNvSpPr>
            <a:spLocks noGrp="1" noChangeArrowheads="1"/>
          </p:cNvSpPr>
          <p:nvPr>
            <p:ph type="subTitle" idx="1"/>
          </p:nvPr>
        </p:nvSpPr>
        <p:spPr>
          <a:xfrm>
            <a:off x="4139952" y="2763510"/>
            <a:ext cx="4176464" cy="400110"/>
          </a:xfrm>
        </p:spPr>
        <p:txBody>
          <a:bodyPr wrap="square">
            <a:spAutoFit/>
          </a:bodyPr>
          <a:lstStyle/>
          <a:p>
            <a:pPr algn="r"/>
            <a:r>
              <a:rPr lang="de-CH" altLang="de-DE" sz="2000" dirty="0">
                <a:effectLst/>
                <a:latin typeface="Univers LT Std 47 Cn Lt" pitchFamily="34" charset="0"/>
              </a:rPr>
              <a:t>Rut 4,5</a:t>
            </a:r>
            <a:endParaRPr lang="de-DE" altLang="de-DE" sz="2000" dirty="0">
              <a:effectLst/>
              <a:latin typeface="Univers LT Std 47 Cn Lt" pitchFamily="34" charset="0"/>
            </a:endParaRPr>
          </a:p>
        </p:txBody>
      </p:sp>
      <p:sp>
        <p:nvSpPr>
          <p:cNvPr id="7" name="Rectangle 2"/>
          <p:cNvSpPr>
            <a:spLocks noGrp="1" noChangeArrowheads="1"/>
          </p:cNvSpPr>
          <p:nvPr>
            <p:ph type="ctrTitle"/>
          </p:nvPr>
        </p:nvSpPr>
        <p:spPr>
          <a:xfrm>
            <a:off x="107504" y="116632"/>
            <a:ext cx="8884681" cy="3046988"/>
          </a:xfrm>
        </p:spPr>
        <p:txBody>
          <a:bodyPr wrap="square">
            <a:spAutoFit/>
          </a:bodyPr>
          <a:lstStyle/>
          <a:p>
            <a:pPr algn="l"/>
            <a:r>
              <a:rPr lang="de-CH" altLang="de-DE" sz="3200" dirty="0">
                <a:solidFill>
                  <a:schemeClr val="tx1"/>
                </a:solidFill>
                <a:effectLst/>
                <a:latin typeface="Univers LT Std 47 Cn Lt" pitchFamily="34" charset="0"/>
              </a:rPr>
              <a:t>„Wenn du von </a:t>
            </a:r>
            <a:r>
              <a:rPr lang="de-CH" altLang="de-DE" sz="3200" dirty="0" err="1">
                <a:solidFill>
                  <a:schemeClr val="tx1"/>
                </a:solidFill>
                <a:effectLst/>
                <a:latin typeface="Univers LT Std 47 Cn Lt" pitchFamily="34" charset="0"/>
              </a:rPr>
              <a:t>Noomi</a:t>
            </a:r>
            <a:r>
              <a:rPr lang="de-CH" altLang="de-DE" sz="3200" dirty="0">
                <a:solidFill>
                  <a:schemeClr val="tx1"/>
                </a:solidFill>
                <a:effectLst/>
                <a:latin typeface="Univers LT Std 47 Cn Lt" pitchFamily="34" charset="0"/>
              </a:rPr>
              <a:t> das Feld </a:t>
            </a:r>
            <a:r>
              <a:rPr lang="de-CH" altLang="de-DE" sz="3200" dirty="0" err="1">
                <a:solidFill>
                  <a:schemeClr val="tx1"/>
                </a:solidFill>
                <a:effectLst/>
                <a:latin typeface="Univers LT Std 47 Cn Lt" pitchFamily="34" charset="0"/>
              </a:rPr>
              <a:t>Elimelechs</a:t>
            </a:r>
            <a:r>
              <a:rPr lang="de-CH" altLang="de-DE" sz="3200" dirty="0">
                <a:solidFill>
                  <a:schemeClr val="tx1"/>
                </a:solidFill>
                <a:effectLst/>
                <a:latin typeface="Univers LT Std 47 Cn Lt" pitchFamily="34" charset="0"/>
              </a:rPr>
              <a:t> übernimmst, musst du zugleich die Verpflichtung übernehmen, für die Moabiterin Rut zu sorgen und anstelle ihres verstorbenen Mannes einen Sohn zu zeugen. Dem wird später das Feld zufallen, damit der Name des Verstorbenen</a:t>
            </a:r>
            <a:br>
              <a:rPr lang="de-CH" altLang="de-DE" sz="3200" dirty="0">
                <a:solidFill>
                  <a:schemeClr val="tx1"/>
                </a:solidFill>
                <a:effectLst/>
                <a:latin typeface="Univers LT Std 47 Cn Lt" pitchFamily="34" charset="0"/>
              </a:rPr>
            </a:br>
            <a:r>
              <a:rPr lang="de-CH" altLang="de-DE" sz="3200" dirty="0">
                <a:solidFill>
                  <a:schemeClr val="tx1"/>
                </a:solidFill>
                <a:effectLst/>
                <a:latin typeface="Univers LT Std 47 Cn Lt" pitchFamily="34" charset="0"/>
              </a:rPr>
              <a:t>auf dessen Erbbesitz weiterlebt.“</a:t>
            </a:r>
            <a:endParaRPr lang="de-DE" altLang="de-DE" sz="3200" dirty="0">
              <a:solidFill>
                <a:schemeClr val="tx1"/>
              </a:solidFill>
              <a:effectLst/>
              <a:latin typeface="Univers LT Std 47 Cn Lt" pitchFamily="34" charset="0"/>
            </a:endParaRPr>
          </a:p>
        </p:txBody>
      </p:sp>
    </p:spTree>
    <p:extLst>
      <p:ext uri="{BB962C8B-B14F-4D97-AF65-F5344CB8AC3E}">
        <p14:creationId xmlns:p14="http://schemas.microsoft.com/office/powerpoint/2010/main" val="2624448534"/>
      </p:ext>
    </p:extLst>
  </p:cSld>
  <p:clrMapOvr>
    <a:masterClrMapping/>
  </p:clrMapOvr>
</p:sld>
</file>

<file path=ppt/theme/theme1.xml><?xml version="1.0" encoding="utf-8"?>
<a:theme xmlns:a="http://schemas.openxmlformats.org/drawingml/2006/main" name="Designvorlage 'Berggipfel'">
  <a:themeElements>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Default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Default Design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Default Design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Default Design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Default Design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Default Design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Default Design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Default Design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Default Design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Designvorlage 'Berggipfel'</Template>
  <TotalTime>0</TotalTime>
  <Words>883</Words>
  <Application>Microsoft Office PowerPoint</Application>
  <PresentationFormat>Bildschirmpräsentation (4:3)</PresentationFormat>
  <Paragraphs>92</Paragraphs>
  <Slides>33</Slides>
  <Notes>33</Notes>
  <HiddenSlides>0</HiddenSlides>
  <MMClips>0</MMClips>
  <ScaleCrop>false</ScaleCrop>
  <HeadingPairs>
    <vt:vector size="4" baseType="variant">
      <vt:variant>
        <vt:lpstr>Design</vt:lpstr>
      </vt:variant>
      <vt:variant>
        <vt:i4>1</vt:i4>
      </vt:variant>
      <vt:variant>
        <vt:lpstr>Folientitel</vt:lpstr>
      </vt:variant>
      <vt:variant>
        <vt:i4>33</vt:i4>
      </vt:variant>
    </vt:vector>
  </HeadingPairs>
  <TitlesOfParts>
    <vt:vector size="34" baseType="lpstr">
      <vt:lpstr>Designvorlage 'Berggipfel'</vt:lpstr>
      <vt:lpstr>Überraschendes Glück</vt:lpstr>
      <vt:lpstr>I. Der hingebungsvolle Mann</vt:lpstr>
      <vt:lpstr>PowerPoint-Präsentation</vt:lpstr>
      <vt:lpstr>PowerPoint-Präsentation</vt:lpstr>
      <vt:lpstr>„Du weisst, dass Noomi aus dem Land Moab zurückgekehrt ist. Sie bietet den Landanteil zum Verkauf an, der unserem Verwandten Elimelech gehört hat.“</vt:lpstr>
      <vt:lpstr>PowerPoint-Präsentation</vt:lpstr>
      <vt:lpstr>„Erwirb den Landanteil Elimelechs in Gegenwart der hier sitzenden Männer und in Gegenwart der Ältesten meines Volkes! Sag, ob du deiner Verpflichtung nachkommen und von deinem Recht als Löser Gebrauch machen willst oder nicht. Ich will es wissen, denn du bist als Erster an der Reihe und nach dir komme ich.“</vt:lpstr>
      <vt:lpstr>„Ich mache das!“</vt:lpstr>
      <vt:lpstr>„Wenn du von Noomi das Feld Elimelechs übernimmst, musst du zugleich die Verpflichtung übernehmen, für die Moabiterin Rut zu sorgen und anstelle ihres verstorbenen Mannes einen Sohn zu zeugen. Dem wird später das Feld zufallen, damit der Name des Verstorbenen auf dessen Erbbesitz weiterlebt.“</vt:lpstr>
      <vt:lpstr>„Wenn es so ist, verzichte ich. Ich schädige sonst meinen eigenen Erbbesitz. Ich trete dir mein Recht als Löser ab. Ich kann es nicht wahrnehmen.“</vt:lpstr>
      <vt:lpstr>Der Löser zog seinen Schuh aus und gab ihn Boas mit den Worten: „Erwirb du das Feld!“</vt:lpstr>
      <vt:lpstr>„Mit diesem Zeichen bestätigte man früher in Israel bei Geschäftsabschlüssen den Wechsel des Besitzrechtes an Grund und Boden.“</vt:lpstr>
      <vt:lpstr>„Ihr seid heute Zeugen, dass ich von Noomi alles erworben habe, was Elimelech und seinen Söhnen Kiljon und Machlon gehörte.“</vt:lpstr>
      <vt:lpstr>„Ich habe damit auch die Moabiterin Rut, die Witwe Machlons, als Frau erworben und die Verpflichtung übernommen, an Machlons Stelle einen Sohn zu zeugen, dem sein Erbbesitz gehören wird. Machlons Name soll in seiner Sippe nicht vergessen werden, und seine Familie soll in dieser Stadt und in Israel bestehen bleiben. Ihr habt meine Erklärung gehört und seid dafür Zeugen.“</vt:lpstr>
      <vt:lpstr>„Wir sind dafür Zeugen! Der HERR mache die Frau, die in dein Haus kommt, kinderreich wie Rahel und Lea, die zusammen das Haus Israel gross gemacht haben. Mögest du in der Sippe Efrat zu Reichtum und Einfluss gelangen und möge dein Name berühmt werden in Betlehem.“</vt:lpstr>
      <vt:lpstr>„Durch die Nachkommen, die der HERR dir durch diese Frau geben wird, soll deine Familie so bedeutend werden wie die Familie von Perez, dem Sohn von Tamar und Juda.“</vt:lpstr>
      <vt:lpstr>II. Die überglückliche Grossmutter</vt:lpstr>
      <vt:lpstr>„Der HERR sei gepriesen! Er hat dir heute in diesem Kind einen Löser geschenkt. Möge der Name des Kindes berühmt werden in Israel!“</vt:lpstr>
      <vt:lpstr>„Das Kind wird dir neuen Lebensmut geben und wird im Alter für dich sorgen. Denn es ist ja der Sohn deiner Schwiegertochter, die in Liebe zu dir hält. Wahrhaftig, an ihr hast du mehr als an sieben Söhnen!“</vt:lpstr>
      <vt:lpstr>„Noomi nahm das Kind auf ihren Schoss und wurde seine Pflegemutter.“</vt:lpstr>
      <vt:lpstr>„Sie gaben ihm den Namen Obed.“</vt:lpstr>
      <vt:lpstr>III. Die verborgene Ehre</vt:lpstr>
      <vt:lpstr>„Dies ist die Liste der Nachkommen von Perez: Perez zeugte Hezron, Hezron zeugte Ram, Ram zeugte Amminadab, Amminadab zeugte Nachschon, Nachschon zeugte Salmon, Salmon zeugte Boas, Boas zeugte Obed, Obed zeugte Isai und Isai zeugte David.“</vt:lpstr>
      <vt:lpstr>„Das Verzeichnis der Vorfahren von Jesus Christus, dem Sohn Davids und dem Sohn Abrahams.“</vt:lpstr>
      <vt:lpstr>So verhält es sich mit den Zusagen, die Abraham und seiner Nachkommenschaft gemacht wurden. Übrigens sagt Gott nicht: „… und deinen Nachkommen“ – als würde es sich um eine grosse Zahl handeln. Vielmehr ist nur von einem Einzigen die Rede: „deinem Nachkommen“, und dieser Eine ist Christus.</vt:lpstr>
      <vt:lpstr>„Bei niemand anderem ist Rettung zu finden; unter dem ganzen Himmel ist uns Menschen kein anderer Name gegeben, durch den wir gerettet werden können.“</vt:lpstr>
      <vt:lpstr>„Ich bin der Weg und die Wahrheit und das Leben; niemand kommt zum Vater denn durch mich.“</vt:lpstr>
      <vt:lpstr>Schlussgedanke</vt:lpstr>
      <vt:lpstr>„Mit meinem Mann und mit zwei Söhnen bin ich von hier weggezogen; arm und ohne Beschützer lässt der Herr mich heimkehren. Warum nennt ihr mich noch Noomi? Der Herr, der Gewaltige, hat sich gegen mich gewandt und mich ins Elend gestürzt.“</vt:lpstr>
      <vt:lpstr>Eine dramatische Geschichte mit Happy End</vt:lpstr>
      <vt:lpstr>„Wir wissen, dass denen, die Gott lieben, alle Dinge zum Besten dienen.“</vt:lpstr>
      <vt:lpstr>„Seht, die Wohnung Gottes ist jetzt bei den Menschen! Gott wird in ihrer Mitte wohnen; sie werden sein Volk sein – ein Volk aus vielen Völkern, und er selbst, ihr Gott, wird immer bei ihnen sein.“</vt:lpstr>
      <vt:lpstr>„Er wird alle ihre Tränen abwischen. Es wird keinen Tod mehr geben, kein Leid und keine Schmerzen, und es werden keine Angstschreie mehr zu hören sein. Denn was früher war, ist vergangen.“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Eine dramatische Geschichte mit Happy End - Teil 4/4 - Überraschendes Glück! - Folien</dc:title>
  <dc:creator>Jürg Birnstiel</dc:creator>
  <cp:lastModifiedBy>Me</cp:lastModifiedBy>
  <cp:revision>762</cp:revision>
  <dcterms:created xsi:type="dcterms:W3CDTF">2013-11-12T15:20:47Z</dcterms:created>
  <dcterms:modified xsi:type="dcterms:W3CDTF">2017-11-14T12:13:59Z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TC102037911031</vt:lpwstr>
  </property>
</Properties>
</file>