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notesMasterIdLst>
    <p:notesMasterId r:id="rId38"/>
  </p:notesMasterIdLst>
  <p:handoutMasterIdLst>
    <p:handoutMasterId r:id="rId39"/>
  </p:handoutMasterIdLst>
  <p:sldIdLst>
    <p:sldId id="317" r:id="rId2"/>
    <p:sldId id="318" r:id="rId3"/>
    <p:sldId id="324" r:id="rId4"/>
    <p:sldId id="289" r:id="rId5"/>
    <p:sldId id="290" r:id="rId6"/>
    <p:sldId id="319" r:id="rId7"/>
    <p:sldId id="293" r:id="rId8"/>
    <p:sldId id="294" r:id="rId9"/>
    <p:sldId id="320" r:id="rId10"/>
    <p:sldId id="296" r:id="rId11"/>
    <p:sldId id="297" r:id="rId12"/>
    <p:sldId id="298" r:id="rId13"/>
    <p:sldId id="299" r:id="rId14"/>
    <p:sldId id="300" r:id="rId15"/>
    <p:sldId id="321" r:id="rId16"/>
    <p:sldId id="323" r:id="rId17"/>
    <p:sldId id="325" r:id="rId18"/>
    <p:sldId id="326" r:id="rId19"/>
    <p:sldId id="327" r:id="rId20"/>
    <p:sldId id="328" r:id="rId21"/>
    <p:sldId id="322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29" r:id="rId36"/>
    <p:sldId id="330" r:id="rId37"/>
  </p:sldIdLst>
  <p:sldSz cx="13004800" cy="97536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5pPr>
    <a:lvl6pPr marL="22860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6pPr>
    <a:lvl7pPr marL="27432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7pPr>
    <a:lvl8pPr marL="32004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8pPr>
    <a:lvl9pPr marL="36576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918" y="21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544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0D50-4D8F-974B-9904-1C51F210A618}" type="datetimeFigureOut">
              <a:rPr lang="de-DE" smtClean="0"/>
              <a:t>15.03.2016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A828A-A012-DD4A-A10F-F607FE5371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953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.Aqua かな" charset="0"/>
                <a:cs typeface=".Aqua かな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.Aqua かな" charset="0"/>
              </a:defRPr>
            </a:lvl1pPr>
          </a:lstStyle>
          <a:p>
            <a:pPr>
              <a:defRPr/>
            </a:pPr>
            <a:fld id="{B2337291-052A-4F4F-9BB2-AD4CA5E1FE89}" type="datetimeFigureOut">
              <a:rPr lang="de-CH"/>
              <a:pPr>
                <a:defRPr/>
              </a:pPr>
              <a:t>15.03.2016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.Aqua かな" charset="0"/>
                <a:cs typeface=".Aqua かな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.Aqua かな" charset="0"/>
              </a:defRPr>
            </a:lvl1pPr>
          </a:lstStyle>
          <a:p>
            <a:pPr>
              <a:defRPr/>
            </a:pPr>
            <a:fld id="{16025567-AA0F-3E45-B384-8888AEC5FE2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9861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25567-AA0F-3E45-B384-8888AEC5FE22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0390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15061-F761-7847-9FDE-655951633E12}" type="slidenum">
              <a:rPr lang="de-DE"/>
              <a:pPr/>
              <a:t>13</a:t>
            </a:fld>
            <a:endParaRPr lang="de-DE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EF59-EB7E-A841-8119-B64B19609F99}" type="slidenum">
              <a:rPr lang="de-DE"/>
              <a:pPr/>
              <a:t>14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EF59-EB7E-A841-8119-B64B19609F99}" type="slidenum">
              <a:rPr lang="de-DE"/>
              <a:pPr/>
              <a:t>16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EF59-EB7E-A841-8119-B64B19609F99}" type="slidenum">
              <a:rPr lang="de-DE"/>
              <a:pPr/>
              <a:t>17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EF59-EB7E-A841-8119-B64B19609F99}" type="slidenum">
              <a:rPr lang="de-DE"/>
              <a:pPr/>
              <a:t>18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EF59-EB7E-A841-8119-B64B19609F99}" type="slidenum">
              <a:rPr lang="de-DE"/>
              <a:pPr/>
              <a:t>19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0EF59-EB7E-A841-8119-B64B19609F99}" type="slidenum">
              <a:rPr lang="de-DE"/>
              <a:pPr/>
              <a:t>20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A8024-D0A2-2140-B924-8C5E6BB45E2E}" type="slidenum">
              <a:rPr lang="de-DE"/>
              <a:pPr/>
              <a:t>22</a:t>
            </a:fld>
            <a:endParaRPr lang="de-DE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2421A-7776-B94A-8B08-C3F66E888C57}" type="slidenum">
              <a:rPr lang="de-DE"/>
              <a:pPr/>
              <a:t>23</a:t>
            </a:fld>
            <a:endParaRPr lang="de-DE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A941E-C48B-CA4D-9774-9E3370B06EC6}" type="slidenum">
              <a:rPr lang="de-DE"/>
              <a:pPr/>
              <a:t>24</a:t>
            </a:fld>
            <a:endParaRPr lang="de-DE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025567-AA0F-3E45-B384-8888AEC5FE22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0390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090A4-AA30-E348-87F0-FDF32A18A625}" type="slidenum">
              <a:rPr lang="de-DE"/>
              <a:pPr/>
              <a:t>25</a:t>
            </a:fld>
            <a:endParaRPr lang="de-DE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6413E-3EF6-4443-B6DB-FCD9ED0970A7}" type="slidenum">
              <a:rPr lang="de-DE"/>
              <a:pPr/>
              <a:t>26</a:t>
            </a:fld>
            <a:endParaRPr lang="de-DE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DA0B1-4CB9-3D4E-BA71-DEA19D172FFB}" type="slidenum">
              <a:rPr lang="de-DE"/>
              <a:pPr/>
              <a:t>27</a:t>
            </a:fld>
            <a:endParaRPr lang="de-DE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B62B5-27D1-3547-980D-9484B7ED5F15}" type="slidenum">
              <a:rPr lang="de-DE"/>
              <a:pPr/>
              <a:t>28</a:t>
            </a:fld>
            <a:endParaRPr lang="de-DE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04598-D2C1-FE43-8026-86E18777D853}" type="slidenum">
              <a:rPr lang="de-DE"/>
              <a:pPr/>
              <a:t>29</a:t>
            </a:fld>
            <a:endParaRPr lang="de-DE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29C30-4908-124B-B642-F089743FB3CA}" type="slidenum">
              <a:rPr lang="de-DE"/>
              <a:pPr/>
              <a:t>30</a:t>
            </a:fld>
            <a:endParaRPr lang="de-DE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51BFF-38CE-B848-AF43-F91AC03AFF65}" type="slidenum">
              <a:rPr lang="de-DE"/>
              <a:pPr/>
              <a:t>31</a:t>
            </a:fld>
            <a:endParaRPr lang="de-DE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EE8FA-552F-594C-BC4D-303CF85FC1B6}" type="slidenum">
              <a:rPr lang="de-DE"/>
              <a:pPr/>
              <a:t>32</a:t>
            </a:fld>
            <a:endParaRPr lang="de-DE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99E4F-EFCD-C24A-99F0-F35A9224E10E}" type="slidenum">
              <a:rPr lang="de-DE"/>
              <a:pPr/>
              <a:t>33</a:t>
            </a:fld>
            <a:endParaRPr lang="de-DE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CABED-462F-5A42-9C5B-B080FA231DD6}" type="slidenum">
              <a:rPr lang="de-DE"/>
              <a:pPr/>
              <a:t>34</a:t>
            </a:fld>
            <a:endParaRPr lang="de-DE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4438C-CBF3-8D4E-A01B-E8BC8BEDCDD5}" type="slidenum">
              <a:rPr lang="de-DE"/>
              <a:pPr/>
              <a:t>4</a:t>
            </a:fld>
            <a:endParaRPr lang="de-DE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CABED-462F-5A42-9C5B-B080FA231DD6}" type="slidenum">
              <a:rPr lang="de-DE"/>
              <a:pPr/>
              <a:t>36</a:t>
            </a:fld>
            <a:endParaRPr lang="de-DE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69E0B-8124-3340-A3C8-6E51D413CBBC}" type="slidenum">
              <a:rPr lang="de-DE"/>
              <a:pPr/>
              <a:t>5</a:t>
            </a:fld>
            <a:endParaRPr lang="de-DE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6E45A-90DA-8745-82DF-03C207ED133F}" type="slidenum">
              <a:rPr lang="de-DE"/>
              <a:pPr/>
              <a:t>7</a:t>
            </a:fld>
            <a:endParaRPr lang="de-DE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93321-1C05-1E45-A02B-DA80DAB24FA9}" type="slidenum">
              <a:rPr lang="de-DE"/>
              <a:pPr/>
              <a:t>8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3DF77-6830-924C-84BB-3893E6D80B42}" type="slidenum">
              <a:rPr lang="de-DE"/>
              <a:pPr/>
              <a:t>10</a:t>
            </a:fld>
            <a:endParaRPr lang="de-DE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36DAB-F3F4-4446-8921-C3BC24CDB244}" type="slidenum">
              <a:rPr lang="de-DE"/>
              <a:pPr/>
              <a:t>11</a:t>
            </a:fld>
            <a:endParaRPr lang="de-DE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BA226-BA2A-4940-836E-6E16E4B6E50B}" type="slidenum">
              <a:rPr lang="de-DE"/>
              <a:pPr/>
              <a:t>12</a:t>
            </a:fld>
            <a:endParaRPr lang="de-DE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9900" y="1143000"/>
            <a:ext cx="6108700" cy="702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31000" y="1143000"/>
            <a:ext cx="6108700" cy="702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47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/>
          </a:p>
        </p:txBody>
      </p:sp>
      <p:sp>
        <p:nvSpPr>
          <p:cNvPr id="3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14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100" y="1996480"/>
            <a:ext cx="9982200" cy="439248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560300" y="8999538"/>
            <a:ext cx="444500" cy="414337"/>
          </a:xfrm>
        </p:spPr>
        <p:txBody>
          <a:bodyPr/>
          <a:lstStyle>
            <a:lvl1pPr>
              <a:defRPr smtClean="0"/>
            </a:lvl1pPr>
          </a:lstStyle>
          <a:p>
            <a:pPr algn="ctr">
              <a:defRPr/>
            </a:pPr>
            <a:fld id="{FDD94655-3580-B041-BA25-C6B8152391B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1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09912" y="1924472"/>
            <a:ext cx="10450388" cy="4464496"/>
          </a:xfrm>
        </p:spPr>
        <p:txBody>
          <a:bodyPr/>
          <a:lstStyle/>
          <a:p>
            <a:r>
              <a:rPr lang="de-DE" dirty="0" smtClean="0">
                <a:sym typeface="Frutiger Next Pro Light" charset="0"/>
              </a:rPr>
              <a:t>Krieg und Frieden</a:t>
            </a:r>
            <a:br>
              <a:rPr lang="de-DE" dirty="0" smtClean="0">
                <a:sym typeface="Frutiger Next Pro Light" charset="0"/>
              </a:rPr>
            </a:br>
            <a:r>
              <a:rPr lang="de-DE" dirty="0" smtClean="0">
                <a:sym typeface="Frutiger Next Pro Light" charset="0"/>
              </a:rPr>
              <a:t>im Neuen Testament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551072" y="9053264"/>
            <a:ext cx="453728" cy="432048"/>
          </a:xfrm>
        </p:spPr>
        <p:txBody>
          <a:bodyPr/>
          <a:lstStyle>
            <a:lvl1pPr>
              <a:defRPr smtClean="0"/>
            </a:lvl1pPr>
          </a:lstStyle>
          <a:p>
            <a:pPr algn="ctr">
              <a:defRPr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1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09912" y="1924472"/>
            <a:ext cx="10450388" cy="4464496"/>
          </a:xfrm>
        </p:spPr>
        <p:txBody>
          <a:bodyPr/>
          <a:lstStyle/>
          <a:p>
            <a:r>
              <a:rPr lang="de-DE" dirty="0" smtClean="0">
                <a:sym typeface="Frutiger Next Pro Light" charset="0"/>
              </a:rPr>
              <a:t>Krieg und Frieden</a:t>
            </a:r>
            <a:br>
              <a:rPr lang="de-DE" dirty="0" smtClean="0">
                <a:sym typeface="Frutiger Next Pro Light" charset="0"/>
              </a:rPr>
            </a:br>
            <a:r>
              <a:rPr lang="de-DE" dirty="0" smtClean="0">
                <a:sym typeface="Frutiger Next Pro Light" charset="0"/>
              </a:rPr>
              <a:t>im Neuen Testament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551072" y="9053264"/>
            <a:ext cx="453728" cy="432048"/>
          </a:xfrm>
        </p:spPr>
        <p:txBody>
          <a:bodyPr/>
          <a:lstStyle>
            <a:lvl1pPr>
              <a:defRPr smtClean="0"/>
            </a:lvl1pPr>
          </a:lstStyle>
          <a:p>
            <a:pPr algn="ctr">
              <a:defRPr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1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2273300" y="8674100"/>
            <a:ext cx="107569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8674100"/>
            <a:ext cx="1549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0" y="8686800"/>
            <a:ext cx="495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0" y="0"/>
            <a:ext cx="13004800" cy="850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36513"/>
            <a:ext cx="12369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Frutiger Next Pro Light" charset="0"/>
              </a:rPr>
              <a:t>Mastertitelformat bearbeiten</a:t>
            </a:r>
            <a:endParaRPr lang="en-US">
              <a:sym typeface="Frutiger Next Pro Light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43000"/>
            <a:ext cx="12369800" cy="7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>
                <a:sym typeface="Frutiger Next Pro Light" charset="0"/>
              </a:rPr>
              <a:t>Mastertextformat bearbeiten</a:t>
            </a:r>
          </a:p>
          <a:p>
            <a:pPr lvl="1"/>
            <a:r>
              <a:rPr lang="de-DE" dirty="0" smtClean="0">
                <a:sym typeface="Frutiger Next Pro Light" charset="0"/>
              </a:rPr>
              <a:t>Zweite Ebene</a:t>
            </a:r>
          </a:p>
          <a:p>
            <a:pPr lvl="2"/>
            <a:r>
              <a:rPr lang="de-DE" dirty="0" smtClean="0">
                <a:sym typeface="Frutiger Next Pro Light" charset="0"/>
              </a:rPr>
              <a:t>Dritte Ebene</a:t>
            </a:r>
          </a:p>
          <a:p>
            <a:pPr lvl="3"/>
            <a:r>
              <a:rPr lang="de-DE" dirty="0" smtClean="0">
                <a:sym typeface="Frutiger Next Pro Light" charset="0"/>
              </a:rPr>
              <a:t>Vierte Ebene</a:t>
            </a:r>
          </a:p>
          <a:p>
            <a:pPr lvl="4"/>
            <a:r>
              <a:rPr lang="de-DE" dirty="0" smtClean="0">
                <a:sym typeface="Frutiger Next Pro Light" charset="0"/>
              </a:rPr>
              <a:t>Fünfte Ebene</a:t>
            </a:r>
            <a:endParaRPr lang="en-US" dirty="0">
              <a:sym typeface="Frutiger Next Pro Light" charset="0"/>
            </a:endParaRPr>
          </a:p>
        </p:txBody>
      </p:sp>
      <p:sp>
        <p:nvSpPr>
          <p:cNvPr id="2056" name="Text Box 8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61888" y="8999538"/>
            <a:ext cx="442912" cy="41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000" smtClean="0">
                <a:solidFill>
                  <a:srgbClr val="FFFFFF"/>
                </a:solidFill>
                <a:cs typeface="Frutiger Next Pro Light" charset="0"/>
              </a:defRPr>
            </a:lvl1pPr>
          </a:lstStyle>
          <a:p>
            <a:pPr algn="ctr">
              <a:defRPr/>
            </a:pPr>
            <a:fld id="{14193EF7-084A-B347-89B9-39974C85B4D8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129" name="Rectangle 2"/>
          <p:cNvSpPr>
            <a:spLocks/>
          </p:cNvSpPr>
          <p:nvPr/>
        </p:nvSpPr>
        <p:spPr bwMode="auto">
          <a:xfrm>
            <a:off x="2581275" y="8999538"/>
            <a:ext cx="6565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tabLst>
                <a:tab pos="10612438" algn="r"/>
              </a:tabLst>
            </a:pPr>
            <a:r>
              <a:rPr lang="de-DE" sz="2000" noProof="0" dirty="0" smtClean="0">
                <a:solidFill>
                  <a:srgbClr val="FFFFFF"/>
                </a:solidFill>
                <a:cs typeface="Frutiger Next Pro Light" charset="0"/>
              </a:rPr>
              <a:t>„Ganz Israel</a:t>
            </a:r>
            <a:r>
              <a:rPr lang="de-DE" sz="2000" baseline="0" noProof="0" dirty="0" smtClean="0">
                <a:solidFill>
                  <a:srgbClr val="FFFFFF"/>
                </a:solidFill>
                <a:cs typeface="Frutiger Next Pro Light" charset="0"/>
              </a:rPr>
              <a:t> wird gerettet werden …”</a:t>
            </a:r>
            <a:endParaRPr lang="de-DE" sz="2000" noProof="0" dirty="0">
              <a:solidFill>
                <a:srgbClr val="FFFFFF"/>
              </a:solidFill>
              <a:cs typeface="Frutiger Next Pro Light" charset="0"/>
            </a:endParaRPr>
          </a:p>
        </p:txBody>
      </p:sp>
      <p:sp>
        <p:nvSpPr>
          <p:cNvPr id="5130" name="Rectangle 3"/>
          <p:cNvSpPr>
            <a:spLocks/>
          </p:cNvSpPr>
          <p:nvPr/>
        </p:nvSpPr>
        <p:spPr bwMode="auto">
          <a:xfrm>
            <a:off x="8626475" y="8999538"/>
            <a:ext cx="3848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tabLst>
                <a:tab pos="10612438" algn="r"/>
              </a:tabLst>
            </a:pPr>
            <a:r>
              <a:rPr lang="en-US" sz="2000" dirty="0" smtClean="0">
                <a:solidFill>
                  <a:srgbClr val="FFFFFF"/>
                </a:solidFill>
                <a:cs typeface="Frutiger Next Pro Light" charset="0"/>
              </a:rPr>
              <a:t>Jacob </a:t>
            </a:r>
            <a:r>
              <a:rPr lang="en-US" sz="2000" dirty="0" err="1" smtClean="0">
                <a:solidFill>
                  <a:srgbClr val="FFFFFF"/>
                </a:solidFill>
                <a:cs typeface="Frutiger Next Pro Light" charset="0"/>
              </a:rPr>
              <a:t>Thiessen</a:t>
            </a:r>
            <a:r>
              <a:rPr lang="en-US" sz="2000" dirty="0" smtClean="0">
                <a:solidFill>
                  <a:srgbClr val="FFFFFF"/>
                </a:solidFill>
                <a:cs typeface="Frutiger Next Pro Light" charset="0"/>
              </a:rPr>
              <a:t> | 12.03.2016 |  </a:t>
            </a:r>
            <a:endParaRPr lang="en-US" sz="2000" dirty="0">
              <a:solidFill>
                <a:srgbClr val="FFFFFF"/>
              </a:solidFill>
              <a:cs typeface="Frutiger Next Pro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>
        <p:tmplLst>
          <p:tmpl lvl="1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pitchFamily="34" charset="0"/>
          <a:ea typeface="+mj-ea"/>
          <a:cs typeface="Arial" pitchFamily="34" charset="0"/>
          <a:sym typeface="Frutiger Next Pro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9pPr>
    </p:titleStyle>
    <p:bodyStyle>
      <a:lvl1pPr marL="541338" indent="-541338" algn="l" rtl="0" eaLnBrk="1" fontAlgn="base" hangingPunct="1">
        <a:spcBef>
          <a:spcPts val="1000"/>
        </a:spcBef>
        <a:spcAft>
          <a:spcPct val="0"/>
        </a:spcAft>
        <a:buFont typeface="Arial" charset="0"/>
        <a:defRPr sz="48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1pPr>
      <a:lvl2pPr marL="896938" indent="-350838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43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2pPr>
      <a:lvl3pPr marL="13970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8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3pPr>
      <a:lvl4pPr marL="19939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3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4pPr>
      <a:lvl5pPr marL="25908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5pPr>
      <a:lvl6pPr marL="30480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6pPr>
      <a:lvl7pPr marL="35052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7pPr>
      <a:lvl8pPr marL="39624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8pPr>
      <a:lvl9pPr marL="4419600" indent="-254000" algn="l" rtl="0" eaLnBrk="1" fontAlgn="base" hangingPunct="1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93688" y="556320"/>
            <a:ext cx="12911112" cy="7776864"/>
          </a:xfrm>
        </p:spPr>
        <p:txBody>
          <a:bodyPr>
            <a:normAutofit fontScale="90000"/>
          </a:bodyPr>
          <a:lstStyle/>
          <a:p>
            <a:pPr algn="ctr">
              <a:lnSpc>
                <a:spcPts val="722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5600" dirty="0" smtClean="0">
                <a:solidFill>
                  <a:schemeClr val="accent1"/>
                </a:solidFill>
              </a:rPr>
              <a:t/>
            </a:r>
            <a:br>
              <a:rPr lang="de-DE" sz="5600" dirty="0" smtClean="0">
                <a:solidFill>
                  <a:schemeClr val="accent1"/>
                </a:solidFill>
              </a:rPr>
            </a:br>
            <a:r>
              <a:rPr lang="de-DE" sz="5400" dirty="0" smtClean="0">
                <a:solidFill>
                  <a:schemeClr val="accent2"/>
                </a:solidFill>
              </a:rPr>
              <a:t>Wird wirklich ganz Israel gerettet werden? </a:t>
            </a:r>
            <a:r>
              <a:rPr lang="de-DE" sz="5600" dirty="0" smtClean="0">
                <a:solidFill>
                  <a:schemeClr val="accent2"/>
                </a:solidFill>
              </a:rPr>
              <a:t/>
            </a:r>
            <a:br>
              <a:rPr lang="de-DE" sz="5600" dirty="0" smtClean="0">
                <a:solidFill>
                  <a:schemeClr val="accent2"/>
                </a:solidFill>
              </a:rPr>
            </a:br>
            <a:r>
              <a:rPr lang="de-DE" sz="4600" dirty="0" smtClean="0">
                <a:solidFill>
                  <a:schemeClr val="accent2"/>
                </a:solidFill>
              </a:rPr>
              <a:t>Israel im Heilsplan Gottes nach Römer 9–11</a:t>
            </a:r>
            <a:r>
              <a:rPr lang="en-US" sz="4600" dirty="0">
                <a:solidFill>
                  <a:schemeClr val="accent2"/>
                </a:solidFill>
                <a:latin typeface="Arial" charset="0"/>
                <a:cs typeface=".Aqua かな" charset="0"/>
              </a:rPr>
              <a:t/>
            </a:r>
            <a:br>
              <a:rPr lang="en-US" sz="4600" dirty="0">
                <a:solidFill>
                  <a:schemeClr val="accent2"/>
                </a:solidFill>
                <a:latin typeface="Arial" charset="0"/>
                <a:cs typeface=".Aqua かな" charset="0"/>
              </a:rPr>
            </a:br>
            <a:r>
              <a:rPr lang="en-US" sz="4600" dirty="0">
                <a:solidFill>
                  <a:schemeClr val="accent2"/>
                </a:solidFill>
                <a:latin typeface="Arial" charset="0"/>
                <a:cs typeface=".Aqua かな" charset="0"/>
              </a:rPr>
              <a:t/>
            </a:r>
            <a:br>
              <a:rPr lang="en-US" sz="4600" dirty="0">
                <a:solidFill>
                  <a:schemeClr val="accent2"/>
                </a:solidFill>
                <a:latin typeface="Arial" charset="0"/>
                <a:cs typeface=".Aqua かな" charset="0"/>
              </a:rPr>
            </a:br>
            <a:r>
              <a:rPr lang="en-US" sz="4600" dirty="0" smtClean="0">
                <a:solidFill>
                  <a:schemeClr val="accent2"/>
                </a:solidFill>
                <a:latin typeface="Arial" charset="0"/>
                <a:cs typeface=".Aqua かな" charset="0"/>
              </a:rPr>
              <a:t/>
            </a:r>
            <a:br>
              <a:rPr lang="en-US" sz="4600" dirty="0" smtClean="0">
                <a:solidFill>
                  <a:schemeClr val="accent2"/>
                </a:solidFill>
                <a:latin typeface="Arial" charset="0"/>
                <a:cs typeface=".Aqua かな" charset="0"/>
              </a:rPr>
            </a:br>
            <a:r>
              <a:rPr lang="en-US" sz="4600" dirty="0" smtClean="0">
                <a:solidFill>
                  <a:schemeClr val="accent2"/>
                </a:solidFill>
                <a:latin typeface="Arial" charset="0"/>
                <a:cs typeface=".Aqua かな" charset="0"/>
              </a:rPr>
              <a:t/>
            </a:r>
            <a:br>
              <a:rPr lang="en-US" sz="4600" dirty="0" smtClean="0">
                <a:solidFill>
                  <a:schemeClr val="accent2"/>
                </a:solidFill>
                <a:latin typeface="Arial" charset="0"/>
                <a:cs typeface=".Aqua かな" charset="0"/>
              </a:rPr>
            </a:br>
            <a:r>
              <a:rPr lang="en-US" sz="4600" dirty="0" smtClean="0">
                <a:solidFill>
                  <a:srgbClr val="000000"/>
                </a:solidFill>
                <a:latin typeface="Arial" charset="0"/>
                <a:cs typeface=".Aqua かな" charset="0"/>
              </a:rPr>
              <a:t>Pro</a:t>
            </a:r>
            <a:r>
              <a:rPr lang="de-DE" sz="5000" dirty="0" smtClean="0">
                <a:solidFill>
                  <a:srgbClr val="000000"/>
                </a:solidFill>
              </a:rPr>
              <a:t>f. </a:t>
            </a:r>
            <a:r>
              <a:rPr lang="de-DE" sz="5000" dirty="0">
                <a:solidFill>
                  <a:srgbClr val="000000"/>
                </a:solidFill>
              </a:rPr>
              <a:t>Dr. Jacob </a:t>
            </a:r>
            <a:r>
              <a:rPr lang="de-DE" sz="5000" dirty="0">
                <a:solidFill>
                  <a:schemeClr val="tx1"/>
                </a:solidFill>
              </a:rPr>
              <a:t>Thiessen</a:t>
            </a:r>
            <a:br>
              <a:rPr lang="de-DE" sz="5000" dirty="0">
                <a:solidFill>
                  <a:schemeClr val="tx1"/>
                </a:solidFill>
              </a:rPr>
            </a:br>
            <a:r>
              <a:rPr lang="de-DE" sz="5000" dirty="0" smtClean="0">
                <a:solidFill>
                  <a:schemeClr val="tx1"/>
                </a:solidFill>
              </a:rPr>
              <a:t>STH Basel</a:t>
            </a:r>
            <a:r>
              <a:rPr lang="de-DE" sz="5000" dirty="0" smtClean="0">
                <a:solidFill>
                  <a:srgbClr val="333399"/>
                </a:solidFill>
              </a:rPr>
              <a:t/>
            </a:r>
            <a:br>
              <a:rPr lang="de-DE" sz="5000" dirty="0" smtClean="0">
                <a:solidFill>
                  <a:srgbClr val="333399"/>
                </a:solidFill>
              </a:rPr>
            </a:br>
            <a:endParaRPr lang="en-US" sz="5000" dirty="0">
              <a:solidFill>
                <a:srgbClr val="333399"/>
              </a:solidFill>
              <a:latin typeface="Arial" charset="0"/>
              <a:cs typeface=".Aqua かな" charset="0"/>
            </a:endParaRPr>
          </a:p>
        </p:txBody>
      </p:sp>
      <p:sp>
        <p:nvSpPr>
          <p:cNvPr id="1126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606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algn="ctr" eaLnBrk="1" hangingPunct="1"/>
            <a:fld id="{9B8FC02B-4821-3446-AFC0-EEBA31DE650E}" type="slidenum">
              <a:rPr lang="en-US" sz="1800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1</a:t>
            </a:fld>
            <a:endParaRPr lang="en-US" sz="1800" dirty="0">
              <a:solidFill>
                <a:srgbClr val="FFFFFF"/>
              </a:solidFill>
              <a:latin typeface="Arial" charset="0"/>
              <a:cs typeface="Frutiger Next Pro Light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910394" y="9221454"/>
            <a:ext cx="18466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859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96280"/>
            <a:ext cx="10729192" cy="50405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400" dirty="0" smtClean="0"/>
              <a:t>3. Der Begriff „Israel“ in </a:t>
            </a:r>
            <a:r>
              <a:rPr lang="de-DE" sz="4400" dirty="0" err="1" smtClean="0"/>
              <a:t>Röm</a:t>
            </a:r>
            <a:r>
              <a:rPr lang="de-DE" sz="4400" dirty="0" smtClean="0"/>
              <a:t> 9–11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1132384"/>
            <a:ext cx="12457384" cy="7560840"/>
          </a:xfrm>
        </p:spPr>
        <p:txBody>
          <a:bodyPr lIns="130046" tIns="65023" rIns="130046" bIns="65023"/>
          <a:lstStyle/>
          <a:p>
            <a:pPr marL="685800" indent="-685800">
              <a:lnSpc>
                <a:spcPts val="4791"/>
              </a:lnSpc>
              <a:spcBef>
                <a:spcPts val="2388"/>
              </a:spcBef>
              <a:spcAft>
                <a:spcPts val="5568"/>
              </a:spcAft>
              <a:buFont typeface="Arial"/>
              <a:buChar char="•"/>
            </a:pPr>
            <a:r>
              <a:rPr lang="de-DE" sz="3300" dirty="0">
                <a:solidFill>
                  <a:srgbClr val="333399"/>
                </a:solidFill>
              </a:rPr>
              <a:t>„</a:t>
            </a:r>
            <a:r>
              <a:rPr lang="de-DE" sz="3300" dirty="0" smtClean="0">
                <a:solidFill>
                  <a:srgbClr val="333399"/>
                </a:solidFill>
              </a:rPr>
              <a:t>Israel</a:t>
            </a:r>
            <a:r>
              <a:rPr lang="ja-JP" altLang="de-DE" sz="3300" dirty="0">
                <a:solidFill>
                  <a:srgbClr val="333399"/>
                </a:solidFill>
              </a:rPr>
              <a:t>“</a:t>
            </a:r>
            <a:r>
              <a:rPr lang="de-DE" altLang="ja-JP" sz="3300" dirty="0">
                <a:solidFill>
                  <a:srgbClr val="333399"/>
                </a:solidFill>
              </a:rPr>
              <a:t> </a:t>
            </a:r>
            <a:r>
              <a:rPr lang="de-DE" altLang="ja-JP" sz="3300" dirty="0"/>
              <a:t>i</a:t>
            </a:r>
            <a:r>
              <a:rPr lang="de-DE" sz="3300" dirty="0"/>
              <a:t>n Röm 9,6-8 </a:t>
            </a:r>
            <a:r>
              <a:rPr lang="de-DE" sz="3300" dirty="0">
                <a:solidFill>
                  <a:schemeClr val="accent2"/>
                </a:solidFill>
              </a:rPr>
              <a:t>„neu </a:t>
            </a:r>
            <a:r>
              <a:rPr lang="de-DE" sz="3300" dirty="0" smtClean="0">
                <a:solidFill>
                  <a:schemeClr val="accent2"/>
                </a:solidFill>
              </a:rPr>
              <a:t>definiert</a:t>
            </a:r>
            <a:r>
              <a:rPr lang="ja-JP" altLang="de-DE" sz="3300" dirty="0" smtClean="0">
                <a:solidFill>
                  <a:schemeClr val="accent2"/>
                </a:solidFill>
              </a:rPr>
              <a:t>”</a:t>
            </a:r>
            <a:r>
              <a:rPr lang="de-DE" altLang="ja-JP" sz="3300" dirty="0" smtClean="0">
                <a:solidFill>
                  <a:schemeClr val="accent2"/>
                </a:solidFill>
              </a:rPr>
              <a:t> </a:t>
            </a:r>
            <a:r>
              <a:rPr lang="de-DE" altLang="ja-JP" sz="3300" dirty="0" smtClean="0"/>
              <a:t>(so z. B. </a:t>
            </a:r>
            <a:r>
              <a:rPr lang="de-DE" altLang="ja-JP" sz="3300" dirty="0" smtClean="0">
                <a:solidFill>
                  <a:srgbClr val="333399"/>
                </a:solidFill>
              </a:rPr>
              <a:t>N. T. Wright</a:t>
            </a:r>
            <a:r>
              <a:rPr lang="de-DE" altLang="ja-JP" sz="3300" dirty="0" smtClean="0"/>
              <a:t>)?</a:t>
            </a:r>
            <a:endParaRPr lang="de-DE" sz="3300" dirty="0"/>
          </a:p>
          <a:p>
            <a:pPr marL="685800" indent="-685800">
              <a:lnSpc>
                <a:spcPts val="4791"/>
              </a:lnSpc>
              <a:spcBef>
                <a:spcPts val="2388"/>
              </a:spcBef>
              <a:spcAft>
                <a:spcPts val="5568"/>
              </a:spcAft>
              <a:buFont typeface="Arial"/>
              <a:buChar char="•"/>
            </a:pPr>
            <a:r>
              <a:rPr lang="de-DE" sz="3300" dirty="0" smtClean="0">
                <a:solidFill>
                  <a:srgbClr val="333399"/>
                </a:solidFill>
              </a:rPr>
              <a:t>G. Lüdemann</a:t>
            </a:r>
            <a:r>
              <a:rPr lang="de-DE" sz="3300" dirty="0"/>
              <a:t>: „</a:t>
            </a:r>
            <a:r>
              <a:rPr lang="de-DE" sz="3300" dirty="0">
                <a:solidFill>
                  <a:srgbClr val="333399"/>
                </a:solidFill>
              </a:rPr>
              <a:t>Spiritualisierung</a:t>
            </a:r>
            <a:r>
              <a:rPr lang="de-DE" sz="3300" dirty="0">
                <a:solidFill>
                  <a:srgbClr val="1F497D"/>
                </a:solidFill>
              </a:rPr>
              <a:t> </a:t>
            </a:r>
            <a:r>
              <a:rPr lang="de-DE" sz="3300" dirty="0"/>
              <a:t>des Begriffs Israel</a:t>
            </a:r>
            <a:r>
              <a:rPr lang="ja-JP" altLang="de-DE" sz="3300" dirty="0"/>
              <a:t>“</a:t>
            </a:r>
            <a:r>
              <a:rPr lang="de-DE" sz="3300" dirty="0" smtClean="0"/>
              <a:t>.</a:t>
            </a:r>
          </a:p>
          <a:p>
            <a:pPr marL="685800" indent="-685800">
              <a:lnSpc>
                <a:spcPts val="4791"/>
              </a:lnSpc>
              <a:spcBef>
                <a:spcPts val="2388"/>
              </a:spcBef>
              <a:spcAft>
                <a:spcPts val="5568"/>
              </a:spcAft>
              <a:buFont typeface="Arial"/>
              <a:buChar char="•"/>
            </a:pPr>
            <a:r>
              <a:rPr lang="de-DE" sz="3300" dirty="0" smtClean="0">
                <a:solidFill>
                  <a:srgbClr val="333399"/>
                </a:solidFill>
              </a:rPr>
              <a:t>O. Cull</a:t>
            </a:r>
            <a:r>
              <a:rPr lang="de-DE" sz="3300" dirty="0" smtClean="0">
                <a:solidFill>
                  <a:srgbClr val="1F497D"/>
                </a:solidFill>
              </a:rPr>
              <a:t>mann</a:t>
            </a:r>
            <a:r>
              <a:rPr lang="de-DE" sz="3300" dirty="0"/>
              <a:t>: „die bekehrten Heiden und das bekehrte Israel</a:t>
            </a:r>
            <a:r>
              <a:rPr lang="ja-JP" altLang="de-DE" sz="3300" dirty="0">
                <a:latin typeface="Arial"/>
              </a:rPr>
              <a:t>“</a:t>
            </a:r>
            <a:r>
              <a:rPr lang="de-DE" sz="3300" dirty="0"/>
              <a:t>.</a:t>
            </a:r>
          </a:p>
          <a:p>
            <a:pPr marL="685800" indent="-685800">
              <a:lnSpc>
                <a:spcPts val="4791"/>
              </a:lnSpc>
              <a:spcBef>
                <a:spcPts val="2388"/>
              </a:spcBef>
              <a:spcAft>
                <a:spcPts val="5568"/>
              </a:spcAft>
              <a:buFont typeface="Arial"/>
              <a:buChar char="•"/>
            </a:pPr>
            <a:r>
              <a:rPr lang="de-DE" sz="3300" dirty="0" smtClean="0">
                <a:solidFill>
                  <a:srgbClr val="333399"/>
                </a:solidFill>
              </a:rPr>
              <a:t>AT</a:t>
            </a:r>
            <a:r>
              <a:rPr lang="de-DE" sz="3300" dirty="0">
                <a:solidFill>
                  <a:srgbClr val="333399"/>
                </a:solidFill>
              </a:rPr>
              <a:t>-Verheißungen </a:t>
            </a:r>
            <a:r>
              <a:rPr lang="de-DE" sz="3300" dirty="0"/>
              <a:t>für Israel „</a:t>
            </a:r>
            <a:r>
              <a:rPr lang="de-DE" sz="3300" dirty="0">
                <a:solidFill>
                  <a:srgbClr val="333399"/>
                </a:solidFill>
              </a:rPr>
              <a:t>auf das neue Israel übertragen</a:t>
            </a:r>
            <a:r>
              <a:rPr lang="ja-JP" altLang="de-DE" sz="3300" dirty="0"/>
              <a:t>“</a:t>
            </a:r>
            <a:r>
              <a:rPr lang="de-DE" sz="3300" dirty="0"/>
              <a:t>.</a:t>
            </a:r>
          </a:p>
          <a:p>
            <a:pPr marL="685800" indent="-685800">
              <a:lnSpc>
                <a:spcPts val="4791"/>
              </a:lnSpc>
              <a:spcBef>
                <a:spcPts val="2388"/>
              </a:spcBef>
              <a:spcAft>
                <a:spcPts val="5568"/>
              </a:spcAft>
              <a:buFont typeface="Arial"/>
              <a:buChar char="•"/>
            </a:pPr>
            <a:r>
              <a:rPr lang="de-DE" sz="3300" dirty="0" err="1" smtClean="0">
                <a:solidFill>
                  <a:srgbClr val="333399"/>
                </a:solidFill>
              </a:rPr>
              <a:t>Röm</a:t>
            </a:r>
            <a:r>
              <a:rPr lang="de-DE" sz="3300" dirty="0" smtClean="0">
                <a:solidFill>
                  <a:srgbClr val="333399"/>
                </a:solidFill>
              </a:rPr>
              <a:t> </a:t>
            </a:r>
            <a:r>
              <a:rPr lang="de-DE" sz="3300" dirty="0">
                <a:solidFill>
                  <a:srgbClr val="333399"/>
                </a:solidFill>
              </a:rPr>
              <a:t>11,26 </a:t>
            </a:r>
            <a:r>
              <a:rPr lang="de-DE" sz="3300" dirty="0"/>
              <a:t>beziehe sich </a:t>
            </a:r>
            <a:r>
              <a:rPr lang="de-DE" sz="3300" dirty="0">
                <a:solidFill>
                  <a:srgbClr val="333399"/>
                </a:solidFill>
              </a:rPr>
              <a:t>auf dieses „</a:t>
            </a:r>
            <a:r>
              <a:rPr lang="de-DE" sz="3300" dirty="0" smtClean="0">
                <a:solidFill>
                  <a:srgbClr val="333399"/>
                </a:solidFill>
              </a:rPr>
              <a:t>neue/</a:t>
            </a:r>
            <a:r>
              <a:rPr lang="de-DE" sz="3300" dirty="0">
                <a:solidFill>
                  <a:srgbClr val="333399"/>
                </a:solidFill>
              </a:rPr>
              <a:t>erneuerte Israel</a:t>
            </a:r>
            <a:r>
              <a:rPr lang="ja-JP" altLang="de-DE" sz="3300" dirty="0">
                <a:solidFill>
                  <a:srgbClr val="333399"/>
                </a:solidFill>
              </a:rPr>
              <a:t>“</a:t>
            </a:r>
            <a:r>
              <a:rPr lang="de-DE" sz="3300" dirty="0"/>
              <a:t>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0A069433-3899-A34C-B9AB-01A7F58A962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07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9792" y="196280"/>
            <a:ext cx="10153128" cy="50405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 smtClean="0"/>
              <a:t>3. Der </a:t>
            </a:r>
            <a:r>
              <a:rPr lang="de-DE" sz="4000" dirty="0"/>
              <a:t>Begriff „Israel“ in </a:t>
            </a:r>
            <a:r>
              <a:rPr lang="de-DE" sz="4000" dirty="0" err="1"/>
              <a:t>Röm</a:t>
            </a:r>
            <a:r>
              <a:rPr lang="de-DE" sz="4000" dirty="0"/>
              <a:t> 9–11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1132384"/>
            <a:ext cx="12313368" cy="7344816"/>
          </a:xfrm>
        </p:spPr>
        <p:txBody>
          <a:bodyPr lIns="130046" tIns="65023" rIns="130046" bIns="65023"/>
          <a:lstStyle/>
          <a:p>
            <a:pPr>
              <a:lnSpc>
                <a:spcPts val="4480"/>
              </a:lnSpc>
              <a:spcAft>
                <a:spcPts val="2400"/>
              </a:spcAft>
              <a:buFont typeface="Arial"/>
              <a:buChar char="•"/>
            </a:pPr>
            <a:r>
              <a:rPr lang="de-DE" sz="3400" dirty="0" err="1" smtClean="0">
                <a:solidFill>
                  <a:srgbClr val="333399"/>
                </a:solidFill>
              </a:rPr>
              <a:t>Röm</a:t>
            </a:r>
            <a:r>
              <a:rPr lang="de-DE" sz="3400" dirty="0" smtClean="0">
                <a:solidFill>
                  <a:srgbClr val="333399"/>
                </a:solidFill>
              </a:rPr>
              <a:t> </a:t>
            </a:r>
            <a:r>
              <a:rPr lang="de-DE" sz="3400" dirty="0">
                <a:solidFill>
                  <a:srgbClr val="333399"/>
                </a:solidFill>
              </a:rPr>
              <a:t>9,6-8</a:t>
            </a:r>
            <a:r>
              <a:rPr lang="de-DE" sz="3400" dirty="0">
                <a:solidFill>
                  <a:srgbClr val="000000"/>
                </a:solidFill>
              </a:rPr>
              <a:t>: „Nicht aber als ob das Wort Gottes hinfällig </a:t>
            </a:r>
            <a:r>
              <a:rPr lang="de-DE" sz="3400" dirty="0" err="1" smtClean="0">
                <a:solidFill>
                  <a:srgbClr val="000000"/>
                </a:solidFill>
              </a:rPr>
              <a:t>ge</a:t>
            </a:r>
            <a:r>
              <a:rPr lang="de-DE" sz="3400" dirty="0" smtClean="0">
                <a:solidFill>
                  <a:srgbClr val="000000"/>
                </a:solidFill>
              </a:rPr>
              <a:t>-worden </a:t>
            </a:r>
            <a:r>
              <a:rPr lang="de-DE" sz="3400" dirty="0">
                <a:solidFill>
                  <a:srgbClr val="000000"/>
                </a:solidFill>
              </a:rPr>
              <a:t>wäre; </a:t>
            </a:r>
            <a:r>
              <a:rPr lang="de-DE" sz="3400" dirty="0">
                <a:solidFill>
                  <a:srgbClr val="333399"/>
                </a:solidFill>
              </a:rPr>
              <a:t>denn nicht alle, die aus Israel sind, die sind Israel</a:t>
            </a:r>
            <a:r>
              <a:rPr lang="de-DE" sz="3400" dirty="0">
                <a:solidFill>
                  <a:srgbClr val="000000"/>
                </a:solidFill>
              </a:rPr>
              <a:t>, auch nicht, weil sie Abrahams Nachkommen sind, sind alle Kinder, sondern ‚in Isaak wird dir eine </a:t>
            </a:r>
            <a:r>
              <a:rPr lang="de-DE" sz="3400" dirty="0" err="1" smtClean="0">
                <a:solidFill>
                  <a:srgbClr val="000000"/>
                </a:solidFill>
              </a:rPr>
              <a:t>Nachkom-menschaft</a:t>
            </a:r>
            <a:r>
              <a:rPr lang="de-DE" sz="3400" dirty="0" smtClean="0">
                <a:solidFill>
                  <a:srgbClr val="000000"/>
                </a:solidFill>
              </a:rPr>
              <a:t> </a:t>
            </a:r>
            <a:r>
              <a:rPr lang="de-DE" sz="3400" dirty="0">
                <a:solidFill>
                  <a:srgbClr val="000000"/>
                </a:solidFill>
              </a:rPr>
              <a:t>genannt </a:t>
            </a:r>
            <a:r>
              <a:rPr lang="de-DE" sz="3400" dirty="0" smtClean="0">
                <a:solidFill>
                  <a:srgbClr val="000000"/>
                </a:solidFill>
              </a:rPr>
              <a:t>werden‘. </a:t>
            </a:r>
            <a:r>
              <a:rPr lang="de-DE" sz="3400" dirty="0">
                <a:solidFill>
                  <a:srgbClr val="000000"/>
                </a:solidFill>
              </a:rPr>
              <a:t>Das heißt: Nicht die Kinder des Fleisches, die sind Kinder Gottes, </a:t>
            </a:r>
            <a:r>
              <a:rPr lang="de-DE" sz="3400" dirty="0">
                <a:solidFill>
                  <a:srgbClr val="333399"/>
                </a:solidFill>
              </a:rPr>
              <a:t>sondern die Kinder der Verheißung werden als Nachkommenschaft gerechnet</a:t>
            </a:r>
            <a:r>
              <a:rPr lang="de-DE" sz="3400" dirty="0">
                <a:solidFill>
                  <a:srgbClr val="000000"/>
                </a:solidFill>
              </a:rPr>
              <a:t>.</a:t>
            </a:r>
            <a:r>
              <a:rPr lang="ja-JP" altLang="de-DE" sz="3400" dirty="0">
                <a:solidFill>
                  <a:srgbClr val="000000"/>
                </a:solidFill>
              </a:rPr>
              <a:t>“</a:t>
            </a:r>
            <a:endParaRPr lang="de-DE" sz="3400" dirty="0">
              <a:solidFill>
                <a:srgbClr val="000000"/>
              </a:solidFill>
            </a:endParaRPr>
          </a:p>
          <a:p>
            <a:pPr>
              <a:lnSpc>
                <a:spcPts val="4480"/>
              </a:lnSpc>
              <a:spcAft>
                <a:spcPts val="2400"/>
              </a:spcAft>
              <a:buFont typeface="Arial"/>
              <a:buChar char="•"/>
            </a:pPr>
            <a:r>
              <a:rPr lang="de-DE" sz="3400" dirty="0">
                <a:solidFill>
                  <a:srgbClr val="333399"/>
                </a:solidFill>
              </a:rPr>
              <a:t>Keine „Neudefinition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1F497D"/>
                </a:solidFill>
              </a:rPr>
              <a:t>!</a:t>
            </a:r>
          </a:p>
          <a:p>
            <a:pPr>
              <a:lnSpc>
                <a:spcPts val="4480"/>
              </a:lnSpc>
              <a:spcAft>
                <a:spcPts val="2400"/>
              </a:spcAft>
              <a:buFont typeface="Arial"/>
              <a:buChar char="•"/>
            </a:pPr>
            <a:r>
              <a:rPr lang="de-DE" sz="3400" dirty="0">
                <a:solidFill>
                  <a:srgbClr val="333399"/>
                </a:solidFill>
              </a:rPr>
              <a:t>„Israel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000000"/>
                </a:solidFill>
              </a:rPr>
              <a:t>: nicht eine </a:t>
            </a:r>
            <a:r>
              <a:rPr lang="de-DE" sz="3400" i="1" dirty="0" smtClean="0">
                <a:solidFill>
                  <a:srgbClr val="000000"/>
                </a:solidFill>
              </a:rPr>
              <a:t>transethnische </a:t>
            </a:r>
            <a:r>
              <a:rPr lang="de-DE" sz="3400" dirty="0" smtClean="0">
                <a:solidFill>
                  <a:srgbClr val="000000"/>
                </a:solidFill>
              </a:rPr>
              <a:t>(auch auf Nichtjuden bezogen), </a:t>
            </a:r>
            <a:r>
              <a:rPr lang="de-DE" sz="3400" dirty="0">
                <a:solidFill>
                  <a:srgbClr val="000000"/>
                </a:solidFill>
              </a:rPr>
              <a:t>sondern eine </a:t>
            </a:r>
            <a:r>
              <a:rPr lang="de-DE" sz="3400" i="1" dirty="0">
                <a:solidFill>
                  <a:srgbClr val="333399"/>
                </a:solidFill>
              </a:rPr>
              <a:t>innerethnische</a:t>
            </a:r>
            <a:r>
              <a:rPr lang="de-DE" sz="3400" dirty="0">
                <a:solidFill>
                  <a:srgbClr val="333399"/>
                </a:solidFill>
              </a:rPr>
              <a:t> </a:t>
            </a:r>
            <a:r>
              <a:rPr lang="de-DE" sz="3400" dirty="0" smtClean="0">
                <a:solidFill>
                  <a:srgbClr val="333399"/>
                </a:solidFill>
              </a:rPr>
              <a:t>Größe</a:t>
            </a:r>
            <a:r>
              <a:rPr lang="de-DE" sz="3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6585FF8F-F338-954D-91D0-358DB1376908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10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36" y="124272"/>
            <a:ext cx="11449272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400" dirty="0"/>
              <a:t>3. Der Begriff „Israel“ in </a:t>
            </a:r>
            <a:r>
              <a:rPr lang="de-DE" sz="4400" dirty="0" err="1"/>
              <a:t>Röm</a:t>
            </a:r>
            <a:r>
              <a:rPr lang="de-DE" sz="4400" dirty="0"/>
              <a:t> 9–11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916360"/>
            <a:ext cx="12529392" cy="7560840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522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>
                <a:solidFill>
                  <a:srgbClr val="333399"/>
                </a:solidFill>
              </a:rPr>
              <a:t>Gläubige oder ungläubige Teil?</a:t>
            </a:r>
          </a:p>
          <a:p>
            <a:pPr marL="571500" indent="-571500">
              <a:lnSpc>
                <a:spcPts val="522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>
                <a:solidFill>
                  <a:srgbClr val="333399"/>
                </a:solidFill>
              </a:rPr>
              <a:t>Stegemann</a:t>
            </a:r>
            <a:r>
              <a:rPr lang="de-DE" sz="3800" dirty="0"/>
              <a:t>: Erst später werde der Teil, der in </a:t>
            </a:r>
            <a:r>
              <a:rPr lang="de-DE" sz="3800" dirty="0" err="1"/>
              <a:t>Röm</a:t>
            </a:r>
            <a:r>
              <a:rPr lang="de-DE" sz="3800" dirty="0"/>
              <a:t> 9,6 von „Israel</a:t>
            </a:r>
            <a:r>
              <a:rPr lang="ja-JP" altLang="de-DE" sz="3800" dirty="0"/>
              <a:t>“</a:t>
            </a:r>
            <a:r>
              <a:rPr lang="de-DE" sz="3800" dirty="0"/>
              <a:t> dissoziiert werde, „als ‚Rest</a:t>
            </a:r>
            <a:r>
              <a:rPr lang="ja-JP" altLang="de-DE" sz="3800" dirty="0"/>
              <a:t>’</a:t>
            </a:r>
            <a:r>
              <a:rPr lang="de-DE" sz="3800" dirty="0"/>
              <a:t> bzw. ‚</a:t>
            </a:r>
            <a:r>
              <a:rPr lang="de-DE" sz="3800" dirty="0" err="1" smtClean="0"/>
              <a:t>Gna</a:t>
            </a:r>
            <a:r>
              <a:rPr lang="de-DE" sz="3800" dirty="0" smtClean="0"/>
              <a:t>-den-Auswahl</a:t>
            </a:r>
            <a:r>
              <a:rPr lang="ja-JP" altLang="de-DE" sz="3800" dirty="0"/>
              <a:t>’</a:t>
            </a:r>
            <a:r>
              <a:rPr lang="de-DE" sz="3800" dirty="0"/>
              <a:t> bezeichnet und den ‚übrigen</a:t>
            </a:r>
            <a:r>
              <a:rPr lang="ja-JP" altLang="de-DE" sz="3800" dirty="0"/>
              <a:t>’</a:t>
            </a:r>
            <a:r>
              <a:rPr lang="de-DE" sz="3800" dirty="0"/>
              <a:t> </a:t>
            </a:r>
            <a:r>
              <a:rPr lang="de-DE" sz="3800" dirty="0" smtClean="0"/>
              <a:t>gegen-übergestellt </a:t>
            </a:r>
            <a:r>
              <a:rPr lang="de-DE" sz="3800" dirty="0"/>
              <a:t>…, </a:t>
            </a:r>
            <a:r>
              <a:rPr lang="de-DE" sz="3800" dirty="0">
                <a:solidFill>
                  <a:srgbClr val="333399"/>
                </a:solidFill>
              </a:rPr>
              <a:t>die ‚verhärtet worden sind</a:t>
            </a:r>
            <a:r>
              <a:rPr lang="ja-JP" altLang="de-DE" sz="3800" dirty="0">
                <a:solidFill>
                  <a:srgbClr val="1F497D"/>
                </a:solidFill>
              </a:rPr>
              <a:t>’</a:t>
            </a:r>
            <a:r>
              <a:rPr lang="de-DE" sz="3800" dirty="0">
                <a:solidFill>
                  <a:srgbClr val="004174"/>
                </a:solidFill>
              </a:rPr>
              <a:t> </a:t>
            </a:r>
            <a:r>
              <a:rPr lang="de-DE" sz="3800" dirty="0"/>
              <a:t>(11,7).</a:t>
            </a:r>
            <a:r>
              <a:rPr lang="ja-JP" altLang="de-DE" sz="3800" dirty="0"/>
              <a:t>“</a:t>
            </a:r>
            <a:endParaRPr lang="de-DE" sz="3800" dirty="0"/>
          </a:p>
          <a:p>
            <a:pPr marL="571500" indent="-571500">
              <a:lnSpc>
                <a:spcPts val="522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/>
              <a:t>„Durch diese Dissoziation entsteht nun allerdings </a:t>
            </a:r>
            <a:r>
              <a:rPr lang="de-DE" sz="3800" dirty="0">
                <a:solidFill>
                  <a:srgbClr val="333399"/>
                </a:solidFill>
              </a:rPr>
              <a:t>ein ‚Israel</a:t>
            </a:r>
            <a:r>
              <a:rPr lang="ja-JP" altLang="de-DE" sz="3800" dirty="0">
                <a:solidFill>
                  <a:srgbClr val="333399"/>
                </a:solidFill>
              </a:rPr>
              <a:t>’</a:t>
            </a:r>
            <a:r>
              <a:rPr lang="de-DE" sz="3800" dirty="0">
                <a:solidFill>
                  <a:srgbClr val="333399"/>
                </a:solidFill>
              </a:rPr>
              <a:t>, das an der endzeitlichen Inkraftsetzung seiner heilsgeschichtlichen Berufung noch nicht teilnimmt</a:t>
            </a:r>
            <a:r>
              <a:rPr lang="de-DE" sz="3800" dirty="0"/>
              <a:t>.</a:t>
            </a:r>
            <a:r>
              <a:rPr lang="ja-JP" altLang="de-DE" sz="3800" dirty="0"/>
              <a:t>“</a:t>
            </a:r>
            <a:endParaRPr lang="de-DE" sz="3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BB69B606-A18B-2F42-BD2A-4B2A664FC7C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2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96280"/>
            <a:ext cx="11017224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400" dirty="0"/>
              <a:t>3. Der Begriff „Israel“ in </a:t>
            </a:r>
            <a:r>
              <a:rPr lang="de-DE" sz="4400" dirty="0" err="1"/>
              <a:t>Röm</a:t>
            </a:r>
            <a:r>
              <a:rPr lang="de-DE" sz="4400" dirty="0"/>
              <a:t> 9–11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65696" y="1132384"/>
            <a:ext cx="12839105" cy="7344816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486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>
                <a:solidFill>
                  <a:srgbClr val="333399"/>
                </a:solidFill>
              </a:rPr>
              <a:t>„Israel</a:t>
            </a:r>
            <a:r>
              <a:rPr lang="ja-JP" altLang="de-DE" sz="3800" dirty="0">
                <a:solidFill>
                  <a:srgbClr val="333399"/>
                </a:solidFill>
              </a:rPr>
              <a:t>“</a:t>
            </a:r>
            <a:r>
              <a:rPr lang="de-DE" sz="3800" dirty="0">
                <a:solidFill>
                  <a:srgbClr val="333399"/>
                </a:solidFill>
              </a:rPr>
              <a:t> elfmal in </a:t>
            </a:r>
            <a:r>
              <a:rPr lang="de-DE" sz="3800" dirty="0" err="1">
                <a:solidFill>
                  <a:srgbClr val="333399"/>
                </a:solidFill>
              </a:rPr>
              <a:t>Röm</a:t>
            </a:r>
            <a:r>
              <a:rPr lang="de-DE" sz="3800" dirty="0">
                <a:solidFill>
                  <a:srgbClr val="333399"/>
                </a:solidFill>
              </a:rPr>
              <a:t> 9–11 </a:t>
            </a:r>
            <a:r>
              <a:rPr lang="de-DE" sz="3800" dirty="0"/>
              <a:t>(</a:t>
            </a:r>
            <a:r>
              <a:rPr lang="de-DE" sz="3800" dirty="0" err="1"/>
              <a:t>Röm</a:t>
            </a:r>
            <a:r>
              <a:rPr lang="de-DE" sz="3800" dirty="0"/>
              <a:t> 9,6.27.31; 10,19.21; 11,2.7.25.26).</a:t>
            </a:r>
          </a:p>
          <a:p>
            <a:pPr marL="571500" indent="-571500">
              <a:lnSpc>
                <a:spcPts val="486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/>
              <a:t>Hinweis auf das </a:t>
            </a:r>
            <a:r>
              <a:rPr lang="de-DE" sz="3800" dirty="0">
                <a:solidFill>
                  <a:srgbClr val="333399"/>
                </a:solidFill>
              </a:rPr>
              <a:t>ungläubige Israel</a:t>
            </a:r>
            <a:r>
              <a:rPr lang="de-DE" sz="3800" dirty="0"/>
              <a:t>, das zum Glauben kommen wird.</a:t>
            </a:r>
          </a:p>
          <a:p>
            <a:pPr marL="571500" indent="-571500">
              <a:lnSpc>
                <a:spcPts val="486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>
                <a:solidFill>
                  <a:srgbClr val="333399"/>
                </a:solidFill>
              </a:rPr>
              <a:t>„Israelit</a:t>
            </a:r>
            <a:r>
              <a:rPr lang="ja-JP" altLang="de-DE" sz="3800" dirty="0">
                <a:solidFill>
                  <a:srgbClr val="333399"/>
                </a:solidFill>
              </a:rPr>
              <a:t>“</a:t>
            </a:r>
            <a:r>
              <a:rPr lang="de-DE" sz="3800" dirty="0">
                <a:solidFill>
                  <a:srgbClr val="333399"/>
                </a:solidFill>
              </a:rPr>
              <a:t> bei Paulus </a:t>
            </a:r>
            <a:r>
              <a:rPr lang="de-DE" sz="3800" dirty="0"/>
              <a:t>nur in </a:t>
            </a:r>
            <a:r>
              <a:rPr lang="de-DE" sz="3800" dirty="0" err="1"/>
              <a:t>Röm</a:t>
            </a:r>
            <a:r>
              <a:rPr lang="de-DE" sz="3800" dirty="0"/>
              <a:t> 9,4; 11,1 und 2. Kor 11,22 – Zugehörigkeit zum „Verheißungsvolk</a:t>
            </a:r>
            <a:r>
              <a:rPr lang="ja-JP" altLang="de-DE" sz="3800" dirty="0"/>
              <a:t>“</a:t>
            </a:r>
            <a:r>
              <a:rPr lang="de-DE" sz="3800" dirty="0"/>
              <a:t> wird betont.</a:t>
            </a:r>
          </a:p>
          <a:p>
            <a:pPr marL="571500" indent="-571500">
              <a:lnSpc>
                <a:spcPts val="4860"/>
              </a:lnSpc>
              <a:spcBef>
                <a:spcPct val="30000"/>
              </a:spcBef>
              <a:spcAft>
                <a:spcPts val="3768"/>
              </a:spcAft>
              <a:buFont typeface="Arial"/>
              <a:buChar char="•"/>
            </a:pPr>
            <a:r>
              <a:rPr lang="de-DE" sz="3800" dirty="0">
                <a:solidFill>
                  <a:srgbClr val="333399"/>
                </a:solidFill>
              </a:rPr>
              <a:t>Teilhaber der Verheißung durch Glauben</a:t>
            </a:r>
            <a:r>
              <a:rPr lang="de-DE" sz="3800" dirty="0">
                <a:solidFill>
                  <a:srgbClr val="1F497D"/>
                </a:solidFill>
              </a:rPr>
              <a:t>.</a:t>
            </a:r>
            <a:r>
              <a:rPr lang="de-DE" sz="3800" dirty="0">
                <a:solidFill>
                  <a:srgbClr val="1F497D"/>
                </a:solidFill>
                <a:latin typeface="Times New Roman" charset="0"/>
              </a:rPr>
              <a:t>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533801BA-705D-5D4F-8924-10768031185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79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9752" y="0"/>
            <a:ext cx="10801200" cy="916360"/>
          </a:xfrm>
        </p:spPr>
        <p:txBody>
          <a:bodyPr anchor="ctr"/>
          <a:lstStyle/>
          <a:p>
            <a:pPr algn="l"/>
            <a:r>
              <a:rPr lang="de-DE" sz="4400" dirty="0"/>
              <a:t>3. Der Begriff „Israel“ in </a:t>
            </a:r>
            <a:r>
              <a:rPr lang="de-DE" sz="4400" dirty="0" err="1"/>
              <a:t>Röm</a:t>
            </a:r>
            <a:r>
              <a:rPr lang="de-DE" sz="4400" dirty="0"/>
              <a:t> 9–11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1132384"/>
            <a:ext cx="12601399" cy="7272807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4760"/>
              </a:lnSpc>
              <a:spcBef>
                <a:spcPct val="30000"/>
              </a:spcBef>
              <a:spcAft>
                <a:spcPts val="3840"/>
              </a:spcAft>
              <a:buFont typeface="Arial"/>
              <a:buChar char="•"/>
            </a:pPr>
            <a:r>
              <a:rPr lang="de-DE" sz="4000" dirty="0">
                <a:solidFill>
                  <a:srgbClr val="333399"/>
                </a:solidFill>
              </a:rPr>
              <a:t>„Nicht alle von Israel sind Israel</a:t>
            </a:r>
            <a:r>
              <a:rPr lang="ja-JP" altLang="de-DE" sz="40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4000" dirty="0">
                <a:solidFill>
                  <a:srgbClr val="333399"/>
                </a:solidFill>
              </a:rPr>
              <a:t> </a:t>
            </a:r>
            <a:r>
              <a:rPr lang="de-DE" sz="4000" dirty="0"/>
              <a:t>– nur der gläubige „</a:t>
            </a:r>
            <a:r>
              <a:rPr lang="de-DE" sz="4000" dirty="0">
                <a:solidFill>
                  <a:srgbClr val="333399"/>
                </a:solidFill>
              </a:rPr>
              <a:t>Überrest</a:t>
            </a:r>
            <a:r>
              <a:rPr lang="ja-JP" altLang="de-DE" sz="4000" dirty="0">
                <a:latin typeface="Arial"/>
              </a:rPr>
              <a:t>“</a:t>
            </a:r>
            <a:r>
              <a:rPr lang="de-DE" sz="4000" dirty="0"/>
              <a:t>.</a:t>
            </a:r>
          </a:p>
          <a:p>
            <a:pPr marL="571500" indent="-571500">
              <a:lnSpc>
                <a:spcPts val="4760"/>
              </a:lnSpc>
              <a:spcBef>
                <a:spcPct val="30000"/>
              </a:spcBef>
              <a:spcAft>
                <a:spcPts val="3840"/>
              </a:spcAft>
              <a:buFont typeface="Arial"/>
              <a:buChar char="•"/>
            </a:pPr>
            <a:r>
              <a:rPr lang="de-DE" sz="4000" dirty="0">
                <a:solidFill>
                  <a:srgbClr val="333399"/>
                </a:solidFill>
              </a:rPr>
              <a:t>Garantie </a:t>
            </a:r>
            <a:r>
              <a:rPr lang="de-DE" sz="4000" dirty="0"/>
              <a:t>der Errettung des endgültigen „Überrestes</a:t>
            </a:r>
            <a:r>
              <a:rPr lang="ja-JP" altLang="de-DE" sz="4000" dirty="0">
                <a:latin typeface="Arial"/>
              </a:rPr>
              <a:t>“</a:t>
            </a:r>
            <a:r>
              <a:rPr lang="de-DE" sz="4000" dirty="0"/>
              <a:t>.</a:t>
            </a:r>
          </a:p>
          <a:p>
            <a:pPr marL="571500" indent="-571500">
              <a:lnSpc>
                <a:spcPts val="4760"/>
              </a:lnSpc>
              <a:spcBef>
                <a:spcPct val="30000"/>
              </a:spcBef>
              <a:spcAft>
                <a:spcPts val="3840"/>
              </a:spcAft>
              <a:buFont typeface="Arial"/>
              <a:buChar char="•"/>
            </a:pPr>
            <a:r>
              <a:rPr lang="de-DE" sz="4000" dirty="0">
                <a:solidFill>
                  <a:srgbClr val="333399"/>
                </a:solidFill>
              </a:rPr>
              <a:t>Israel = ethnisches Israel </a:t>
            </a:r>
            <a:r>
              <a:rPr lang="de-DE" sz="4000" dirty="0"/>
              <a:t>bzw. – im Sinn der Verheißung – diejenigen in Israel, die durch den Glauben </a:t>
            </a:r>
            <a:r>
              <a:rPr lang="de-DE" sz="4000" dirty="0">
                <a:solidFill>
                  <a:srgbClr val="333399"/>
                </a:solidFill>
              </a:rPr>
              <a:t>Anteil an der Verheißung </a:t>
            </a:r>
            <a:r>
              <a:rPr lang="de-DE" sz="4000" dirty="0"/>
              <a:t>haben.</a:t>
            </a:r>
          </a:p>
          <a:p>
            <a:pPr marL="571500" indent="-571500">
              <a:lnSpc>
                <a:spcPts val="4760"/>
              </a:lnSpc>
              <a:spcBef>
                <a:spcPct val="30000"/>
              </a:spcBef>
              <a:spcAft>
                <a:spcPts val="3840"/>
              </a:spcAft>
              <a:buFont typeface="Arial"/>
              <a:buChar char="•"/>
            </a:pPr>
            <a:r>
              <a:rPr lang="de-DE" sz="4000" dirty="0">
                <a:solidFill>
                  <a:srgbClr val="333399"/>
                </a:solidFill>
              </a:rPr>
              <a:t>Israel ≠ die Kirche </a:t>
            </a:r>
            <a:r>
              <a:rPr lang="de-DE" sz="4000" dirty="0"/>
              <a:t>aus Juden- und Heidenchristen.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23FD41CA-8A80-C142-A14E-5B7BE1E3E7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70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25936" y="484312"/>
            <a:ext cx="9577064" cy="288032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5696" y="988368"/>
            <a:ext cx="12601400" cy="7272808"/>
          </a:xfrm>
        </p:spPr>
        <p:txBody>
          <a:bodyPr/>
          <a:lstStyle/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pPr marL="0" indent="0" algn="ctr">
              <a:lnSpc>
                <a:spcPts val="6883"/>
              </a:lnSpc>
              <a:buNone/>
            </a:pPr>
            <a:r>
              <a:rPr lang="de-DE" sz="5200" dirty="0"/>
              <a:t>4. </a:t>
            </a:r>
            <a:r>
              <a:rPr lang="de-DE" sz="5400" dirty="0"/>
              <a:t>„</a:t>
            </a:r>
            <a:r>
              <a:rPr lang="de-CH" sz="5400" dirty="0"/>
              <a:t>Du trägst nicht die Wurzel, sondern die Wurzel dich</a:t>
            </a:r>
            <a:r>
              <a:rPr lang="de-DE" sz="5400" dirty="0"/>
              <a:t>“ (</a:t>
            </a:r>
            <a:r>
              <a:rPr lang="de-DE" sz="5400" dirty="0" err="1"/>
              <a:t>Röm</a:t>
            </a:r>
            <a:r>
              <a:rPr lang="de-DE" sz="5400" dirty="0"/>
              <a:t> 11,18)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633556" cy="504056"/>
          </a:xfrm>
        </p:spPr>
        <p:txBody>
          <a:bodyPr/>
          <a:lstStyle/>
          <a:p>
            <a:pPr algn="ctr">
              <a:defRPr/>
            </a:pPr>
            <a:fld id="{5572AF83-8571-2F4C-9677-BDB62A0F3084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8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0"/>
            <a:ext cx="10729192" cy="988368"/>
          </a:xfrm>
        </p:spPr>
        <p:txBody>
          <a:bodyPr anchor="ctr"/>
          <a:lstStyle/>
          <a:p>
            <a:pPr marL="0" indent="0" algn="l"/>
            <a:r>
              <a:rPr lang="de-DE" sz="4400" dirty="0" smtClean="0"/>
              <a:t>4. Die Wurzel trägt dich</a:t>
            </a:r>
            <a:endParaRPr lang="de-DE" sz="44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1060376"/>
            <a:ext cx="12601399" cy="7344815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596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3800" dirty="0" err="1" smtClean="0">
                <a:solidFill>
                  <a:schemeClr val="accent2"/>
                </a:solidFill>
              </a:rPr>
              <a:t>Röm</a:t>
            </a:r>
            <a:r>
              <a:rPr lang="de-DE" sz="3800" dirty="0" smtClean="0">
                <a:solidFill>
                  <a:schemeClr val="accent2"/>
                </a:solidFill>
              </a:rPr>
              <a:t> 11,16-18</a:t>
            </a:r>
            <a:r>
              <a:rPr lang="de-DE" sz="3800" dirty="0" smtClean="0"/>
              <a:t>: „</a:t>
            </a:r>
            <a:r>
              <a:rPr lang="de-CH" sz="4000" dirty="0"/>
              <a:t>Wenn aber das Erstlingsbrot heilig ist, so auch der Teig; </a:t>
            </a:r>
            <a:r>
              <a:rPr lang="de-CH" sz="4000" dirty="0">
                <a:solidFill>
                  <a:srgbClr val="333399"/>
                </a:solidFill>
              </a:rPr>
              <a:t>und wenn die Wurzel heilig ist, so auch die Zweige</a:t>
            </a:r>
            <a:r>
              <a:rPr lang="de-CH" sz="4000" dirty="0"/>
              <a:t>. </a:t>
            </a:r>
            <a:r>
              <a:rPr lang="de-CH" sz="4000" dirty="0" smtClean="0"/>
              <a:t>Wenn </a:t>
            </a:r>
            <a:r>
              <a:rPr lang="de-CH" sz="4000" dirty="0"/>
              <a:t>aber einige der Zweige ausgebrochen worden sind und du, der du ein wilder </a:t>
            </a:r>
            <a:r>
              <a:rPr lang="de-CH" sz="4000" dirty="0" smtClean="0"/>
              <a:t>Olivenbaum </a:t>
            </a:r>
            <a:r>
              <a:rPr lang="de-CH" sz="4000" dirty="0"/>
              <a:t>warst, </a:t>
            </a:r>
            <a:r>
              <a:rPr lang="de-CH" sz="4000" dirty="0">
                <a:solidFill>
                  <a:schemeClr val="tx2"/>
                </a:solidFill>
              </a:rPr>
              <a:t>unter sie eingepfropft und der Wurzel und der Fettigkeit des </a:t>
            </a:r>
            <a:r>
              <a:rPr lang="de-CH" sz="4000" dirty="0" smtClean="0">
                <a:solidFill>
                  <a:schemeClr val="tx2"/>
                </a:solidFill>
              </a:rPr>
              <a:t>Olivenbaums </a:t>
            </a:r>
            <a:r>
              <a:rPr lang="de-CH" sz="4000" dirty="0">
                <a:solidFill>
                  <a:schemeClr val="tx2"/>
                </a:solidFill>
              </a:rPr>
              <a:t>mit teilhaftig geworden bist</a:t>
            </a:r>
            <a:r>
              <a:rPr lang="de-CH" sz="4000" dirty="0"/>
              <a:t>, </a:t>
            </a:r>
            <a:r>
              <a:rPr lang="de-CH" sz="4000" dirty="0" smtClean="0"/>
              <a:t>so </a:t>
            </a:r>
            <a:r>
              <a:rPr lang="de-CH" sz="4000" dirty="0"/>
              <a:t>rühme dich nicht gegen die Zweige. Wenn du dich aber gegen sie rühmst </a:t>
            </a:r>
            <a:r>
              <a:rPr lang="de-CH" sz="4000" dirty="0" smtClean="0"/>
              <a:t>–</a:t>
            </a:r>
            <a:r>
              <a:rPr lang="de-CH" sz="4000" dirty="0" smtClean="0">
                <a:solidFill>
                  <a:srgbClr val="333399"/>
                </a:solidFill>
              </a:rPr>
              <a:t>du </a:t>
            </a:r>
            <a:r>
              <a:rPr lang="de-CH" sz="4000" dirty="0">
                <a:solidFill>
                  <a:srgbClr val="333399"/>
                </a:solidFill>
              </a:rPr>
              <a:t>trägst nicht die Wurzel, sondern die Wurzel dich</a:t>
            </a:r>
            <a:r>
              <a:rPr lang="de-CH" sz="4000" dirty="0" smtClean="0"/>
              <a:t>.</a:t>
            </a:r>
            <a:r>
              <a:rPr lang="de-DE" sz="3800" dirty="0" smtClean="0"/>
              <a:t>“</a:t>
            </a:r>
            <a:endParaRPr lang="de-DE" sz="3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0ED5BBFE-8FEA-6D4C-869B-4CD26012904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49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0"/>
            <a:ext cx="10729192" cy="988368"/>
          </a:xfrm>
        </p:spPr>
        <p:txBody>
          <a:bodyPr anchor="ctr"/>
          <a:lstStyle/>
          <a:p>
            <a:pPr marL="0" indent="0" algn="l"/>
            <a:r>
              <a:rPr lang="de-DE" sz="4400" dirty="0" smtClean="0"/>
              <a:t>4. Die Wurzel trägt dich</a:t>
            </a:r>
            <a:endParaRPr lang="de-DE" sz="44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1060376"/>
            <a:ext cx="12601400" cy="7704856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476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3800" dirty="0" smtClean="0">
                <a:solidFill>
                  <a:srgbClr val="333399"/>
                </a:solidFill>
              </a:rPr>
              <a:t>Wurzel: </a:t>
            </a:r>
            <a:r>
              <a:rPr lang="de-DE" sz="4000" dirty="0">
                <a:solidFill>
                  <a:srgbClr val="333399"/>
                </a:solidFill>
              </a:rPr>
              <a:t>Abraham </a:t>
            </a:r>
            <a:r>
              <a:rPr lang="de-DE" sz="4000" dirty="0"/>
              <a:t>(bzw. </a:t>
            </a:r>
            <a:r>
              <a:rPr lang="de-DE" sz="4000" dirty="0" err="1" smtClean="0"/>
              <a:t>Patriachen</a:t>
            </a:r>
            <a:r>
              <a:rPr lang="de-DE" sz="4000" dirty="0" smtClean="0"/>
              <a:t>; vgl. Kraus)? </a:t>
            </a:r>
            <a:r>
              <a:rPr lang="de-DE" sz="4000" dirty="0" smtClean="0">
                <a:solidFill>
                  <a:srgbClr val="333399"/>
                </a:solidFill>
              </a:rPr>
              <a:t>Israel</a:t>
            </a:r>
            <a:r>
              <a:rPr lang="de-DE" sz="4000" dirty="0" smtClean="0">
                <a:solidFill>
                  <a:srgbClr val="1F497D"/>
                </a:solidFill>
              </a:rPr>
              <a:t> </a:t>
            </a:r>
            <a:r>
              <a:rPr lang="de-DE" sz="4000" dirty="0" smtClean="0"/>
              <a:t>(vgl. </a:t>
            </a:r>
            <a:r>
              <a:rPr lang="de-DE" sz="4000" dirty="0" err="1" smtClean="0"/>
              <a:t>Räisänen</a:t>
            </a:r>
            <a:r>
              <a:rPr lang="de-DE" sz="4000" dirty="0" smtClean="0"/>
              <a:t>)?</a:t>
            </a:r>
          </a:p>
          <a:p>
            <a:pPr marL="927100" lvl="1" indent="-571500">
              <a:lnSpc>
                <a:spcPts val="4260"/>
              </a:lnSpc>
              <a:spcBef>
                <a:spcPts val="1152"/>
              </a:spcBef>
              <a:spcAft>
                <a:spcPts val="1752"/>
              </a:spcAft>
              <a:buFont typeface="Symbol" charset="2"/>
              <a:buChar char="-"/>
            </a:pPr>
            <a:r>
              <a:rPr lang="de-DE" sz="3200" dirty="0" err="1" smtClean="0">
                <a:solidFill>
                  <a:srgbClr val="333399"/>
                </a:solidFill>
              </a:rPr>
              <a:t>Mußner</a:t>
            </a:r>
            <a:r>
              <a:rPr lang="de-DE" sz="3200" dirty="0" smtClean="0"/>
              <a:t>: „… n</a:t>
            </a:r>
            <a:r>
              <a:rPr lang="de-DE" sz="3200" dirty="0" smtClean="0">
                <a:solidFill>
                  <a:srgbClr val="333399"/>
                </a:solidFill>
              </a:rPr>
              <a:t>icht </a:t>
            </a:r>
            <a:r>
              <a:rPr lang="de-DE" sz="3200" dirty="0">
                <a:solidFill>
                  <a:srgbClr val="333399"/>
                </a:solidFill>
              </a:rPr>
              <a:t>bloß der ‚Wurzelstock’, die Väter </a:t>
            </a:r>
            <a:r>
              <a:rPr lang="de-DE" sz="3200" dirty="0" smtClean="0">
                <a:solidFill>
                  <a:srgbClr val="333399"/>
                </a:solidFill>
              </a:rPr>
              <a:t>Israels“, sind gemeint, „sondern </a:t>
            </a:r>
            <a:r>
              <a:rPr lang="de-DE" sz="3200" dirty="0">
                <a:solidFill>
                  <a:srgbClr val="333399"/>
                </a:solidFill>
              </a:rPr>
              <a:t>auch der Stamm</a:t>
            </a:r>
            <a:r>
              <a:rPr lang="de-DE" sz="3200" dirty="0"/>
              <a:t>, der aus dem </a:t>
            </a:r>
            <a:r>
              <a:rPr lang="de-DE" sz="3200" dirty="0" smtClean="0"/>
              <a:t>Wurzel-stock </a:t>
            </a:r>
            <a:r>
              <a:rPr lang="de-DE" sz="3200" dirty="0"/>
              <a:t>emporgewachsen ist </a:t>
            </a:r>
            <a:r>
              <a:rPr lang="de-DE" sz="3200" dirty="0">
                <a:solidFill>
                  <a:srgbClr val="333399"/>
                </a:solidFill>
              </a:rPr>
              <a:t>und der identisch ist mit Israel</a:t>
            </a:r>
            <a:r>
              <a:rPr lang="de-DE" sz="3200" dirty="0"/>
              <a:t>. Nicht bloß die Väter Israels ‚tragen’ die Kirche. </a:t>
            </a:r>
            <a:r>
              <a:rPr lang="de-DE" sz="3200" dirty="0">
                <a:solidFill>
                  <a:srgbClr val="333399"/>
                </a:solidFill>
              </a:rPr>
              <a:t>Israel allein ist der ‚Edelölbaum’</a:t>
            </a:r>
            <a:r>
              <a:rPr lang="de-DE" sz="3200" dirty="0">
                <a:solidFill>
                  <a:srgbClr val="1F497D"/>
                </a:solidFill>
              </a:rPr>
              <a:t> </a:t>
            </a:r>
            <a:r>
              <a:rPr lang="de-DE" sz="3200" dirty="0"/>
              <a:t>…</a:t>
            </a:r>
            <a:r>
              <a:rPr lang="de-DE" sz="3200" dirty="0" smtClean="0"/>
              <a:t>“</a:t>
            </a:r>
          </a:p>
          <a:p>
            <a:pPr marL="927100" lvl="1" indent="-571500">
              <a:lnSpc>
                <a:spcPts val="4260"/>
              </a:lnSpc>
              <a:spcBef>
                <a:spcPts val="1152"/>
              </a:spcBef>
              <a:spcAft>
                <a:spcPts val="1752"/>
              </a:spcAft>
              <a:buFont typeface="Symbol" charset="2"/>
              <a:buChar char="-"/>
            </a:pPr>
            <a:r>
              <a:rPr lang="de-CH" sz="3200" dirty="0" smtClean="0"/>
              <a:t> </a:t>
            </a:r>
            <a:r>
              <a:rPr lang="de-DE" sz="3200" dirty="0" err="1" smtClean="0">
                <a:solidFill>
                  <a:srgbClr val="333399"/>
                </a:solidFill>
              </a:rPr>
              <a:t>Jerwell</a:t>
            </a:r>
            <a:r>
              <a:rPr lang="de-DE" sz="3200" dirty="0" smtClean="0"/>
              <a:t>: </a:t>
            </a:r>
            <a:r>
              <a:rPr lang="de-DE" sz="3200" dirty="0"/>
              <a:t>„The </a:t>
            </a:r>
            <a:r>
              <a:rPr lang="de-DE" sz="3200" dirty="0" err="1">
                <a:solidFill>
                  <a:srgbClr val="333399"/>
                </a:solidFill>
              </a:rPr>
              <a:t>Jewish</a:t>
            </a:r>
            <a:r>
              <a:rPr lang="de-DE" sz="3200" dirty="0">
                <a:solidFill>
                  <a:srgbClr val="333399"/>
                </a:solidFill>
              </a:rPr>
              <a:t> Christians</a:t>
            </a:r>
            <a:r>
              <a:rPr lang="de-DE" sz="3200" dirty="0">
                <a:solidFill>
                  <a:srgbClr val="1F497D"/>
                </a:solidFill>
              </a:rPr>
              <a:t> </a:t>
            </a:r>
            <a:r>
              <a:rPr lang="de-DE" sz="3200" dirty="0"/>
              <a:t>carry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church</a:t>
            </a:r>
            <a:r>
              <a:rPr lang="de-DE" sz="3200" dirty="0"/>
              <a:t>.</a:t>
            </a:r>
            <a:r>
              <a:rPr lang="de-DE" sz="3200" dirty="0" smtClean="0"/>
              <a:t>“</a:t>
            </a:r>
            <a:endParaRPr lang="de-CH" sz="3200" dirty="0" smtClean="0"/>
          </a:p>
          <a:p>
            <a:pPr marL="927100" lvl="1" indent="-571500">
              <a:lnSpc>
                <a:spcPts val="4260"/>
              </a:lnSpc>
              <a:spcBef>
                <a:spcPts val="1152"/>
              </a:spcBef>
              <a:spcAft>
                <a:spcPts val="1752"/>
              </a:spcAft>
              <a:buFont typeface="Symbol" charset="2"/>
              <a:buChar char="-"/>
            </a:pPr>
            <a:r>
              <a:rPr lang="de-DE" sz="3200" dirty="0" err="1" smtClean="0">
                <a:solidFill>
                  <a:srgbClr val="333399"/>
                </a:solidFill>
              </a:rPr>
              <a:t>Gräßer</a:t>
            </a:r>
            <a:r>
              <a:rPr lang="de-DE" sz="3200" dirty="0" smtClean="0"/>
              <a:t>: Israel </a:t>
            </a:r>
            <a:r>
              <a:rPr lang="de-DE" sz="3200" dirty="0"/>
              <a:t>ist </a:t>
            </a:r>
            <a:r>
              <a:rPr lang="de-DE" sz="3200" dirty="0" smtClean="0"/>
              <a:t>„</a:t>
            </a:r>
            <a:r>
              <a:rPr lang="de-DE" sz="3200" dirty="0"/>
              <a:t>nicht die Wurzel, nicht der Stamm, das Fett. Sondern das sind </a:t>
            </a:r>
            <a:r>
              <a:rPr lang="de-DE" sz="3200" dirty="0">
                <a:solidFill>
                  <a:srgbClr val="333399"/>
                </a:solidFill>
              </a:rPr>
              <a:t>Gottes Erwählen und Verheißen</a:t>
            </a:r>
            <a:r>
              <a:rPr lang="de-DE" sz="3200" dirty="0"/>
              <a:t>, ‚die von ihm ausströmende Heilsgnade</a:t>
            </a:r>
            <a:r>
              <a:rPr lang="de-DE" sz="3200" dirty="0" smtClean="0"/>
              <a:t>’</a:t>
            </a:r>
            <a:r>
              <a:rPr lang="de-CH" sz="3200" dirty="0" smtClean="0"/>
              <a:t>“.</a:t>
            </a:r>
            <a:endParaRPr lang="de-DE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8177"/>
          </a:xfrm>
        </p:spPr>
        <p:txBody>
          <a:bodyPr/>
          <a:lstStyle/>
          <a:p>
            <a:pPr algn="ctr">
              <a:defRPr/>
            </a:pPr>
            <a:fld id="{6F606EC0-C1CA-7B4D-BEDD-6B382A05ADA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52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0"/>
            <a:ext cx="10729192" cy="988368"/>
          </a:xfrm>
        </p:spPr>
        <p:txBody>
          <a:bodyPr anchor="ctr"/>
          <a:lstStyle/>
          <a:p>
            <a:pPr marL="0" indent="0" algn="l"/>
            <a:r>
              <a:rPr lang="de-DE" sz="4400" dirty="0" smtClean="0"/>
              <a:t>4. Die Wurzel trägt dich</a:t>
            </a:r>
            <a:endParaRPr lang="de-DE" sz="44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3689" y="988368"/>
            <a:ext cx="12817424" cy="7488832"/>
          </a:xfrm>
        </p:spPr>
        <p:txBody>
          <a:bodyPr lIns="130046" tIns="65023" rIns="130046" bIns="65023">
            <a:normAutofit fontScale="70000" lnSpcReduction="20000"/>
          </a:bodyPr>
          <a:lstStyle/>
          <a:p>
            <a:pPr marL="571500" indent="-571500">
              <a:lnSpc>
                <a:spcPts val="432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3600" dirty="0" smtClean="0">
                <a:solidFill>
                  <a:srgbClr val="333399"/>
                </a:solidFill>
              </a:rPr>
              <a:t>Erstlingsfrucht</a:t>
            </a:r>
            <a:r>
              <a:rPr lang="de-DE" sz="3600" dirty="0" smtClean="0">
                <a:solidFill>
                  <a:srgbClr val="1F497D"/>
                </a:solidFill>
              </a:rPr>
              <a:t> </a:t>
            </a:r>
            <a:r>
              <a:rPr lang="de-DE" sz="3600" dirty="0"/>
              <a:t>≈</a:t>
            </a:r>
            <a:r>
              <a:rPr lang="de-DE" sz="3600" dirty="0" smtClean="0"/>
              <a:t> </a:t>
            </a:r>
            <a:r>
              <a:rPr lang="de-DE" sz="3600" dirty="0" smtClean="0">
                <a:solidFill>
                  <a:srgbClr val="333399"/>
                </a:solidFill>
              </a:rPr>
              <a:t>Wurzel </a:t>
            </a:r>
            <a:r>
              <a:rPr lang="de-DE" sz="3600" dirty="0" smtClean="0"/>
              <a:t>≠ </a:t>
            </a:r>
            <a:r>
              <a:rPr lang="de-DE" sz="3600" dirty="0" smtClean="0">
                <a:solidFill>
                  <a:srgbClr val="333399"/>
                </a:solidFill>
              </a:rPr>
              <a:t>Olivenbaum</a:t>
            </a:r>
            <a:r>
              <a:rPr lang="de-DE" sz="3600" dirty="0" smtClean="0">
                <a:solidFill>
                  <a:srgbClr val="1F497D"/>
                </a:solidFill>
              </a:rPr>
              <a:t> </a:t>
            </a:r>
            <a:r>
              <a:rPr lang="de-DE" sz="3600" dirty="0" smtClean="0"/>
              <a:t>≠ </a:t>
            </a:r>
            <a:r>
              <a:rPr lang="de-DE" sz="3600" dirty="0" smtClean="0">
                <a:solidFill>
                  <a:srgbClr val="333399"/>
                </a:solidFill>
              </a:rPr>
              <a:t>Zweige</a:t>
            </a:r>
            <a:r>
              <a:rPr lang="de-DE" sz="3600" dirty="0" smtClean="0"/>
              <a:t>.</a:t>
            </a:r>
          </a:p>
          <a:p>
            <a:pPr marL="927100" lvl="1" indent="-571500">
              <a:lnSpc>
                <a:spcPts val="3920"/>
              </a:lnSpc>
              <a:spcBef>
                <a:spcPts val="552"/>
              </a:spcBef>
              <a:spcAft>
                <a:spcPts val="2352"/>
              </a:spcAft>
              <a:buFont typeface="Symbol" charset="2"/>
              <a:buChar char="-"/>
            </a:pPr>
            <a:r>
              <a:rPr lang="de-DE" sz="3100" dirty="0" smtClean="0"/>
              <a:t>Die „</a:t>
            </a:r>
            <a:r>
              <a:rPr lang="de-DE" sz="3100" dirty="0" smtClean="0">
                <a:solidFill>
                  <a:srgbClr val="333399"/>
                </a:solidFill>
              </a:rPr>
              <a:t>naturgemäßen Zweige</a:t>
            </a:r>
            <a:r>
              <a:rPr lang="de-DE" sz="3100" dirty="0" smtClean="0"/>
              <a:t>“ = Israeliten; die „</a:t>
            </a:r>
            <a:r>
              <a:rPr lang="de-DE" sz="3100" dirty="0" smtClean="0">
                <a:solidFill>
                  <a:srgbClr val="333399"/>
                </a:solidFill>
              </a:rPr>
              <a:t>wilden Zweige</a:t>
            </a:r>
            <a:r>
              <a:rPr lang="de-DE" sz="3100" dirty="0" smtClean="0"/>
              <a:t>“ = „Heiden“.</a:t>
            </a:r>
          </a:p>
          <a:p>
            <a:pPr marL="927100" lvl="1" indent="-571500">
              <a:lnSpc>
                <a:spcPts val="3920"/>
              </a:lnSpc>
              <a:spcBef>
                <a:spcPts val="552"/>
              </a:spcBef>
              <a:spcAft>
                <a:spcPts val="2352"/>
              </a:spcAft>
              <a:buFont typeface="Symbol" charset="2"/>
              <a:buChar char="-"/>
            </a:pPr>
            <a:r>
              <a:rPr lang="de-CH" sz="3100" dirty="0" smtClean="0"/>
              <a:t> Die „</a:t>
            </a:r>
            <a:r>
              <a:rPr lang="de-CH" sz="3100" dirty="0" smtClean="0">
                <a:solidFill>
                  <a:srgbClr val="333399"/>
                </a:solidFill>
              </a:rPr>
              <a:t>Wurzel</a:t>
            </a:r>
            <a:r>
              <a:rPr lang="de-CH" sz="3100" dirty="0" smtClean="0"/>
              <a:t>“ bezieht sich auf </a:t>
            </a:r>
            <a:r>
              <a:rPr lang="de-CH" sz="3100" dirty="0" smtClean="0">
                <a:solidFill>
                  <a:srgbClr val="333399"/>
                </a:solidFill>
              </a:rPr>
              <a:t>Gottes bleibende Erwählung </a:t>
            </a:r>
            <a:r>
              <a:rPr lang="de-CH" sz="3100" dirty="0" smtClean="0"/>
              <a:t>und seine </a:t>
            </a:r>
            <a:r>
              <a:rPr lang="de-CH" sz="3100" dirty="0" smtClean="0">
                <a:solidFill>
                  <a:srgbClr val="333399"/>
                </a:solidFill>
              </a:rPr>
              <a:t>bleibenden </a:t>
            </a:r>
            <a:r>
              <a:rPr lang="de-CH" sz="3100" dirty="0" err="1" smtClean="0">
                <a:solidFill>
                  <a:srgbClr val="333399"/>
                </a:solidFill>
              </a:rPr>
              <a:t>Verheißun</a:t>
            </a:r>
            <a:r>
              <a:rPr lang="de-CH" sz="3100" dirty="0" smtClean="0">
                <a:solidFill>
                  <a:srgbClr val="333399"/>
                </a:solidFill>
              </a:rPr>
              <a:t>-gen an die „Väter“ für Israel </a:t>
            </a:r>
            <a:r>
              <a:rPr lang="de-CH" sz="3100" dirty="0" smtClean="0"/>
              <a:t>(vgl. auch </a:t>
            </a:r>
            <a:r>
              <a:rPr lang="de-CH" sz="3100" dirty="0" err="1" smtClean="0">
                <a:solidFill>
                  <a:srgbClr val="333399"/>
                </a:solidFill>
              </a:rPr>
              <a:t>Röm</a:t>
            </a:r>
            <a:r>
              <a:rPr lang="de-CH" sz="3100" dirty="0" smtClean="0">
                <a:solidFill>
                  <a:srgbClr val="333399"/>
                </a:solidFill>
              </a:rPr>
              <a:t> 9,4f.; 11,28f.; 15,8</a:t>
            </a:r>
            <a:r>
              <a:rPr lang="de-CH" sz="3100" dirty="0" smtClean="0"/>
              <a:t>), schlussendlich auf </a:t>
            </a:r>
            <a:r>
              <a:rPr lang="de-CH" sz="3100" dirty="0" smtClean="0">
                <a:solidFill>
                  <a:schemeClr val="accent2"/>
                </a:solidFill>
              </a:rPr>
              <a:t>Jesus Christus</a:t>
            </a:r>
            <a:r>
              <a:rPr lang="de-CH" sz="3100" dirty="0"/>
              <a:t> </a:t>
            </a:r>
            <a:r>
              <a:rPr lang="de-CH" sz="3100" dirty="0" smtClean="0"/>
              <a:t>(vgl. z. B. </a:t>
            </a:r>
            <a:r>
              <a:rPr lang="de-CH" sz="3100" dirty="0" err="1" smtClean="0"/>
              <a:t>Jes</a:t>
            </a:r>
            <a:r>
              <a:rPr lang="de-CH" sz="3100" smtClean="0"/>
              <a:t> 11,1.10).</a:t>
            </a:r>
            <a:endParaRPr lang="de-CH" sz="3100" dirty="0" smtClean="0"/>
          </a:p>
          <a:p>
            <a:pPr marL="927100" lvl="1" indent="-571500">
              <a:lnSpc>
                <a:spcPts val="3920"/>
              </a:lnSpc>
              <a:spcBef>
                <a:spcPts val="552"/>
              </a:spcBef>
              <a:spcAft>
                <a:spcPts val="2352"/>
              </a:spcAft>
              <a:buFont typeface="Symbol" charset="2"/>
              <a:buChar char="-"/>
            </a:pPr>
            <a:r>
              <a:rPr lang="de-CH" sz="3100" dirty="0" smtClean="0"/>
              <a:t>Die </a:t>
            </a:r>
            <a:r>
              <a:rPr lang="de-CH" sz="3100" dirty="0" smtClean="0">
                <a:solidFill>
                  <a:srgbClr val="333399"/>
                </a:solidFill>
              </a:rPr>
              <a:t>Verheißungen für Israel bleiben bestehen</a:t>
            </a:r>
            <a:r>
              <a:rPr lang="de-CH" sz="3100" dirty="0" smtClean="0"/>
              <a:t>, auch wenn „einige Zweige ausgebrochen wurden“ (vgl. </a:t>
            </a:r>
            <a:r>
              <a:rPr lang="de-CH" sz="3100" dirty="0" err="1" smtClean="0"/>
              <a:t>Röm</a:t>
            </a:r>
            <a:r>
              <a:rPr lang="de-CH" sz="3100" dirty="0" smtClean="0"/>
              <a:t> 11,1f.29).</a:t>
            </a:r>
          </a:p>
          <a:p>
            <a:pPr marL="927100" lvl="1" indent="-571500">
              <a:lnSpc>
                <a:spcPts val="3920"/>
              </a:lnSpc>
              <a:spcBef>
                <a:spcPts val="552"/>
              </a:spcBef>
              <a:spcAft>
                <a:spcPts val="2352"/>
              </a:spcAft>
              <a:buFont typeface="Symbol" charset="2"/>
              <a:buChar char="-"/>
            </a:pPr>
            <a:r>
              <a:rPr lang="de-CH" sz="3100" dirty="0" smtClean="0"/>
              <a:t>Die Verheißungen werden (allein) </a:t>
            </a:r>
            <a:r>
              <a:rPr lang="de-CH" sz="3100" dirty="0" smtClean="0">
                <a:solidFill>
                  <a:schemeClr val="accent2"/>
                </a:solidFill>
              </a:rPr>
              <a:t>durch Jesus Christus erfüllt </a:t>
            </a:r>
            <a:r>
              <a:rPr lang="de-CH" sz="3100" dirty="0" smtClean="0"/>
              <a:t>– vgl. auch </a:t>
            </a:r>
            <a:r>
              <a:rPr lang="de-CH" sz="3100" dirty="0" err="1" smtClean="0">
                <a:solidFill>
                  <a:srgbClr val="333399"/>
                </a:solidFill>
              </a:rPr>
              <a:t>Jes</a:t>
            </a:r>
            <a:r>
              <a:rPr lang="de-CH" sz="3100" dirty="0" smtClean="0">
                <a:solidFill>
                  <a:srgbClr val="333399"/>
                </a:solidFill>
              </a:rPr>
              <a:t> 11,1.10</a:t>
            </a:r>
            <a:r>
              <a:rPr lang="de-CH" sz="3100" dirty="0" smtClean="0"/>
              <a:t>: „</a:t>
            </a:r>
            <a:r>
              <a:rPr lang="de-CH" sz="3100" dirty="0"/>
              <a:t>Und </a:t>
            </a:r>
            <a:r>
              <a:rPr lang="de-CH" sz="3100" dirty="0">
                <a:solidFill>
                  <a:srgbClr val="333399"/>
                </a:solidFill>
              </a:rPr>
              <a:t>ein </a:t>
            </a:r>
            <a:r>
              <a:rPr lang="de-CH" sz="3100" dirty="0" smtClean="0">
                <a:solidFill>
                  <a:srgbClr val="333399"/>
                </a:solidFill>
              </a:rPr>
              <a:t>Spross </a:t>
            </a:r>
            <a:r>
              <a:rPr lang="de-CH" sz="3100" dirty="0">
                <a:solidFill>
                  <a:srgbClr val="333399"/>
                </a:solidFill>
              </a:rPr>
              <a:t>wird hervorgehen aus dem Stumpf </a:t>
            </a:r>
            <a:r>
              <a:rPr lang="de-CH" sz="3100" dirty="0">
                <a:solidFill>
                  <a:schemeClr val="tx2"/>
                </a:solidFill>
              </a:rPr>
              <a:t>[LXX</a:t>
            </a:r>
            <a:r>
              <a:rPr lang="de-CH" sz="3100" dirty="0" smtClean="0">
                <a:solidFill>
                  <a:schemeClr val="tx2"/>
                </a:solidFill>
              </a:rPr>
              <a:t>: </a:t>
            </a:r>
            <a:r>
              <a:rPr lang="de-CH" sz="3100" i="1" dirty="0" err="1" smtClean="0">
                <a:solidFill>
                  <a:schemeClr val="tx2"/>
                </a:solidFill>
              </a:rPr>
              <a:t>ek</a:t>
            </a:r>
            <a:r>
              <a:rPr lang="de-CH" sz="3100" i="1" dirty="0" smtClean="0">
                <a:solidFill>
                  <a:schemeClr val="tx2"/>
                </a:solidFill>
              </a:rPr>
              <a:t> </a:t>
            </a:r>
            <a:r>
              <a:rPr lang="de-CH" sz="3100" i="1" dirty="0" err="1" smtClean="0">
                <a:solidFill>
                  <a:schemeClr val="tx2"/>
                </a:solidFill>
              </a:rPr>
              <a:t>tes</a:t>
            </a:r>
            <a:r>
              <a:rPr lang="de-CH" sz="3100" i="1" dirty="0" smtClean="0">
                <a:solidFill>
                  <a:schemeClr val="tx2"/>
                </a:solidFill>
              </a:rPr>
              <a:t> </a:t>
            </a:r>
            <a:r>
              <a:rPr lang="de-CH" sz="3100" i="1" dirty="0" err="1" smtClean="0">
                <a:solidFill>
                  <a:schemeClr val="tx2"/>
                </a:solidFill>
              </a:rPr>
              <a:t>ridses</a:t>
            </a:r>
            <a:r>
              <a:rPr lang="de-CH" sz="3100" i="1" dirty="0" smtClean="0">
                <a:solidFill>
                  <a:schemeClr val="tx2"/>
                </a:solidFill>
              </a:rPr>
              <a:t> </a:t>
            </a:r>
            <a:r>
              <a:rPr lang="de-CH" sz="3100" dirty="0" smtClean="0">
                <a:solidFill>
                  <a:schemeClr val="tx2"/>
                </a:solidFill>
              </a:rPr>
              <a:t>= ‚aus der </a:t>
            </a:r>
            <a:r>
              <a:rPr lang="de-CH" sz="3100" dirty="0">
                <a:solidFill>
                  <a:schemeClr val="tx2"/>
                </a:solidFill>
              </a:rPr>
              <a:t>Wurzel</a:t>
            </a:r>
            <a:r>
              <a:rPr lang="de-CH" sz="3100" dirty="0" smtClean="0">
                <a:solidFill>
                  <a:schemeClr val="tx2"/>
                </a:solidFill>
              </a:rPr>
              <a:t>‘</a:t>
            </a:r>
            <a:r>
              <a:rPr lang="de-CH" sz="3100" dirty="0">
                <a:solidFill>
                  <a:schemeClr val="tx2"/>
                </a:solidFill>
              </a:rPr>
              <a:t>]</a:t>
            </a:r>
            <a:r>
              <a:rPr lang="de-CH" sz="3100" dirty="0" smtClean="0">
                <a:solidFill>
                  <a:srgbClr val="1F497D"/>
                </a:solidFill>
              </a:rPr>
              <a:t> </a:t>
            </a:r>
            <a:r>
              <a:rPr lang="de-CH" sz="3100" dirty="0" err="1">
                <a:solidFill>
                  <a:srgbClr val="333399"/>
                </a:solidFill>
              </a:rPr>
              <a:t>Isaïs</a:t>
            </a:r>
            <a:r>
              <a:rPr lang="de-CH" sz="3100" dirty="0" smtClean="0"/>
              <a:t>, </a:t>
            </a:r>
            <a:r>
              <a:rPr lang="de-CH" sz="3100" dirty="0"/>
              <a:t>und </a:t>
            </a:r>
            <a:r>
              <a:rPr lang="de-CH" sz="3100" dirty="0">
                <a:solidFill>
                  <a:srgbClr val="333399"/>
                </a:solidFill>
              </a:rPr>
              <a:t>ein </a:t>
            </a:r>
            <a:r>
              <a:rPr lang="de-CH" sz="3100" dirty="0" smtClean="0">
                <a:solidFill>
                  <a:srgbClr val="333399"/>
                </a:solidFill>
              </a:rPr>
              <a:t>Schössling (</a:t>
            </a:r>
            <a:r>
              <a:rPr lang="de-CH" sz="3100" i="1" dirty="0" err="1" smtClean="0">
                <a:solidFill>
                  <a:srgbClr val="333399"/>
                </a:solidFill>
              </a:rPr>
              <a:t>nezer</a:t>
            </a:r>
            <a:r>
              <a:rPr lang="de-CH" sz="3100" dirty="0" smtClean="0">
                <a:solidFill>
                  <a:srgbClr val="333399"/>
                </a:solidFill>
              </a:rPr>
              <a:t>) aus </a:t>
            </a:r>
            <a:r>
              <a:rPr lang="de-CH" sz="3100" dirty="0">
                <a:solidFill>
                  <a:srgbClr val="333399"/>
                </a:solidFill>
              </a:rPr>
              <a:t>seinen Wurzeln </a:t>
            </a:r>
            <a:r>
              <a:rPr lang="de-CH" sz="3100" dirty="0">
                <a:solidFill>
                  <a:schemeClr val="tx2"/>
                </a:solidFill>
              </a:rPr>
              <a:t>[LXX: </a:t>
            </a:r>
            <a:r>
              <a:rPr lang="de-CH" sz="3100" i="1" dirty="0" err="1">
                <a:solidFill>
                  <a:schemeClr val="tx2"/>
                </a:solidFill>
              </a:rPr>
              <a:t>ek</a:t>
            </a:r>
            <a:r>
              <a:rPr lang="de-CH" sz="3100" i="1" dirty="0">
                <a:solidFill>
                  <a:schemeClr val="tx2"/>
                </a:solidFill>
              </a:rPr>
              <a:t> </a:t>
            </a:r>
            <a:r>
              <a:rPr lang="de-CH" sz="3100" i="1" dirty="0" err="1">
                <a:solidFill>
                  <a:schemeClr val="tx2"/>
                </a:solidFill>
              </a:rPr>
              <a:t>tes</a:t>
            </a:r>
            <a:r>
              <a:rPr lang="de-CH" sz="3100" i="1" dirty="0">
                <a:solidFill>
                  <a:schemeClr val="tx2"/>
                </a:solidFill>
              </a:rPr>
              <a:t> </a:t>
            </a:r>
            <a:r>
              <a:rPr lang="de-CH" sz="3100" i="1" dirty="0" err="1" smtClean="0">
                <a:solidFill>
                  <a:schemeClr val="tx2"/>
                </a:solidFill>
              </a:rPr>
              <a:t>ridses</a:t>
            </a:r>
            <a:r>
              <a:rPr lang="de-CH" sz="3100" dirty="0" smtClean="0">
                <a:solidFill>
                  <a:schemeClr val="tx2"/>
                </a:solidFill>
              </a:rPr>
              <a:t>]</a:t>
            </a:r>
            <a:r>
              <a:rPr lang="de-CH" sz="3100" dirty="0" smtClean="0">
                <a:solidFill>
                  <a:srgbClr val="1F497D"/>
                </a:solidFill>
              </a:rPr>
              <a:t> </a:t>
            </a:r>
            <a:r>
              <a:rPr lang="de-CH" sz="3100" dirty="0" smtClean="0"/>
              <a:t>wird </a:t>
            </a:r>
            <a:r>
              <a:rPr lang="de-CH" sz="3100" dirty="0"/>
              <a:t>Frucht </a:t>
            </a:r>
            <a:r>
              <a:rPr lang="de-CH" sz="3100" dirty="0" smtClean="0"/>
              <a:t>bringen … </a:t>
            </a:r>
            <a:r>
              <a:rPr lang="de-CH" sz="3100" dirty="0"/>
              <a:t>Und an jenem Tag wird es geschehen: </a:t>
            </a:r>
            <a:r>
              <a:rPr lang="de-CH" sz="3100" dirty="0" smtClean="0"/>
              <a:t>die Wurzel </a:t>
            </a:r>
            <a:r>
              <a:rPr lang="de-CH" sz="3100" dirty="0" err="1" smtClean="0"/>
              <a:t>Isaïs</a:t>
            </a:r>
            <a:r>
              <a:rPr lang="de-CH" sz="3100" dirty="0"/>
              <a:t>, </a:t>
            </a:r>
            <a:r>
              <a:rPr lang="de-CH" sz="3100" dirty="0" smtClean="0"/>
              <a:t>die </a:t>
            </a:r>
            <a:r>
              <a:rPr lang="de-CH" sz="3100" dirty="0" smtClean="0">
                <a:solidFill>
                  <a:srgbClr val="333399"/>
                </a:solidFill>
              </a:rPr>
              <a:t>als </a:t>
            </a:r>
            <a:r>
              <a:rPr lang="de-CH" sz="3100" dirty="0">
                <a:solidFill>
                  <a:srgbClr val="333399"/>
                </a:solidFill>
              </a:rPr>
              <a:t>Feldzeichen der Völker </a:t>
            </a:r>
            <a:r>
              <a:rPr lang="de-CH" sz="3100" dirty="0"/>
              <a:t>dasteht, nach </a:t>
            </a:r>
            <a:r>
              <a:rPr lang="de-CH" sz="3100" dirty="0" smtClean="0"/>
              <a:t>ihr </a:t>
            </a:r>
            <a:r>
              <a:rPr lang="de-CH" sz="3100" dirty="0"/>
              <a:t>werden die Nationen fragen; und seine Ruhestätte wird Herrlichkeit sein</a:t>
            </a:r>
            <a:r>
              <a:rPr lang="de-CH" sz="3100" dirty="0" smtClean="0"/>
              <a:t>.“</a:t>
            </a:r>
            <a:endParaRPr lang="de-DE" sz="31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6827" cy="591297"/>
          </a:xfrm>
        </p:spPr>
        <p:txBody>
          <a:bodyPr/>
          <a:lstStyle/>
          <a:p>
            <a:pPr algn="ctr">
              <a:defRPr/>
            </a:pPr>
            <a:fld id="{D1EDF199-46EA-8643-871B-8EEC836483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8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0"/>
            <a:ext cx="10729192" cy="988368"/>
          </a:xfrm>
        </p:spPr>
        <p:txBody>
          <a:bodyPr anchor="ctr"/>
          <a:lstStyle/>
          <a:p>
            <a:pPr marL="0" indent="0" algn="l"/>
            <a:r>
              <a:rPr lang="de-DE" sz="4400" dirty="0" smtClean="0"/>
              <a:t>4. Die Wurzel trägt dich</a:t>
            </a:r>
            <a:endParaRPr lang="de-DE" sz="44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65696" y="1060376"/>
            <a:ext cx="12745415" cy="7416824"/>
          </a:xfrm>
        </p:spPr>
        <p:txBody>
          <a:bodyPr lIns="130046" tIns="65023" rIns="130046" bIns="65023">
            <a:normAutofit fontScale="85000" lnSpcReduction="10000"/>
          </a:bodyPr>
          <a:lstStyle/>
          <a:p>
            <a:pPr marL="571500" indent="-571500">
              <a:lnSpc>
                <a:spcPts val="476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4000" dirty="0" smtClean="0"/>
              <a:t>Bei Paulus finden sich u. a. </a:t>
            </a:r>
            <a:r>
              <a:rPr lang="de-DE" sz="4000" dirty="0" smtClean="0">
                <a:solidFill>
                  <a:srgbClr val="333399"/>
                </a:solidFill>
              </a:rPr>
              <a:t>„Echos“ aus Jeremia</a:t>
            </a:r>
            <a:r>
              <a:rPr lang="de-DE" sz="4000" dirty="0" smtClean="0"/>
              <a:t>.</a:t>
            </a:r>
          </a:p>
          <a:p>
            <a:pPr marL="927100" lvl="1" indent="-571500">
              <a:lnSpc>
                <a:spcPts val="3860"/>
              </a:lnSpc>
              <a:spcBef>
                <a:spcPts val="552"/>
              </a:spcBef>
              <a:spcAft>
                <a:spcPts val="2952"/>
              </a:spcAft>
              <a:buFont typeface="Symbol" charset="2"/>
              <a:buChar char="-"/>
            </a:pPr>
            <a:r>
              <a:rPr lang="de-DE" sz="3300" dirty="0" err="1" smtClean="0">
                <a:solidFill>
                  <a:srgbClr val="333399"/>
                </a:solidFill>
              </a:rPr>
              <a:t>Jer</a:t>
            </a:r>
            <a:r>
              <a:rPr lang="de-DE" sz="3300" dirty="0" smtClean="0">
                <a:solidFill>
                  <a:srgbClr val="333399"/>
                </a:solidFill>
              </a:rPr>
              <a:t> 2,3</a:t>
            </a:r>
            <a:r>
              <a:rPr lang="de-DE" sz="3300" dirty="0" smtClean="0">
                <a:solidFill>
                  <a:srgbClr val="1F497D"/>
                </a:solidFill>
              </a:rPr>
              <a:t>: „</a:t>
            </a:r>
            <a:r>
              <a:rPr lang="de-DE" sz="3300" dirty="0">
                <a:solidFill>
                  <a:srgbClr val="333399"/>
                </a:solidFill>
              </a:rPr>
              <a:t>Israel war Jahwe heilig, der </a:t>
            </a:r>
            <a:r>
              <a:rPr lang="de-DE" sz="3300" dirty="0" smtClean="0">
                <a:solidFill>
                  <a:srgbClr val="333399"/>
                </a:solidFill>
              </a:rPr>
              <a:t>Erstling (</a:t>
            </a:r>
            <a:r>
              <a:rPr lang="de-DE" sz="3300" i="1" dirty="0" err="1" smtClean="0">
                <a:solidFill>
                  <a:srgbClr val="333399"/>
                </a:solidFill>
              </a:rPr>
              <a:t>reschit</a:t>
            </a:r>
            <a:r>
              <a:rPr lang="de-DE" sz="3300" dirty="0" smtClean="0">
                <a:solidFill>
                  <a:srgbClr val="333399"/>
                </a:solidFill>
              </a:rPr>
              <a:t>) seiner </a:t>
            </a:r>
            <a:r>
              <a:rPr lang="de-DE" sz="3300" dirty="0">
                <a:solidFill>
                  <a:srgbClr val="333399"/>
                </a:solidFill>
              </a:rPr>
              <a:t>Ernte</a:t>
            </a:r>
            <a:r>
              <a:rPr lang="de-DE" sz="3300" dirty="0"/>
              <a:t>. Alle, die [davon] essen wollten, machten sich schuldig: Unglück kam über sie, spricht Jahwe.“</a:t>
            </a:r>
            <a:r>
              <a:rPr lang="de-CH" sz="3300" dirty="0"/>
              <a:t> </a:t>
            </a:r>
          </a:p>
          <a:p>
            <a:pPr marL="927100" lvl="1" indent="-571500">
              <a:lnSpc>
                <a:spcPts val="3860"/>
              </a:lnSpc>
              <a:spcBef>
                <a:spcPts val="552"/>
              </a:spcBef>
              <a:spcAft>
                <a:spcPts val="2952"/>
              </a:spcAft>
              <a:buFont typeface="Symbol" charset="2"/>
              <a:buChar char="-"/>
            </a:pPr>
            <a:r>
              <a:rPr lang="de-DE" sz="3300" dirty="0" err="1">
                <a:solidFill>
                  <a:srgbClr val="333399"/>
                </a:solidFill>
              </a:rPr>
              <a:t>Jer</a:t>
            </a:r>
            <a:r>
              <a:rPr lang="de-DE" sz="3300" dirty="0">
                <a:solidFill>
                  <a:srgbClr val="333399"/>
                </a:solidFill>
              </a:rPr>
              <a:t> 1,10</a:t>
            </a:r>
            <a:r>
              <a:rPr lang="de-DE" sz="3300" dirty="0"/>
              <a:t>: „Siehe, ich bestelle dich an diesem Tag über die Nationen und über die Königreiche, </a:t>
            </a:r>
            <a:r>
              <a:rPr lang="de-DE" sz="3300" dirty="0">
                <a:solidFill>
                  <a:srgbClr val="333399"/>
                </a:solidFill>
              </a:rPr>
              <a:t>um auszureißen (LXX: </a:t>
            </a:r>
            <a:r>
              <a:rPr lang="de-DE" sz="3300" i="1" dirty="0" err="1" smtClean="0">
                <a:solidFill>
                  <a:srgbClr val="333399"/>
                </a:solidFill>
              </a:rPr>
              <a:t>ek-ridsoun</a:t>
            </a:r>
            <a:r>
              <a:rPr lang="de-DE" sz="3300" i="1" dirty="0" smtClean="0">
                <a:solidFill>
                  <a:srgbClr val="333399"/>
                </a:solidFill>
              </a:rPr>
              <a:t> = entwurzeln</a:t>
            </a:r>
            <a:r>
              <a:rPr lang="de-DE" sz="3300" dirty="0" smtClean="0">
                <a:solidFill>
                  <a:srgbClr val="333399"/>
                </a:solidFill>
              </a:rPr>
              <a:t>) </a:t>
            </a:r>
            <a:r>
              <a:rPr lang="de-DE" sz="3300" dirty="0">
                <a:solidFill>
                  <a:srgbClr val="333399"/>
                </a:solidFill>
              </a:rPr>
              <a:t>und </a:t>
            </a:r>
            <a:r>
              <a:rPr lang="de-DE" sz="3300" dirty="0" smtClean="0">
                <a:solidFill>
                  <a:srgbClr val="333399"/>
                </a:solidFill>
              </a:rPr>
              <a:t>niederzureißen</a:t>
            </a:r>
            <a:r>
              <a:rPr lang="de-DE" sz="3300" dirty="0">
                <a:solidFill>
                  <a:srgbClr val="333399"/>
                </a:solidFill>
              </a:rPr>
              <a:t>, zugrunde zu richten und abzubrechen, um zu bauen und zu pflanzen</a:t>
            </a:r>
            <a:r>
              <a:rPr lang="de-DE" sz="3300" dirty="0"/>
              <a:t>.“</a:t>
            </a:r>
            <a:r>
              <a:rPr lang="de-CH" sz="3300" dirty="0"/>
              <a:t> </a:t>
            </a:r>
            <a:endParaRPr lang="de-CH" sz="3300" dirty="0" smtClean="0"/>
          </a:p>
          <a:p>
            <a:pPr marL="927100" lvl="1" indent="-571500">
              <a:lnSpc>
                <a:spcPts val="3860"/>
              </a:lnSpc>
              <a:spcBef>
                <a:spcPts val="552"/>
              </a:spcBef>
              <a:spcAft>
                <a:spcPts val="2952"/>
              </a:spcAft>
              <a:buFont typeface="Symbol" charset="2"/>
              <a:buChar char="-"/>
            </a:pPr>
            <a:r>
              <a:rPr lang="de-DE" sz="3300" dirty="0" err="1" smtClean="0">
                <a:solidFill>
                  <a:srgbClr val="333399"/>
                </a:solidFill>
              </a:rPr>
              <a:t>Jer</a:t>
            </a:r>
            <a:r>
              <a:rPr lang="de-DE" sz="3300" dirty="0" smtClean="0">
                <a:solidFill>
                  <a:srgbClr val="333399"/>
                </a:solidFill>
              </a:rPr>
              <a:t> 11,16</a:t>
            </a:r>
            <a:r>
              <a:rPr lang="de-DE" sz="3300" dirty="0" smtClean="0"/>
              <a:t>: „</a:t>
            </a:r>
            <a:r>
              <a:rPr lang="de-DE" sz="3300" dirty="0">
                <a:solidFill>
                  <a:srgbClr val="333399"/>
                </a:solidFill>
              </a:rPr>
              <a:t>Einen </a:t>
            </a:r>
            <a:r>
              <a:rPr lang="de-DE" sz="3300" dirty="0" smtClean="0">
                <a:solidFill>
                  <a:srgbClr val="333399"/>
                </a:solidFill>
              </a:rPr>
              <a:t>grünen Olivenbaum mit </a:t>
            </a:r>
            <a:r>
              <a:rPr lang="de-DE" sz="3300" dirty="0">
                <a:solidFill>
                  <a:srgbClr val="333399"/>
                </a:solidFill>
              </a:rPr>
              <a:t>schön gewachsener Frucht hatte </a:t>
            </a:r>
            <a:r>
              <a:rPr lang="de-DE" sz="3300" dirty="0" smtClean="0">
                <a:solidFill>
                  <a:srgbClr val="333399"/>
                </a:solidFill>
              </a:rPr>
              <a:t>Jahwe dich </a:t>
            </a:r>
            <a:r>
              <a:rPr lang="de-DE" sz="3300" dirty="0">
                <a:solidFill>
                  <a:srgbClr val="333399"/>
                </a:solidFill>
              </a:rPr>
              <a:t>genannt</a:t>
            </a:r>
            <a:r>
              <a:rPr lang="de-DE" sz="3300" dirty="0"/>
              <a:t>. Ein großes Geprassel: Feuer hat er an ihn gelegt, </a:t>
            </a:r>
            <a:r>
              <a:rPr lang="de-DE" sz="3300" dirty="0">
                <a:solidFill>
                  <a:srgbClr val="333399"/>
                </a:solidFill>
              </a:rPr>
              <a:t>und seine Äste </a:t>
            </a:r>
            <a:r>
              <a:rPr lang="de-CH" sz="3300" dirty="0" smtClean="0">
                <a:solidFill>
                  <a:srgbClr val="333399"/>
                </a:solidFill>
              </a:rPr>
              <a:t>[</a:t>
            </a:r>
            <a:r>
              <a:rPr lang="de-DE" sz="3300" dirty="0" smtClean="0">
                <a:solidFill>
                  <a:srgbClr val="333399"/>
                </a:solidFill>
              </a:rPr>
              <a:t>LXX</a:t>
            </a:r>
            <a:r>
              <a:rPr lang="de-DE" sz="3300" dirty="0">
                <a:solidFill>
                  <a:srgbClr val="333399"/>
                </a:solidFill>
              </a:rPr>
              <a:t>: </a:t>
            </a:r>
            <a:r>
              <a:rPr lang="de-DE" sz="3300" i="1" dirty="0" smtClean="0">
                <a:solidFill>
                  <a:srgbClr val="333399"/>
                </a:solidFill>
              </a:rPr>
              <a:t>hoi </a:t>
            </a:r>
            <a:r>
              <a:rPr lang="de-DE" sz="3300" i="1" dirty="0" err="1" smtClean="0">
                <a:solidFill>
                  <a:srgbClr val="333399"/>
                </a:solidFill>
              </a:rPr>
              <a:t>kladoi</a:t>
            </a:r>
            <a:r>
              <a:rPr lang="de-DE" sz="3300" i="1" dirty="0" smtClean="0">
                <a:solidFill>
                  <a:srgbClr val="333399"/>
                </a:solidFill>
              </a:rPr>
              <a:t> </a:t>
            </a:r>
            <a:r>
              <a:rPr lang="de-DE" sz="3300" i="1" dirty="0" err="1" smtClean="0">
                <a:solidFill>
                  <a:srgbClr val="333399"/>
                </a:solidFill>
              </a:rPr>
              <a:t>autes</a:t>
            </a:r>
            <a:r>
              <a:rPr lang="de-CH" sz="3300" dirty="0">
                <a:solidFill>
                  <a:srgbClr val="333399"/>
                </a:solidFill>
              </a:rPr>
              <a:t>]</a:t>
            </a:r>
            <a:r>
              <a:rPr lang="de-DE" sz="3300" dirty="0" smtClean="0">
                <a:solidFill>
                  <a:srgbClr val="333399"/>
                </a:solidFill>
              </a:rPr>
              <a:t> brechen ab“ </a:t>
            </a:r>
            <a:r>
              <a:rPr lang="de-DE" sz="3300" dirty="0" smtClean="0"/>
              <a:t>– die „Wurzel“ bleibt (vgl. auch </a:t>
            </a:r>
            <a:r>
              <a:rPr lang="de-DE" sz="3300" dirty="0" err="1" smtClean="0">
                <a:solidFill>
                  <a:srgbClr val="333399"/>
                </a:solidFill>
              </a:rPr>
              <a:t>Jes</a:t>
            </a:r>
            <a:r>
              <a:rPr lang="de-DE" sz="3300" dirty="0" smtClean="0">
                <a:solidFill>
                  <a:srgbClr val="333399"/>
                </a:solidFill>
              </a:rPr>
              <a:t> 11,1ff.; 6,13: „</a:t>
            </a:r>
            <a:r>
              <a:rPr lang="de-CH" sz="3300" dirty="0" smtClean="0">
                <a:solidFill>
                  <a:srgbClr val="333399"/>
                </a:solidFill>
              </a:rPr>
              <a:t>ein </a:t>
            </a:r>
            <a:r>
              <a:rPr lang="de-CH" sz="3300" dirty="0">
                <a:solidFill>
                  <a:srgbClr val="333399"/>
                </a:solidFill>
              </a:rPr>
              <a:t>heiliger Same ist sein </a:t>
            </a:r>
            <a:r>
              <a:rPr lang="de-CH" sz="3300" dirty="0" smtClean="0">
                <a:solidFill>
                  <a:srgbClr val="333399"/>
                </a:solidFill>
              </a:rPr>
              <a:t>Stumpf“</a:t>
            </a:r>
            <a:r>
              <a:rPr lang="de-DE" sz="3300" dirty="0" smtClean="0"/>
              <a:t>).</a:t>
            </a:r>
            <a:endParaRPr lang="de-CH" sz="33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8176"/>
          </a:xfrm>
        </p:spPr>
        <p:txBody>
          <a:bodyPr/>
          <a:lstStyle/>
          <a:p>
            <a:pPr algn="ctr">
              <a:defRPr/>
            </a:pPr>
            <a:fld id="{B4635A63-CE16-CF42-85B8-706EBD508B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41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37704" y="988368"/>
            <a:ext cx="12601400" cy="7704856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ts val="5640"/>
              </a:lnSpc>
              <a:buFont typeface="Arial"/>
              <a:buChar char="•"/>
            </a:pPr>
            <a:r>
              <a:rPr lang="de-DE" sz="3600" dirty="0">
                <a:solidFill>
                  <a:schemeClr val="accent2"/>
                </a:solidFill>
              </a:rPr>
              <a:t>Römer </a:t>
            </a:r>
            <a:r>
              <a:rPr lang="de-DE" sz="3600" dirty="0" smtClean="0">
                <a:solidFill>
                  <a:schemeClr val="accent2"/>
                </a:solidFill>
              </a:rPr>
              <a:t>11,2b.25</a:t>
            </a:r>
            <a:r>
              <a:rPr lang="de-DE" sz="3600" dirty="0">
                <a:solidFill>
                  <a:schemeClr val="accent2"/>
                </a:solidFill>
              </a:rPr>
              <a:t>-</a:t>
            </a:r>
            <a:r>
              <a:rPr lang="de-DE" sz="3600" dirty="0" smtClean="0">
                <a:solidFill>
                  <a:schemeClr val="accent2"/>
                </a:solidFill>
              </a:rPr>
              <a:t>27: „</a:t>
            </a:r>
            <a:r>
              <a:rPr lang="de-CH" sz="3600" dirty="0">
                <a:solidFill>
                  <a:schemeClr val="accent2"/>
                </a:solidFill>
              </a:rPr>
              <a:t>Gott hat sein Volk nicht verstoßen, das er vorher erkannt </a:t>
            </a:r>
            <a:r>
              <a:rPr lang="de-CH" sz="3600" dirty="0" smtClean="0">
                <a:solidFill>
                  <a:schemeClr val="accent2"/>
                </a:solidFill>
              </a:rPr>
              <a:t>[erwählt] hat </a:t>
            </a:r>
            <a:r>
              <a:rPr lang="de-DE" sz="3600" dirty="0" smtClean="0">
                <a:solidFill>
                  <a:srgbClr val="000000"/>
                </a:solidFill>
              </a:rPr>
              <a:t>… Denn </a:t>
            </a:r>
            <a:r>
              <a:rPr lang="de-DE" sz="3600" dirty="0">
                <a:solidFill>
                  <a:srgbClr val="000000"/>
                </a:solidFill>
              </a:rPr>
              <a:t>ich will nicht, Geschwister, dass euch dieses Geheimnis unbekannt sei, damit ihr nicht euch selbst für klug haltet: Verstockung ist Israel zum Teil widerfahren, bis die Fülle der Nationen (‚</a:t>
            </a:r>
            <a:r>
              <a:rPr lang="de-DE" sz="3600" dirty="0" smtClean="0">
                <a:solidFill>
                  <a:srgbClr val="000000"/>
                </a:solidFill>
              </a:rPr>
              <a:t>Heiden‘) </a:t>
            </a:r>
            <a:r>
              <a:rPr lang="de-DE" sz="3600" dirty="0">
                <a:solidFill>
                  <a:srgbClr val="000000"/>
                </a:solidFill>
              </a:rPr>
              <a:t>eingegangen sein wird; </a:t>
            </a:r>
            <a:r>
              <a:rPr lang="de-DE" sz="3600" dirty="0">
                <a:solidFill>
                  <a:srgbClr val="333399"/>
                </a:solidFill>
              </a:rPr>
              <a:t>und so wird ganz Israel errettet werden, wie geschrieben steht</a:t>
            </a:r>
            <a:r>
              <a:rPr lang="de-DE" sz="3600" dirty="0">
                <a:solidFill>
                  <a:srgbClr val="000000"/>
                </a:solidFill>
              </a:rPr>
              <a:t>: ‚Es wird aus Zion der Erretter kommen, er wird die Gottlosigkeiten von Jakob abwenden; und dies ist für sie der Bund von mir, wenn ich ihre Sünden wegnehmen werde.</a:t>
            </a:r>
            <a:r>
              <a:rPr lang="ja-JP" altLang="de-DE" sz="3600" dirty="0">
                <a:solidFill>
                  <a:srgbClr val="000000"/>
                </a:solidFill>
              </a:rPr>
              <a:t>‘“</a:t>
            </a:r>
            <a:endParaRPr lang="de-DE" sz="3600" dirty="0">
              <a:solidFill>
                <a:srgbClr val="000000"/>
              </a:solidFill>
            </a:endParaRPr>
          </a:p>
        </p:txBody>
      </p:sp>
      <p:sp>
        <p:nvSpPr>
          <p:cNvPr id="1126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606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algn="ctr" eaLnBrk="1" hangingPunct="1"/>
            <a:fld id="{2A5FD8D7-79EA-9A4D-BA9F-402E0920B81E}" type="slidenum">
              <a:rPr lang="en-US" sz="1800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2</a:t>
            </a:fld>
            <a:endParaRPr lang="en-US" sz="1800" dirty="0">
              <a:solidFill>
                <a:srgbClr val="FFFFFF"/>
              </a:solidFill>
              <a:latin typeface="Arial" charset="0"/>
              <a:cs typeface="Frutiger Next Pro Light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910394" y="9221454"/>
            <a:ext cx="18466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653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0"/>
            <a:ext cx="10729192" cy="988368"/>
          </a:xfrm>
        </p:spPr>
        <p:txBody>
          <a:bodyPr anchor="ctr"/>
          <a:lstStyle/>
          <a:p>
            <a:pPr marL="0" indent="0" algn="l"/>
            <a:r>
              <a:rPr lang="de-DE" sz="4400" dirty="0" smtClean="0"/>
              <a:t>4. Die Wurzel trägt dich</a:t>
            </a:r>
            <a:endParaRPr lang="de-DE" sz="44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37705" y="1276400"/>
            <a:ext cx="12457384" cy="7128791"/>
          </a:xfrm>
        </p:spPr>
        <p:txBody>
          <a:bodyPr lIns="130046" tIns="65023" rIns="130046" bIns="65023"/>
          <a:lstStyle/>
          <a:p>
            <a:pPr marL="927100" lvl="1" indent="-571500">
              <a:lnSpc>
                <a:spcPts val="4460"/>
              </a:lnSpc>
              <a:spcBef>
                <a:spcPts val="1152"/>
              </a:spcBef>
              <a:spcAft>
                <a:spcPts val="7152"/>
              </a:spcAft>
              <a:buFont typeface="Symbol" charset="2"/>
              <a:buChar char="-"/>
            </a:pPr>
            <a:r>
              <a:rPr lang="de-DE" sz="3200" dirty="0" smtClean="0">
                <a:solidFill>
                  <a:srgbClr val="333399"/>
                </a:solidFill>
              </a:rPr>
              <a:t>Gott pflanzt aber auch wieder ein</a:t>
            </a:r>
            <a:r>
              <a:rPr lang="de-DE" sz="3200" dirty="0">
                <a:solidFill>
                  <a:srgbClr val="333399"/>
                </a:solidFill>
              </a:rPr>
              <a:t> </a:t>
            </a:r>
            <a:r>
              <a:rPr lang="de-DE" sz="3200" dirty="0" smtClean="0"/>
              <a:t>– vgl</a:t>
            </a:r>
            <a:r>
              <a:rPr lang="de-DE" sz="3200" dirty="0"/>
              <a:t>. z. B. </a:t>
            </a:r>
            <a:r>
              <a:rPr lang="de-DE" sz="3200" dirty="0" err="1"/>
              <a:t>Jer</a:t>
            </a:r>
            <a:r>
              <a:rPr lang="de-DE" sz="3200" dirty="0"/>
              <a:t> 1,10; 12,14f.; 16,7; 24,6; 31,26.40; 42,10; </a:t>
            </a:r>
            <a:r>
              <a:rPr lang="de-DE" sz="3200" dirty="0" smtClean="0"/>
              <a:t>45,4.</a:t>
            </a:r>
            <a:r>
              <a:rPr lang="de-CH" sz="3200" dirty="0" smtClean="0"/>
              <a:t> </a:t>
            </a:r>
          </a:p>
          <a:p>
            <a:pPr marL="927100" lvl="1" indent="-571500">
              <a:lnSpc>
                <a:spcPts val="4460"/>
              </a:lnSpc>
              <a:spcBef>
                <a:spcPts val="1152"/>
              </a:spcBef>
              <a:spcAft>
                <a:spcPts val="7152"/>
              </a:spcAft>
              <a:buFont typeface="Symbol" charset="2"/>
              <a:buChar char="-"/>
            </a:pPr>
            <a:r>
              <a:rPr lang="de-CH" sz="3200" dirty="0" smtClean="0"/>
              <a:t>Vgl. auch z. B. </a:t>
            </a:r>
            <a:r>
              <a:rPr lang="de-CH" sz="3200" dirty="0" err="1" smtClean="0">
                <a:solidFill>
                  <a:srgbClr val="333399"/>
                </a:solidFill>
              </a:rPr>
              <a:t>Jes</a:t>
            </a:r>
            <a:r>
              <a:rPr lang="de-CH" sz="3200" dirty="0" smtClean="0">
                <a:solidFill>
                  <a:srgbClr val="333399"/>
                </a:solidFill>
              </a:rPr>
              <a:t> 60,21</a:t>
            </a:r>
            <a:r>
              <a:rPr lang="de-CH" sz="3200" dirty="0" smtClean="0"/>
              <a:t>: „Und </a:t>
            </a:r>
            <a:r>
              <a:rPr lang="de-CH" sz="3200" dirty="0">
                <a:solidFill>
                  <a:srgbClr val="333399"/>
                </a:solidFill>
              </a:rPr>
              <a:t>dein Volk, sie alle werden </a:t>
            </a:r>
            <a:r>
              <a:rPr lang="de-CH" sz="3200" dirty="0" err="1" smtClean="0">
                <a:solidFill>
                  <a:srgbClr val="333399"/>
                </a:solidFill>
              </a:rPr>
              <a:t>Ge</a:t>
            </a:r>
            <a:r>
              <a:rPr lang="de-CH" sz="3200" dirty="0" smtClean="0">
                <a:solidFill>
                  <a:srgbClr val="333399"/>
                </a:solidFill>
              </a:rPr>
              <a:t>-rechte </a:t>
            </a:r>
            <a:r>
              <a:rPr lang="de-CH" sz="3200" dirty="0">
                <a:solidFill>
                  <a:srgbClr val="333399"/>
                </a:solidFill>
              </a:rPr>
              <a:t>sein</a:t>
            </a:r>
            <a:r>
              <a:rPr lang="de-CH" sz="3200" dirty="0"/>
              <a:t>, werden das Land besitzen auf ewig, </a:t>
            </a:r>
            <a:r>
              <a:rPr lang="de-CH" sz="3200" dirty="0" smtClean="0">
                <a:solidFill>
                  <a:srgbClr val="333399"/>
                </a:solidFill>
              </a:rPr>
              <a:t>ein </a:t>
            </a:r>
            <a:r>
              <a:rPr lang="de-CH" sz="3200" dirty="0" err="1" smtClean="0">
                <a:solidFill>
                  <a:srgbClr val="333399"/>
                </a:solidFill>
              </a:rPr>
              <a:t>Schöss-ling</a:t>
            </a:r>
            <a:r>
              <a:rPr lang="de-CH" sz="3200" dirty="0" smtClean="0">
                <a:solidFill>
                  <a:srgbClr val="333399"/>
                </a:solidFill>
              </a:rPr>
              <a:t> </a:t>
            </a:r>
            <a:r>
              <a:rPr lang="de-CH" sz="3200" dirty="0">
                <a:solidFill>
                  <a:srgbClr val="333399"/>
                </a:solidFill>
              </a:rPr>
              <a:t>der Pflanzungen</a:t>
            </a:r>
            <a:r>
              <a:rPr lang="de-CH" sz="3200" b="1" dirty="0">
                <a:solidFill>
                  <a:srgbClr val="333399"/>
                </a:solidFill>
              </a:rPr>
              <a:t> </a:t>
            </a:r>
            <a:r>
              <a:rPr lang="de-CH" sz="3200" dirty="0" smtClean="0">
                <a:solidFill>
                  <a:srgbClr val="333399"/>
                </a:solidFill>
              </a:rPr>
              <a:t>Jahwes</a:t>
            </a:r>
            <a:r>
              <a:rPr lang="de-CH" sz="3200" dirty="0" smtClean="0"/>
              <a:t>, </a:t>
            </a:r>
            <a:r>
              <a:rPr lang="de-CH" sz="3200" dirty="0"/>
              <a:t>ein Werk seiner Hände, sich zu </a:t>
            </a:r>
            <a:r>
              <a:rPr lang="de-CH" sz="3200" dirty="0" smtClean="0"/>
              <a:t>verherrlichen“ </a:t>
            </a:r>
            <a:r>
              <a:rPr lang="de-DE" sz="3200" dirty="0" smtClean="0"/>
              <a:t>(</a:t>
            </a:r>
            <a:r>
              <a:rPr lang="de-DE" sz="3200" dirty="0"/>
              <a:t>vgl. </a:t>
            </a:r>
            <a:r>
              <a:rPr lang="de-DE" sz="3200" dirty="0" smtClean="0"/>
              <a:t>zudem </a:t>
            </a:r>
            <a:r>
              <a:rPr lang="de-DE" sz="3200" dirty="0" err="1" smtClean="0"/>
              <a:t>Jes</a:t>
            </a:r>
            <a:r>
              <a:rPr lang="de-DE" sz="3200" dirty="0" smtClean="0"/>
              <a:t> </a:t>
            </a:r>
            <a:r>
              <a:rPr lang="de-DE" sz="3200" dirty="0"/>
              <a:t>5,7; 17,10; 61,3; </a:t>
            </a:r>
            <a:r>
              <a:rPr lang="de-DE" sz="3200" dirty="0" err="1"/>
              <a:t>Hes</a:t>
            </a:r>
            <a:r>
              <a:rPr lang="de-DE" sz="3200" dirty="0"/>
              <a:t> 34,29).</a:t>
            </a:r>
            <a:r>
              <a:rPr lang="de-CH" sz="3200" dirty="0"/>
              <a:t> </a:t>
            </a:r>
            <a:endParaRPr lang="de-CH" sz="3200" dirty="0" smtClean="0"/>
          </a:p>
          <a:p>
            <a:pPr marL="927100" lvl="1" indent="-571500">
              <a:lnSpc>
                <a:spcPts val="4460"/>
              </a:lnSpc>
              <a:spcBef>
                <a:spcPts val="1152"/>
              </a:spcBef>
              <a:spcAft>
                <a:spcPts val="7152"/>
              </a:spcAft>
              <a:buFont typeface="Symbol" charset="2"/>
              <a:buChar char="-"/>
            </a:pPr>
            <a:r>
              <a:rPr lang="de-CH" sz="3200" dirty="0" smtClean="0">
                <a:solidFill>
                  <a:srgbClr val="333399"/>
                </a:solidFill>
              </a:rPr>
              <a:t>Paulus in </a:t>
            </a:r>
            <a:r>
              <a:rPr lang="de-CH" sz="3200" dirty="0" err="1" smtClean="0">
                <a:solidFill>
                  <a:srgbClr val="333399"/>
                </a:solidFill>
              </a:rPr>
              <a:t>Röm</a:t>
            </a:r>
            <a:r>
              <a:rPr lang="de-CH" sz="3200" dirty="0" smtClean="0">
                <a:solidFill>
                  <a:srgbClr val="333399"/>
                </a:solidFill>
              </a:rPr>
              <a:t> 11,23b</a:t>
            </a:r>
            <a:r>
              <a:rPr lang="de-CH" sz="3200" dirty="0" smtClean="0"/>
              <a:t>: „Denn Gott ist imstande, </a:t>
            </a:r>
            <a:r>
              <a:rPr lang="de-CH" sz="3200" dirty="0"/>
              <a:t>sie </a:t>
            </a:r>
            <a:r>
              <a:rPr lang="de-CH" sz="3200" dirty="0" smtClean="0"/>
              <a:t>[die ‚naturgemäßen Zweigen‘] </a:t>
            </a:r>
            <a:r>
              <a:rPr lang="de-CH" sz="3200" dirty="0" smtClean="0">
                <a:solidFill>
                  <a:srgbClr val="333399"/>
                </a:solidFill>
              </a:rPr>
              <a:t>wieder einzupfropfen</a:t>
            </a:r>
            <a:r>
              <a:rPr lang="de-CH" sz="3200" dirty="0" smtClean="0"/>
              <a:t>.“ </a:t>
            </a:r>
            <a:endParaRPr lang="de-DE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7A16A7DC-1FCB-774E-86B0-18E60685932B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19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744" y="268288"/>
            <a:ext cx="11305256" cy="432048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5696" y="1132384"/>
            <a:ext cx="12601400" cy="7128792"/>
          </a:xfrm>
        </p:spPr>
        <p:txBody>
          <a:bodyPr/>
          <a:lstStyle/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5200" dirty="0" smtClean="0"/>
              <a:t>5. </a:t>
            </a:r>
            <a:r>
              <a:rPr lang="de-DE" sz="5200" dirty="0"/>
              <a:t>Die zukünftige Errettung Israels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6064"/>
          </a:xfrm>
        </p:spPr>
        <p:txBody>
          <a:bodyPr/>
          <a:lstStyle/>
          <a:p>
            <a:pPr algn="ctr">
              <a:defRPr/>
            </a:pPr>
            <a:fld id="{5572AF83-8571-2F4C-9677-BDB62A0F3084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17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24272"/>
            <a:ext cx="11638601" cy="844352"/>
          </a:xfrm>
        </p:spPr>
        <p:txBody>
          <a:bodyPr anchor="ctr"/>
          <a:lstStyle/>
          <a:p>
            <a:pPr algn="l"/>
            <a:r>
              <a:rPr lang="de-DE" sz="4400" dirty="0" smtClean="0"/>
              <a:t>5. Die zukünftige Errettung Israels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37704" y="1132385"/>
            <a:ext cx="12529392" cy="7416824"/>
          </a:xfrm>
        </p:spPr>
        <p:txBody>
          <a:bodyPr lIns="130046" tIns="65023" rIns="130046" bIns="65023"/>
          <a:lstStyle/>
          <a:p>
            <a:pPr>
              <a:lnSpc>
                <a:spcPts val="386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2800" dirty="0" err="1" smtClean="0">
                <a:solidFill>
                  <a:schemeClr val="accent2"/>
                </a:solidFill>
              </a:rPr>
              <a:t>Röm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>
                <a:solidFill>
                  <a:schemeClr val="accent2"/>
                </a:solidFill>
              </a:rPr>
              <a:t>11,22-27</a:t>
            </a:r>
            <a:r>
              <a:rPr lang="de-DE" sz="2800" dirty="0">
                <a:solidFill>
                  <a:srgbClr val="000000"/>
                </a:solidFill>
              </a:rPr>
              <a:t>: „</a:t>
            </a:r>
            <a:r>
              <a:rPr lang="de-DE" sz="2800" dirty="0" smtClean="0">
                <a:solidFill>
                  <a:srgbClr val="000000"/>
                </a:solidFill>
              </a:rPr>
              <a:t>Siehe </a:t>
            </a:r>
            <a:r>
              <a:rPr lang="de-DE" sz="2800" dirty="0">
                <a:solidFill>
                  <a:srgbClr val="000000"/>
                </a:solidFill>
              </a:rPr>
              <a:t>nun die Güte und die Strenge Gottes: gegen die, welche gefallen sind, Strenge; gegen dich aber Güte Gottes, wenn du an der Güte bleibst; sonst wirst auch du ausgeschnitten werden. Aber </a:t>
            </a:r>
            <a:r>
              <a:rPr lang="de-DE" sz="2800" dirty="0">
                <a:solidFill>
                  <a:srgbClr val="333399"/>
                </a:solidFill>
              </a:rPr>
              <a:t>auch jene, wenn sie nicht im Unglauben bleiben, werden eingepfropft werden</a:t>
            </a:r>
            <a:r>
              <a:rPr lang="de-DE" sz="2800" dirty="0">
                <a:solidFill>
                  <a:srgbClr val="000000"/>
                </a:solidFill>
              </a:rPr>
              <a:t>; denn Gott kann sie wieder einpfropfen. Denn wenn du aus dem von Natur wilden </a:t>
            </a:r>
            <a:r>
              <a:rPr lang="de-DE" sz="2800" dirty="0" smtClean="0">
                <a:solidFill>
                  <a:srgbClr val="000000"/>
                </a:solidFill>
              </a:rPr>
              <a:t>Olivenbaum </a:t>
            </a:r>
            <a:r>
              <a:rPr lang="de-DE" sz="2800" dirty="0">
                <a:solidFill>
                  <a:srgbClr val="000000"/>
                </a:solidFill>
              </a:rPr>
              <a:t>ausgeschnitten und gegen die Natur in den edlen Olivenbaum eingepfropft worden bist, wie viel mehr werden diese, die natürlichen [</a:t>
            </a:r>
            <a:r>
              <a:rPr lang="de-DE" sz="2800" dirty="0" smtClean="0">
                <a:solidFill>
                  <a:srgbClr val="000000"/>
                </a:solidFill>
              </a:rPr>
              <a:t>Zweige</a:t>
            </a:r>
            <a:r>
              <a:rPr lang="de-DE" sz="2800" dirty="0">
                <a:solidFill>
                  <a:srgbClr val="000000"/>
                </a:solidFill>
              </a:rPr>
              <a:t>], in ihren eigenen Olivenbaum eingepfropft werden! Denn ich will nicht, Geschwister, dass euch dieses Geheimnis unbekannt sei, damit ihr nicht euch selbst für klug haltet: </a:t>
            </a:r>
            <a:r>
              <a:rPr lang="de-DE" sz="2800" dirty="0">
                <a:solidFill>
                  <a:srgbClr val="333399"/>
                </a:solidFill>
              </a:rPr>
              <a:t>Verstockung ist Israel zum Teil </a:t>
            </a:r>
            <a:r>
              <a:rPr lang="de-DE" sz="2800" dirty="0" smtClean="0">
                <a:solidFill>
                  <a:srgbClr val="333399"/>
                </a:solidFill>
              </a:rPr>
              <a:t>widerfahren</a:t>
            </a:r>
            <a:r>
              <a:rPr lang="de-DE" sz="2800" dirty="0">
                <a:solidFill>
                  <a:srgbClr val="000000"/>
                </a:solidFill>
              </a:rPr>
              <a:t>, bis die Fülle der Nationen eingegangen sein wird; </a:t>
            </a:r>
            <a:r>
              <a:rPr lang="de-DE" sz="2800" dirty="0">
                <a:solidFill>
                  <a:srgbClr val="333399"/>
                </a:solidFill>
              </a:rPr>
              <a:t>und so wird ganz Israel errettet werden, wie geschrieben steht</a:t>
            </a:r>
            <a:r>
              <a:rPr lang="de-DE" sz="2800" dirty="0">
                <a:solidFill>
                  <a:srgbClr val="000000"/>
                </a:solidFill>
              </a:rPr>
              <a:t>: ‚Es wird aus Zion der Erretter kommen, er wird die Gottlosigkeiten von Jakob abwenden; und dies ist für sie der Bund von mir, wenn ich ihre Sünden wegnehmen werde.</a:t>
            </a:r>
            <a:r>
              <a:rPr lang="ja-JP" altLang="de-DE" sz="2800" dirty="0">
                <a:solidFill>
                  <a:srgbClr val="000000"/>
                </a:solidFill>
              </a:rPr>
              <a:t>‘“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8177"/>
          </a:xfrm>
        </p:spPr>
        <p:txBody>
          <a:bodyPr/>
          <a:lstStyle/>
          <a:p>
            <a:pPr algn="ctr">
              <a:defRPr/>
            </a:pPr>
            <a:fld id="{4DFCE023-9496-364C-8A72-B0E2D5AE81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4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13768" y="196280"/>
            <a:ext cx="11593288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1060376"/>
            <a:ext cx="12457383" cy="7560840"/>
          </a:xfrm>
        </p:spPr>
        <p:txBody>
          <a:bodyPr lIns="130046" tIns="65023" rIns="130046" bIns="65023">
            <a:normAutofit fontScale="77500" lnSpcReduction="20000"/>
          </a:bodyPr>
          <a:lstStyle/>
          <a:p>
            <a:pPr marL="866973" indent="-866973">
              <a:lnSpc>
                <a:spcPts val="4080"/>
              </a:lnSpc>
              <a:spcAft>
                <a:spcPts val="2064"/>
              </a:spcAft>
              <a:buFont typeface="Arial"/>
              <a:buChar char="•"/>
            </a:pPr>
            <a:r>
              <a:rPr lang="de-DE" sz="3400" dirty="0" smtClean="0"/>
              <a:t>„… </a:t>
            </a:r>
            <a:r>
              <a:rPr lang="de-DE" sz="3400" dirty="0" smtClean="0">
                <a:solidFill>
                  <a:srgbClr val="333399"/>
                </a:solidFill>
              </a:rPr>
              <a:t>wenn </a:t>
            </a:r>
            <a:r>
              <a:rPr lang="de-DE" sz="3400" dirty="0">
                <a:solidFill>
                  <a:srgbClr val="333399"/>
                </a:solidFill>
              </a:rPr>
              <a:t>sie nicht im Unglauben bleiben</a:t>
            </a:r>
            <a:r>
              <a:rPr lang="ja-JP" altLang="de-DE" sz="3400" dirty="0"/>
              <a:t>“</a:t>
            </a:r>
            <a:r>
              <a:rPr lang="de-DE" sz="3400" dirty="0"/>
              <a:t>: </a:t>
            </a:r>
          </a:p>
          <a:p>
            <a:pPr marL="1408831" lvl="1" indent="-758601">
              <a:lnSpc>
                <a:spcPts val="4080"/>
              </a:lnSpc>
              <a:spcAft>
                <a:spcPts val="2064"/>
              </a:spcAft>
              <a:buFont typeface="Symbol" charset="2"/>
              <a:buChar char="-"/>
            </a:pPr>
            <a:r>
              <a:rPr lang="de-DE" sz="2800" dirty="0"/>
              <a:t>Der </a:t>
            </a:r>
            <a:r>
              <a:rPr lang="de-DE" sz="2800" dirty="0">
                <a:solidFill>
                  <a:srgbClr val="333399"/>
                </a:solidFill>
              </a:rPr>
              <a:t>einzelne Israelit</a:t>
            </a:r>
            <a:r>
              <a:rPr lang="de-DE" sz="2800" dirty="0"/>
              <a:t>, der zum Glauben kommt.</a:t>
            </a:r>
          </a:p>
          <a:p>
            <a:pPr marL="1408831" lvl="1" indent="-758601">
              <a:lnSpc>
                <a:spcPts val="4080"/>
              </a:lnSpc>
              <a:spcAft>
                <a:spcPts val="2064"/>
              </a:spcAft>
              <a:buFont typeface="Symbol" charset="2"/>
              <a:buChar char="-"/>
            </a:pPr>
            <a:r>
              <a:rPr lang="de-DE" sz="2800" dirty="0">
                <a:solidFill>
                  <a:srgbClr val="333399"/>
                </a:solidFill>
              </a:rPr>
              <a:t>Erwartete Zukunft</a:t>
            </a:r>
            <a:r>
              <a:rPr lang="de-DE" sz="2800" dirty="0">
                <a:solidFill>
                  <a:srgbClr val="1F497D"/>
                </a:solidFill>
              </a:rPr>
              <a:t> </a:t>
            </a:r>
            <a:r>
              <a:rPr lang="de-DE" sz="2800" dirty="0"/>
              <a:t>für „ganz Israel</a:t>
            </a:r>
            <a:r>
              <a:rPr lang="ja-JP" altLang="de-DE" sz="2800" dirty="0"/>
              <a:t>“</a:t>
            </a:r>
            <a:r>
              <a:rPr lang="de-DE" sz="2800" dirty="0"/>
              <a:t>.</a:t>
            </a:r>
            <a:endParaRPr lang="de-DE" sz="3400" dirty="0"/>
          </a:p>
          <a:p>
            <a:pPr marL="866973" indent="-866973">
              <a:lnSpc>
                <a:spcPts val="4080"/>
              </a:lnSpc>
              <a:spcAft>
                <a:spcPts val="2064"/>
              </a:spcAft>
              <a:buFont typeface="Arial"/>
              <a:buChar char="•"/>
            </a:pPr>
            <a:r>
              <a:rPr lang="de-DE" sz="3400" dirty="0"/>
              <a:t>Auch Israel wird </a:t>
            </a:r>
            <a:r>
              <a:rPr lang="de-DE" sz="3400" dirty="0">
                <a:solidFill>
                  <a:srgbClr val="333399"/>
                </a:solidFill>
              </a:rPr>
              <a:t>nicht ohne Glauben </a:t>
            </a:r>
            <a:r>
              <a:rPr lang="de-DE" sz="3400" dirty="0"/>
              <a:t>an Jesus Christus gerettet.</a:t>
            </a:r>
          </a:p>
          <a:p>
            <a:pPr marL="866973" indent="-866973">
              <a:lnSpc>
                <a:spcPts val="4080"/>
              </a:lnSpc>
              <a:spcAft>
                <a:spcPts val="2064"/>
              </a:spcAft>
              <a:buFont typeface="Arial"/>
              <a:buChar char="•"/>
            </a:pPr>
            <a:r>
              <a:rPr lang="de-DE" sz="3400" dirty="0">
                <a:solidFill>
                  <a:srgbClr val="1F497D"/>
                </a:solidFill>
              </a:rPr>
              <a:t>„</a:t>
            </a:r>
            <a:r>
              <a:rPr lang="de-DE" sz="3400" dirty="0">
                <a:solidFill>
                  <a:srgbClr val="333399"/>
                </a:solidFill>
              </a:rPr>
              <a:t>Verstockung ist Israel zum Teil widerfahren, bis </a:t>
            </a:r>
            <a:r>
              <a:rPr lang="de-DE" sz="3400" dirty="0">
                <a:solidFill>
                  <a:srgbClr val="1F497D"/>
                </a:solidFill>
              </a:rPr>
              <a:t>…</a:t>
            </a:r>
            <a:r>
              <a:rPr lang="ja-JP" altLang="de-DE" sz="3400" dirty="0">
                <a:solidFill>
                  <a:srgbClr val="1F497D"/>
                </a:solidFill>
              </a:rPr>
              <a:t>“</a:t>
            </a:r>
            <a:endParaRPr lang="de-DE" sz="3400" dirty="0">
              <a:solidFill>
                <a:srgbClr val="1F497D"/>
              </a:solidFill>
            </a:endParaRPr>
          </a:p>
          <a:p>
            <a:pPr marL="866973" indent="-866973">
              <a:lnSpc>
                <a:spcPts val="4080"/>
              </a:lnSpc>
              <a:spcAft>
                <a:spcPts val="2064"/>
              </a:spcAft>
              <a:buFont typeface="Arial"/>
              <a:buChar char="•"/>
            </a:pPr>
            <a:r>
              <a:rPr lang="de-CH" sz="3600" i="1" dirty="0" err="1" smtClean="0">
                <a:solidFill>
                  <a:srgbClr val="333399"/>
                </a:solidFill>
              </a:rPr>
              <a:t>apo</a:t>
            </a:r>
            <a:r>
              <a:rPr lang="de-CH" sz="3600" i="1" dirty="0" smtClean="0">
                <a:solidFill>
                  <a:srgbClr val="333399"/>
                </a:solidFill>
              </a:rPr>
              <a:t> </a:t>
            </a:r>
            <a:r>
              <a:rPr lang="de-CH" sz="3600" i="1" dirty="0" err="1" smtClean="0">
                <a:solidFill>
                  <a:srgbClr val="333399"/>
                </a:solidFill>
              </a:rPr>
              <a:t>merous</a:t>
            </a:r>
            <a:r>
              <a:rPr lang="de-CH" sz="3600" i="1" dirty="0" smtClean="0">
                <a:solidFill>
                  <a:srgbClr val="333399"/>
                </a:solidFill>
              </a:rPr>
              <a:t> </a:t>
            </a:r>
            <a:r>
              <a:rPr lang="de-CH" sz="3600" dirty="0" smtClean="0">
                <a:solidFill>
                  <a:srgbClr val="333399"/>
                </a:solidFill>
              </a:rPr>
              <a:t>= </a:t>
            </a:r>
            <a:r>
              <a:rPr lang="de-DE" sz="3400" dirty="0" smtClean="0">
                <a:solidFill>
                  <a:srgbClr val="333399"/>
                </a:solidFill>
              </a:rPr>
              <a:t>„</a:t>
            </a:r>
            <a:r>
              <a:rPr lang="de-DE" sz="3400" dirty="0">
                <a:solidFill>
                  <a:srgbClr val="333399"/>
                </a:solidFill>
              </a:rPr>
              <a:t>zum Teil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333399"/>
                </a:solidFill>
              </a:rPr>
              <a:t> </a:t>
            </a:r>
            <a:r>
              <a:rPr lang="de-DE" sz="3400" dirty="0"/>
              <a:t>nicht (nur): „ein Teil aus Israel</a:t>
            </a:r>
            <a:r>
              <a:rPr lang="ja-JP" altLang="de-DE" sz="3400" dirty="0"/>
              <a:t>“</a:t>
            </a:r>
            <a:r>
              <a:rPr lang="de-DE" sz="3400" dirty="0"/>
              <a:t>, sondern „nicht endgültig</a:t>
            </a:r>
            <a:r>
              <a:rPr lang="ja-JP" altLang="de-DE" sz="3400" dirty="0"/>
              <a:t>“</a:t>
            </a:r>
            <a:r>
              <a:rPr lang="de-DE" sz="3400" dirty="0"/>
              <a:t>.</a:t>
            </a:r>
          </a:p>
          <a:p>
            <a:pPr marL="866973" indent="-866973">
              <a:lnSpc>
                <a:spcPts val="4080"/>
              </a:lnSpc>
              <a:spcAft>
                <a:spcPts val="2064"/>
              </a:spcAft>
              <a:buFont typeface="Arial"/>
              <a:buChar char="•"/>
            </a:pPr>
            <a:r>
              <a:rPr lang="de-CH" sz="3200" i="1" dirty="0" err="1" smtClean="0">
                <a:solidFill>
                  <a:srgbClr val="333399"/>
                </a:solidFill>
              </a:rPr>
              <a:t>achri</a:t>
            </a:r>
            <a:r>
              <a:rPr lang="de-CH" sz="3200" i="1" dirty="0" smtClean="0">
                <a:solidFill>
                  <a:srgbClr val="333399"/>
                </a:solidFill>
              </a:rPr>
              <a:t> </a:t>
            </a:r>
            <a:r>
              <a:rPr lang="de-CH" sz="3200" i="1" dirty="0" err="1" smtClean="0">
                <a:solidFill>
                  <a:srgbClr val="333399"/>
                </a:solidFill>
              </a:rPr>
              <a:t>hou</a:t>
            </a:r>
            <a:r>
              <a:rPr lang="de-CH" sz="3200" i="1" dirty="0" smtClean="0">
                <a:solidFill>
                  <a:srgbClr val="333399"/>
                </a:solidFill>
              </a:rPr>
              <a:t> </a:t>
            </a:r>
            <a:r>
              <a:rPr lang="de-DE" sz="3400" dirty="0" smtClean="0">
                <a:solidFill>
                  <a:srgbClr val="333399"/>
                </a:solidFill>
              </a:rPr>
              <a:t>nicht</a:t>
            </a:r>
            <a:r>
              <a:rPr lang="de-DE" sz="3400" dirty="0">
                <a:solidFill>
                  <a:srgbClr val="333399"/>
                </a:solidFill>
              </a:rPr>
              <a:t>: „während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333399"/>
                </a:solidFill>
              </a:rPr>
              <a:t>, sondern „bis dass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333399"/>
                </a:solidFill>
              </a:rPr>
              <a:t> </a:t>
            </a:r>
            <a:r>
              <a:rPr lang="de-DE" sz="3400" dirty="0"/>
              <a:t>(vgl. z</a:t>
            </a:r>
            <a:r>
              <a:rPr lang="de-DE" sz="3400" dirty="0" smtClean="0"/>
              <a:t>. B</a:t>
            </a:r>
            <a:r>
              <a:rPr lang="de-DE" sz="3400" dirty="0"/>
              <a:t>. </a:t>
            </a:r>
            <a:r>
              <a:rPr lang="de-DE" sz="3400" dirty="0" err="1"/>
              <a:t>Apg</a:t>
            </a:r>
            <a:r>
              <a:rPr lang="de-DE" sz="3400" dirty="0"/>
              <a:t> 7,18; 1. Kor 11,26) – bis die „</a:t>
            </a:r>
            <a:r>
              <a:rPr lang="de-DE" sz="3400" dirty="0">
                <a:solidFill>
                  <a:srgbClr val="333399"/>
                </a:solidFill>
              </a:rPr>
              <a:t>Fülle der Heiden</a:t>
            </a:r>
            <a:r>
              <a:rPr lang="ja-JP" altLang="de-DE" sz="3400" dirty="0"/>
              <a:t>“</a:t>
            </a:r>
            <a:r>
              <a:rPr lang="de-DE" sz="3400" dirty="0"/>
              <a:t> (ins Volk Gottes) </a:t>
            </a:r>
            <a:r>
              <a:rPr lang="de-DE" sz="3400" dirty="0" smtClean="0"/>
              <a:t>eingegangen </a:t>
            </a:r>
            <a:r>
              <a:rPr lang="de-DE" sz="3400" dirty="0"/>
              <a:t>ist.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A6B8517D-92B5-D041-9860-B4DF5AFB013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60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96280"/>
            <a:ext cx="11089232" cy="50405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1060376"/>
            <a:ext cx="12385376" cy="7272808"/>
          </a:xfrm>
        </p:spPr>
        <p:txBody>
          <a:bodyPr lIns="130046" tIns="65023" rIns="130046" bIns="65023">
            <a:normAutofit fontScale="85000" lnSpcReduction="10000"/>
          </a:bodyPr>
          <a:lstStyle/>
          <a:p>
            <a:pPr>
              <a:lnSpc>
                <a:spcPts val="3700"/>
              </a:lnSpc>
              <a:spcBef>
                <a:spcPts val="1968"/>
              </a:spcBef>
              <a:spcAft>
                <a:spcPts val="1368"/>
              </a:spcAft>
              <a:buFont typeface="Arial"/>
              <a:buChar char="•"/>
            </a:pPr>
            <a:r>
              <a:rPr lang="de-DE" sz="3000" dirty="0"/>
              <a:t>Der „</a:t>
            </a:r>
            <a:r>
              <a:rPr lang="de-DE" sz="3000" dirty="0">
                <a:solidFill>
                  <a:srgbClr val="333399"/>
                </a:solidFill>
              </a:rPr>
              <a:t>teilweisen Verstockung</a:t>
            </a:r>
            <a:r>
              <a:rPr lang="ja-JP" altLang="de-DE" sz="3000" dirty="0">
                <a:latin typeface="Arial"/>
              </a:rPr>
              <a:t>“</a:t>
            </a:r>
            <a:r>
              <a:rPr lang="de-DE" sz="3000" dirty="0"/>
              <a:t> folgt die </a:t>
            </a:r>
            <a:r>
              <a:rPr lang="de-DE" sz="3000" dirty="0">
                <a:solidFill>
                  <a:srgbClr val="333399"/>
                </a:solidFill>
              </a:rPr>
              <a:t>Errettung von „ganz Israel</a:t>
            </a:r>
            <a:r>
              <a:rPr lang="ja-JP" altLang="de-DE" sz="30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000" dirty="0">
                <a:solidFill>
                  <a:srgbClr val="333399"/>
                </a:solidFill>
              </a:rPr>
              <a:t> </a:t>
            </a:r>
            <a:r>
              <a:rPr lang="de-DE" sz="3000" dirty="0"/>
              <a:t>(vgl. O. Michel).</a:t>
            </a:r>
          </a:p>
          <a:p>
            <a:pPr>
              <a:lnSpc>
                <a:spcPts val="3700"/>
              </a:lnSpc>
              <a:spcBef>
                <a:spcPts val="1968"/>
              </a:spcBef>
              <a:spcAft>
                <a:spcPts val="1368"/>
              </a:spcAft>
              <a:buFont typeface="Arial"/>
              <a:buChar char="•"/>
            </a:pPr>
            <a:r>
              <a:rPr lang="de-DE" sz="3000" dirty="0">
                <a:solidFill>
                  <a:srgbClr val="333399"/>
                </a:solidFill>
              </a:rPr>
              <a:t>„ganz Israel</a:t>
            </a:r>
            <a:r>
              <a:rPr lang="ja-JP" altLang="de-DE" sz="30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000" dirty="0">
                <a:solidFill>
                  <a:srgbClr val="333399"/>
                </a:solidFill>
              </a:rPr>
              <a:t> ≠ die Kirche </a:t>
            </a:r>
            <a:r>
              <a:rPr lang="de-DE" sz="3000" dirty="0"/>
              <a:t>(</a:t>
            </a:r>
            <a:r>
              <a:rPr lang="de-DE" sz="3000" dirty="0">
                <a:solidFill>
                  <a:schemeClr val="tx2"/>
                </a:solidFill>
              </a:rPr>
              <a:t>großer Konsens </a:t>
            </a:r>
            <a:r>
              <a:rPr lang="de-DE" sz="3000" dirty="0"/>
              <a:t>in der neueren Exegese).</a:t>
            </a:r>
          </a:p>
          <a:p>
            <a:pPr>
              <a:lnSpc>
                <a:spcPts val="3700"/>
              </a:lnSpc>
              <a:spcBef>
                <a:spcPts val="1968"/>
              </a:spcBef>
              <a:spcAft>
                <a:spcPts val="1368"/>
              </a:spcAft>
              <a:buFont typeface="Arial"/>
              <a:buChar char="•"/>
            </a:pPr>
            <a:r>
              <a:rPr lang="de-DE" sz="3000" i="1" dirty="0" err="1" smtClean="0">
                <a:solidFill>
                  <a:srgbClr val="333399"/>
                </a:solidFill>
              </a:rPr>
              <a:t>kai</a:t>
            </a:r>
            <a:r>
              <a:rPr lang="de-DE" sz="3000" i="1" dirty="0" smtClean="0">
                <a:solidFill>
                  <a:srgbClr val="333399"/>
                </a:solidFill>
              </a:rPr>
              <a:t> </a:t>
            </a:r>
            <a:r>
              <a:rPr lang="de-DE" sz="3000" i="1" dirty="0" err="1" smtClean="0">
                <a:solidFill>
                  <a:srgbClr val="333399"/>
                </a:solidFill>
              </a:rPr>
              <a:t>houtos</a:t>
            </a:r>
            <a:r>
              <a:rPr lang="de-DE" sz="3000" i="1" dirty="0" smtClean="0">
                <a:solidFill>
                  <a:srgbClr val="333399"/>
                </a:solidFill>
              </a:rPr>
              <a:t> </a:t>
            </a:r>
            <a:r>
              <a:rPr lang="de-DE" sz="3200" i="1" dirty="0" smtClean="0">
                <a:solidFill>
                  <a:srgbClr val="333399"/>
                </a:solidFill>
              </a:rPr>
              <a:t>= </a:t>
            </a:r>
            <a:r>
              <a:rPr lang="de-DE" sz="3000" dirty="0" smtClean="0">
                <a:solidFill>
                  <a:srgbClr val="333399"/>
                </a:solidFill>
              </a:rPr>
              <a:t>„</a:t>
            </a:r>
            <a:r>
              <a:rPr lang="de-DE" sz="3000" dirty="0">
                <a:solidFill>
                  <a:srgbClr val="333399"/>
                </a:solidFill>
              </a:rPr>
              <a:t>und so</a:t>
            </a:r>
            <a:r>
              <a:rPr lang="ja-JP" altLang="de-DE" sz="30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000" dirty="0">
                <a:solidFill>
                  <a:srgbClr val="333399"/>
                </a:solidFill>
              </a:rPr>
              <a:t> </a:t>
            </a:r>
            <a:r>
              <a:rPr lang="de-DE" sz="3000" dirty="0"/>
              <a:t>(17-mal im NT): </a:t>
            </a:r>
            <a:r>
              <a:rPr lang="de-DE" sz="3000" dirty="0">
                <a:solidFill>
                  <a:srgbClr val="333399"/>
                </a:solidFill>
              </a:rPr>
              <a:t>modal oder temporal</a:t>
            </a:r>
            <a:r>
              <a:rPr lang="de-DE" sz="3000" dirty="0"/>
              <a:t>?</a:t>
            </a:r>
          </a:p>
          <a:p>
            <a:pPr>
              <a:lnSpc>
                <a:spcPts val="3700"/>
              </a:lnSpc>
              <a:spcBef>
                <a:spcPts val="1968"/>
              </a:spcBef>
              <a:spcAft>
                <a:spcPts val="1368"/>
              </a:spcAft>
              <a:buFont typeface="Arial"/>
              <a:buChar char="•"/>
            </a:pPr>
            <a:r>
              <a:rPr lang="de-DE" sz="3000" dirty="0"/>
              <a:t>Modal im Sinn von „</a:t>
            </a:r>
            <a:r>
              <a:rPr lang="de-DE" sz="3000" dirty="0">
                <a:solidFill>
                  <a:srgbClr val="333399"/>
                </a:solidFill>
              </a:rPr>
              <a:t>und dadurch</a:t>
            </a:r>
            <a:r>
              <a:rPr lang="ja-JP" altLang="de-DE" sz="3000" dirty="0">
                <a:latin typeface="Arial"/>
              </a:rPr>
              <a:t>“</a:t>
            </a:r>
            <a:r>
              <a:rPr lang="de-DE" sz="3000" dirty="0"/>
              <a:t>, nämlich dass die „Fülle der Heiden</a:t>
            </a:r>
            <a:r>
              <a:rPr lang="ja-JP" altLang="de-DE" sz="3000" dirty="0">
                <a:latin typeface="Arial"/>
              </a:rPr>
              <a:t>“</a:t>
            </a:r>
            <a:r>
              <a:rPr lang="de-DE" sz="3000" dirty="0"/>
              <a:t> eingeht?</a:t>
            </a:r>
          </a:p>
          <a:p>
            <a:pPr>
              <a:lnSpc>
                <a:spcPts val="3700"/>
              </a:lnSpc>
              <a:spcBef>
                <a:spcPts val="1968"/>
              </a:spcBef>
              <a:spcAft>
                <a:spcPts val="1368"/>
              </a:spcAft>
              <a:buFont typeface="Arial"/>
              <a:buChar char="•"/>
            </a:pPr>
            <a:r>
              <a:rPr lang="de-DE" sz="3000" dirty="0"/>
              <a:t>Modal im Sinn eines </a:t>
            </a:r>
            <a:r>
              <a:rPr lang="de-DE" sz="3000" dirty="0">
                <a:solidFill>
                  <a:srgbClr val="333399"/>
                </a:solidFill>
              </a:rPr>
              <a:t>Begleitumstandes </a:t>
            </a:r>
            <a:r>
              <a:rPr lang="de-DE" sz="3000" dirty="0"/>
              <a:t>mit temporales Nebenbedeutung – d</a:t>
            </a:r>
            <a:r>
              <a:rPr lang="de-DE" sz="3000" dirty="0" smtClean="0"/>
              <a:t>. h</a:t>
            </a:r>
            <a:r>
              <a:rPr lang="de-DE" sz="3000" dirty="0"/>
              <a:t>. ein </a:t>
            </a:r>
            <a:r>
              <a:rPr lang="de-DE" sz="3000" dirty="0">
                <a:solidFill>
                  <a:srgbClr val="333399"/>
                </a:solidFill>
              </a:rPr>
              <a:t>konsekutives </a:t>
            </a:r>
            <a:r>
              <a:rPr lang="de-DE" sz="3000" dirty="0" smtClean="0">
                <a:solidFill>
                  <a:srgbClr val="333399"/>
                </a:solidFill>
              </a:rPr>
              <a:t>Ereignis (Ausdruck dessen,</a:t>
            </a:r>
            <a:r>
              <a:rPr lang="de-DE" sz="3000" dirty="0">
                <a:solidFill>
                  <a:srgbClr val="333399"/>
                </a:solidFill>
              </a:rPr>
              <a:t> </a:t>
            </a:r>
            <a:r>
              <a:rPr lang="de-DE" sz="3000" dirty="0" smtClean="0">
                <a:solidFill>
                  <a:srgbClr val="333399"/>
                </a:solidFill>
              </a:rPr>
              <a:t>was folgt)</a:t>
            </a:r>
            <a:r>
              <a:rPr lang="de-DE" sz="3000" dirty="0" smtClean="0"/>
              <a:t>.</a:t>
            </a:r>
            <a:endParaRPr lang="de-DE" sz="3000" dirty="0"/>
          </a:p>
          <a:p>
            <a:pPr>
              <a:lnSpc>
                <a:spcPts val="3700"/>
              </a:lnSpc>
              <a:spcBef>
                <a:spcPts val="1968"/>
              </a:spcBef>
              <a:spcAft>
                <a:spcPts val="1368"/>
              </a:spcAft>
              <a:buFont typeface="Arial"/>
              <a:buChar char="•"/>
            </a:pPr>
            <a:r>
              <a:rPr lang="de-DE" sz="3000" dirty="0"/>
              <a:t>Vgl. z</a:t>
            </a:r>
            <a:r>
              <a:rPr lang="de-DE" sz="3000" dirty="0" smtClean="0"/>
              <a:t>. B</a:t>
            </a:r>
            <a:r>
              <a:rPr lang="de-DE" sz="3000" dirty="0"/>
              <a:t>. </a:t>
            </a:r>
            <a:r>
              <a:rPr lang="de-DE" sz="3000" dirty="0" err="1">
                <a:solidFill>
                  <a:srgbClr val="333399"/>
                </a:solidFill>
              </a:rPr>
              <a:t>Apg</a:t>
            </a:r>
            <a:r>
              <a:rPr lang="de-DE" sz="3000" dirty="0">
                <a:solidFill>
                  <a:srgbClr val="333399"/>
                </a:solidFill>
              </a:rPr>
              <a:t> 7,8 </a:t>
            </a:r>
            <a:r>
              <a:rPr lang="de-DE" sz="3000" dirty="0">
                <a:solidFill>
                  <a:srgbClr val="000000"/>
                </a:solidFill>
                <a:latin typeface="Times" charset="0"/>
              </a:rPr>
              <a:t>(„Und [Gott] gab ihm [Abraham] den Bund der Beschneidung; </a:t>
            </a:r>
            <a:r>
              <a:rPr lang="de-DE" sz="3000" dirty="0">
                <a:solidFill>
                  <a:srgbClr val="333399"/>
                </a:solidFill>
                <a:latin typeface="Times" charset="0"/>
              </a:rPr>
              <a:t>und so zeugte er den Isaak </a:t>
            </a:r>
            <a:r>
              <a:rPr lang="de-DE" sz="3000" dirty="0">
                <a:solidFill>
                  <a:srgbClr val="000000"/>
                </a:solidFill>
                <a:latin typeface="Times" charset="0"/>
              </a:rPr>
              <a:t>und beschnitt ihn am achten </a:t>
            </a:r>
            <a:r>
              <a:rPr lang="de-DE" sz="3000" dirty="0" smtClean="0">
                <a:solidFill>
                  <a:srgbClr val="000000"/>
                </a:solidFill>
                <a:latin typeface="Times" charset="0"/>
              </a:rPr>
              <a:t>Tag“)</a:t>
            </a:r>
            <a:r>
              <a:rPr lang="de-DE" sz="3000" dirty="0"/>
              <a:t>; </a:t>
            </a:r>
            <a:r>
              <a:rPr lang="de-DE" sz="3000" dirty="0" err="1">
                <a:solidFill>
                  <a:srgbClr val="333399"/>
                </a:solidFill>
              </a:rPr>
              <a:t>Röm</a:t>
            </a:r>
            <a:r>
              <a:rPr lang="de-DE" sz="3000" dirty="0">
                <a:solidFill>
                  <a:srgbClr val="333399"/>
                </a:solidFill>
              </a:rPr>
              <a:t> 5,12; 1. </a:t>
            </a:r>
            <a:r>
              <a:rPr lang="de-DE" sz="3000" dirty="0" err="1">
                <a:solidFill>
                  <a:srgbClr val="333399"/>
                </a:solidFill>
              </a:rPr>
              <a:t>Thess</a:t>
            </a:r>
            <a:r>
              <a:rPr lang="de-DE" sz="3000" dirty="0">
                <a:solidFill>
                  <a:srgbClr val="333399"/>
                </a:solidFill>
              </a:rPr>
              <a:t> 4,17</a:t>
            </a:r>
            <a:r>
              <a:rPr lang="de-DE" sz="3000" dirty="0"/>
              <a:t>!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D3758993-713C-A446-86B8-B49355E1513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4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96280"/>
            <a:ext cx="10081120" cy="64807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1060377"/>
            <a:ext cx="12457384" cy="7200799"/>
          </a:xfrm>
        </p:spPr>
        <p:txBody>
          <a:bodyPr lIns="130046" tIns="65023" rIns="130046" bIns="65023">
            <a:normAutofit/>
          </a:bodyPr>
          <a:lstStyle/>
          <a:p>
            <a:pPr>
              <a:lnSpc>
                <a:spcPts val="5611"/>
              </a:lnSpc>
              <a:spcBef>
                <a:spcPts val="5496"/>
              </a:spcBef>
              <a:spcAft>
                <a:spcPts val="3696"/>
              </a:spcAft>
              <a:buFont typeface="Arial"/>
              <a:buChar char="•"/>
            </a:pPr>
            <a:r>
              <a:rPr lang="de-DE" sz="3400" dirty="0">
                <a:solidFill>
                  <a:srgbClr val="333399"/>
                </a:solidFill>
              </a:rPr>
              <a:t>Eine Folge </a:t>
            </a:r>
            <a:r>
              <a:rPr lang="de-DE" sz="3400" dirty="0"/>
              <a:t>aus den zuletzt ausgeführten Aussagen (vgl. </a:t>
            </a:r>
            <a:r>
              <a:rPr lang="de-DE" sz="3400" dirty="0" smtClean="0"/>
              <a:t>z. B</a:t>
            </a:r>
            <a:r>
              <a:rPr lang="de-DE" sz="3400" dirty="0"/>
              <a:t>. </a:t>
            </a:r>
            <a:r>
              <a:rPr lang="de-DE" sz="3400" dirty="0" err="1"/>
              <a:t>Röm</a:t>
            </a:r>
            <a:r>
              <a:rPr lang="de-DE" sz="3400" dirty="0"/>
              <a:t> 5,12b; 1. </a:t>
            </a:r>
            <a:r>
              <a:rPr lang="de-DE" sz="3400" dirty="0" err="1"/>
              <a:t>Thess</a:t>
            </a:r>
            <a:r>
              <a:rPr lang="de-DE" sz="3400" dirty="0"/>
              <a:t> 5,17).</a:t>
            </a:r>
          </a:p>
          <a:p>
            <a:pPr>
              <a:lnSpc>
                <a:spcPts val="5611"/>
              </a:lnSpc>
              <a:spcBef>
                <a:spcPts val="5496"/>
              </a:spcBef>
              <a:spcAft>
                <a:spcPts val="3696"/>
              </a:spcAft>
              <a:buFont typeface="Arial"/>
              <a:buChar char="•"/>
            </a:pPr>
            <a:r>
              <a:rPr lang="de-DE" sz="3400" dirty="0" smtClean="0">
                <a:solidFill>
                  <a:srgbClr val="333399"/>
                </a:solidFill>
              </a:rPr>
              <a:t>Wilckens</a:t>
            </a:r>
            <a:r>
              <a:rPr lang="de-DE" sz="3400" dirty="0"/>
              <a:t>: „So wird Israel errettet werden, wie es in den beiden voranstehenden Satzgliedern gesagt ist, nämlich </a:t>
            </a:r>
            <a:r>
              <a:rPr lang="de-DE" sz="3400" dirty="0">
                <a:solidFill>
                  <a:srgbClr val="333399"/>
                </a:solidFill>
              </a:rPr>
              <a:t>mitten aus seiner Verstocktheit und deren schon drohender </a:t>
            </a:r>
            <a:r>
              <a:rPr lang="de-DE" sz="3400" dirty="0" err="1">
                <a:solidFill>
                  <a:srgbClr val="333399"/>
                </a:solidFill>
              </a:rPr>
              <a:t>Unheilsfolge</a:t>
            </a:r>
            <a:r>
              <a:rPr lang="de-DE" sz="3400" dirty="0">
                <a:solidFill>
                  <a:srgbClr val="333399"/>
                </a:solidFill>
              </a:rPr>
              <a:t> (VV9f) heraus</a:t>
            </a:r>
            <a:r>
              <a:rPr lang="de-DE" sz="3400" dirty="0"/>
              <a:t>, und erst nach dem vollständigen Eingang der Heiden als der Folge seiner Verstockung, also auf </a:t>
            </a:r>
            <a:r>
              <a:rPr lang="de-DE" sz="3400" dirty="0">
                <a:solidFill>
                  <a:srgbClr val="333399"/>
                </a:solidFill>
              </a:rPr>
              <a:t>schlechthin wunderbare Weise</a:t>
            </a:r>
            <a:r>
              <a:rPr lang="de-DE" sz="3400" dirty="0" smtClean="0"/>
              <a:t>.“</a:t>
            </a:r>
            <a:endParaRPr lang="de-DE" sz="3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A526928A-CA96-1F45-8759-5BFB904343C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00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1800" y="196280"/>
            <a:ext cx="10441160" cy="64807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25737" y="1204392"/>
            <a:ext cx="12169352" cy="7128792"/>
          </a:xfrm>
        </p:spPr>
        <p:txBody>
          <a:bodyPr lIns="130046" tIns="65023" rIns="130046" bIns="65023"/>
          <a:lstStyle/>
          <a:p>
            <a:pPr>
              <a:lnSpc>
                <a:spcPts val="4960"/>
              </a:lnSpc>
              <a:spcAft>
                <a:spcPts val="4920"/>
              </a:spcAft>
              <a:buFont typeface="Arial"/>
              <a:buChar char="•"/>
            </a:pPr>
            <a:r>
              <a:rPr lang="de-DE" sz="3600" dirty="0" smtClean="0"/>
              <a:t>„… </a:t>
            </a:r>
            <a:r>
              <a:rPr lang="de-DE" sz="3600" dirty="0" smtClean="0">
                <a:solidFill>
                  <a:srgbClr val="333399"/>
                </a:solidFill>
              </a:rPr>
              <a:t>wie </a:t>
            </a:r>
            <a:r>
              <a:rPr lang="de-DE" sz="3600" dirty="0">
                <a:solidFill>
                  <a:srgbClr val="333399"/>
                </a:solidFill>
              </a:rPr>
              <a:t>geschrieben steht</a:t>
            </a:r>
            <a:r>
              <a:rPr lang="ja-JP" altLang="de-DE" sz="3600" dirty="0"/>
              <a:t>“</a:t>
            </a:r>
            <a:r>
              <a:rPr lang="de-DE" sz="3600" dirty="0"/>
              <a:t>: die Errettung geschieht im Einklang mit den Verheißungen des Alten Testaments.</a:t>
            </a:r>
          </a:p>
          <a:p>
            <a:pPr>
              <a:lnSpc>
                <a:spcPts val="4960"/>
              </a:lnSpc>
              <a:spcAft>
                <a:spcPts val="4920"/>
              </a:spcAft>
              <a:buFont typeface="Arial"/>
              <a:buChar char="•"/>
            </a:pPr>
            <a:r>
              <a:rPr lang="de-DE" sz="3600" dirty="0"/>
              <a:t>„</a:t>
            </a:r>
            <a:r>
              <a:rPr lang="de-DE" sz="3600" dirty="0">
                <a:solidFill>
                  <a:srgbClr val="333399"/>
                </a:solidFill>
              </a:rPr>
              <a:t>Es wird aus Zion der Erretter kommen</a:t>
            </a:r>
            <a:r>
              <a:rPr lang="de-DE" sz="3600" dirty="0">
                <a:solidFill>
                  <a:srgbClr val="000000"/>
                </a:solidFill>
              </a:rPr>
              <a:t>, er wird die </a:t>
            </a:r>
            <a:r>
              <a:rPr lang="de-DE" sz="3600" dirty="0" smtClean="0">
                <a:solidFill>
                  <a:srgbClr val="000000"/>
                </a:solidFill>
              </a:rPr>
              <a:t>Gott-losigkeiten </a:t>
            </a:r>
            <a:r>
              <a:rPr lang="de-DE" sz="3600" dirty="0">
                <a:solidFill>
                  <a:srgbClr val="000000"/>
                </a:solidFill>
              </a:rPr>
              <a:t>von Jakob abwenden; und dies ist für sie der Bund von mir, wenn ich ihre Sünden wegnehmen werde</a:t>
            </a:r>
            <a:r>
              <a:rPr lang="ja-JP" altLang="de-DE" sz="3600" dirty="0">
                <a:solidFill>
                  <a:srgbClr val="000000"/>
                </a:solidFill>
              </a:rPr>
              <a:t>“</a:t>
            </a:r>
            <a:r>
              <a:rPr lang="de-DE" sz="3600" dirty="0">
                <a:solidFill>
                  <a:srgbClr val="000000"/>
                </a:solidFill>
              </a:rPr>
              <a:t> (</a:t>
            </a:r>
            <a:r>
              <a:rPr lang="de-DE" sz="3600" dirty="0" err="1" smtClean="0">
                <a:solidFill>
                  <a:srgbClr val="333399"/>
                </a:solidFill>
              </a:rPr>
              <a:t>Jes</a:t>
            </a:r>
            <a:r>
              <a:rPr lang="de-DE" sz="3600" dirty="0" smtClean="0">
                <a:solidFill>
                  <a:srgbClr val="333399"/>
                </a:solidFill>
              </a:rPr>
              <a:t> </a:t>
            </a:r>
            <a:r>
              <a:rPr lang="de-DE" sz="3600" dirty="0">
                <a:solidFill>
                  <a:srgbClr val="333399"/>
                </a:solidFill>
              </a:rPr>
              <a:t>59,20f.</a:t>
            </a:r>
            <a:r>
              <a:rPr lang="de-DE" sz="3600" dirty="0"/>
              <a:t>; vgl. </a:t>
            </a:r>
            <a:r>
              <a:rPr lang="de-DE" sz="3600" dirty="0" err="1"/>
              <a:t>Jes</a:t>
            </a:r>
            <a:r>
              <a:rPr lang="de-DE" sz="3600" dirty="0"/>
              <a:t> 27,9</a:t>
            </a:r>
            <a:r>
              <a:rPr lang="de-DE" sz="3600" dirty="0">
                <a:solidFill>
                  <a:srgbClr val="000000"/>
                </a:solidFill>
              </a:rPr>
              <a:t>)</a:t>
            </a:r>
            <a:r>
              <a:rPr lang="de-DE" sz="3600" dirty="0" smtClean="0">
                <a:solidFill>
                  <a:srgbClr val="000000"/>
                </a:solidFill>
              </a:rPr>
              <a:t>.</a:t>
            </a:r>
            <a:endParaRPr lang="de-DE" sz="36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8176"/>
          </a:xfrm>
        </p:spPr>
        <p:txBody>
          <a:bodyPr/>
          <a:lstStyle/>
          <a:p>
            <a:pPr algn="ctr">
              <a:defRPr/>
            </a:pPr>
            <a:fld id="{89222DA6-0B0A-4348-BBE7-F707BC6042C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1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9792" y="124272"/>
            <a:ext cx="10873208" cy="720080"/>
          </a:xfrm>
        </p:spPr>
        <p:txBody>
          <a:bodyPr anchor="ctr">
            <a:normAutofit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916360"/>
            <a:ext cx="12457384" cy="7632848"/>
          </a:xfrm>
        </p:spPr>
        <p:txBody>
          <a:bodyPr lIns="130046" tIns="65023" rIns="130046" bIns="65023"/>
          <a:lstStyle/>
          <a:p>
            <a:pPr>
              <a:lnSpc>
                <a:spcPts val="3760"/>
              </a:lnSpc>
              <a:spcBef>
                <a:spcPts val="408"/>
              </a:spcBef>
              <a:spcAft>
                <a:spcPts val="1752"/>
              </a:spcAft>
              <a:buFont typeface="Arial"/>
              <a:buChar char="•"/>
            </a:pPr>
            <a:r>
              <a:rPr lang="de-DE" sz="2500" dirty="0">
                <a:solidFill>
                  <a:srgbClr val="333399"/>
                </a:solidFill>
              </a:rPr>
              <a:t>Was ist „ganz Israel</a:t>
            </a:r>
            <a:r>
              <a:rPr lang="ja-JP" altLang="de-DE" sz="2500" dirty="0">
                <a:solidFill>
                  <a:srgbClr val="333399"/>
                </a:solidFill>
              </a:rPr>
              <a:t>“</a:t>
            </a:r>
            <a:r>
              <a:rPr lang="de-DE" sz="2500" dirty="0">
                <a:solidFill>
                  <a:srgbClr val="333399"/>
                </a:solidFill>
              </a:rPr>
              <a:t>?</a:t>
            </a:r>
          </a:p>
          <a:p>
            <a:pPr>
              <a:lnSpc>
                <a:spcPts val="3760"/>
              </a:lnSpc>
              <a:spcBef>
                <a:spcPts val="408"/>
              </a:spcBef>
              <a:spcAft>
                <a:spcPts val="1752"/>
              </a:spcAft>
              <a:buFont typeface="Arial"/>
              <a:buChar char="•"/>
            </a:pPr>
            <a:r>
              <a:rPr lang="de-DE" sz="2500" dirty="0">
                <a:solidFill>
                  <a:srgbClr val="333399"/>
                </a:solidFill>
              </a:rPr>
              <a:t>Bruce</a:t>
            </a:r>
            <a:r>
              <a:rPr lang="de-DE" sz="2500" dirty="0"/>
              <a:t>: „Es wird damit [mit ‚ganz Israel</a:t>
            </a:r>
            <a:r>
              <a:rPr lang="ja-JP" altLang="de-DE" sz="2500" dirty="0"/>
              <a:t>‘</a:t>
            </a:r>
            <a:r>
              <a:rPr lang="de-DE" sz="2500" dirty="0"/>
              <a:t>] nicht ausgesagt, ‚jeder einzelne Jude ohne Ausnahme</a:t>
            </a:r>
            <a:r>
              <a:rPr lang="ja-JP" altLang="de-DE" sz="2500" dirty="0"/>
              <a:t>’</a:t>
            </a:r>
            <a:r>
              <a:rPr lang="de-DE" sz="2500" dirty="0"/>
              <a:t>, sondern ‚</a:t>
            </a:r>
            <a:r>
              <a:rPr lang="de-DE" sz="2500" dirty="0">
                <a:solidFill>
                  <a:srgbClr val="333399"/>
                </a:solidFill>
              </a:rPr>
              <a:t>Israel als Ganzes</a:t>
            </a:r>
            <a:r>
              <a:rPr lang="ja-JP" altLang="de-DE" sz="2500" dirty="0"/>
              <a:t>’</a:t>
            </a:r>
            <a:r>
              <a:rPr lang="de-DE" sz="2500" dirty="0"/>
              <a:t>. So ‚hat ganz Israel seinen Anteil im zukünftigen Zeitalter</a:t>
            </a:r>
            <a:r>
              <a:rPr lang="ja-JP" altLang="de-DE" sz="2500" dirty="0"/>
              <a:t>’</a:t>
            </a:r>
            <a:r>
              <a:rPr lang="de-DE" sz="2500" dirty="0"/>
              <a:t>, sagt das </a:t>
            </a:r>
            <a:r>
              <a:rPr lang="de-DE" sz="2500" dirty="0">
                <a:solidFill>
                  <a:srgbClr val="333399"/>
                </a:solidFill>
              </a:rPr>
              <a:t>Mischna Traktat </a:t>
            </a:r>
            <a:r>
              <a:rPr lang="de-DE" sz="2500" i="1" dirty="0">
                <a:solidFill>
                  <a:srgbClr val="333399"/>
                </a:solidFill>
              </a:rPr>
              <a:t>Sanhedrin</a:t>
            </a:r>
            <a:r>
              <a:rPr lang="de-DE" sz="2500" dirty="0">
                <a:solidFill>
                  <a:srgbClr val="333399"/>
                </a:solidFill>
              </a:rPr>
              <a:t> </a:t>
            </a:r>
            <a:r>
              <a:rPr lang="de-DE" sz="2500" dirty="0" smtClean="0"/>
              <a:t>(X. </a:t>
            </a:r>
            <a:r>
              <a:rPr lang="de-DE" sz="2500" dirty="0"/>
              <a:t>1), und führt dann ausführlich jene Israeliten namentlich auf, die keinen Anteil daran haben.</a:t>
            </a:r>
            <a:r>
              <a:rPr lang="ja-JP" altLang="de-DE" sz="2500" dirty="0"/>
              <a:t>“</a:t>
            </a:r>
            <a:endParaRPr lang="de-DE" sz="2500" dirty="0"/>
          </a:p>
          <a:p>
            <a:pPr>
              <a:lnSpc>
                <a:spcPts val="3760"/>
              </a:lnSpc>
              <a:spcBef>
                <a:spcPts val="408"/>
              </a:spcBef>
              <a:spcAft>
                <a:spcPts val="1752"/>
              </a:spcAft>
              <a:buFont typeface="Arial"/>
              <a:buChar char="•"/>
            </a:pPr>
            <a:r>
              <a:rPr lang="de-DE" sz="2500" dirty="0" smtClean="0">
                <a:solidFill>
                  <a:srgbClr val="333399"/>
                </a:solidFill>
              </a:rPr>
              <a:t>Godet</a:t>
            </a:r>
            <a:r>
              <a:rPr lang="de-DE" sz="2500" dirty="0">
                <a:solidFill>
                  <a:srgbClr val="333399"/>
                </a:solidFill>
              </a:rPr>
              <a:t>: alle einzelnen Personen in Israel</a:t>
            </a:r>
            <a:r>
              <a:rPr lang="de-DE" sz="2500" dirty="0"/>
              <a:t>, aber die individuelle Freiheit bleibe bestehen – niemand werde sie jedoch „nutzen</a:t>
            </a:r>
            <a:r>
              <a:rPr lang="ja-JP" altLang="de-DE" sz="2500" dirty="0"/>
              <a:t>“</a:t>
            </a:r>
            <a:r>
              <a:rPr lang="de-DE" sz="2500" dirty="0"/>
              <a:t> (vgl. </a:t>
            </a:r>
            <a:r>
              <a:rPr lang="de-DE" sz="2500" dirty="0" err="1"/>
              <a:t>Sach</a:t>
            </a:r>
            <a:r>
              <a:rPr lang="de-DE" sz="2500" dirty="0"/>
              <a:t> </a:t>
            </a:r>
            <a:r>
              <a:rPr lang="de-DE" sz="2500" dirty="0" smtClean="0"/>
              <a:t>12,10-</a:t>
            </a:r>
            <a:r>
              <a:rPr lang="de-DE" sz="2500" dirty="0"/>
              <a:t>14).</a:t>
            </a:r>
          </a:p>
          <a:p>
            <a:pPr>
              <a:lnSpc>
                <a:spcPts val="3760"/>
              </a:lnSpc>
              <a:spcBef>
                <a:spcPts val="408"/>
              </a:spcBef>
              <a:spcAft>
                <a:spcPts val="1752"/>
              </a:spcAft>
              <a:buFont typeface="Arial"/>
              <a:buChar char="•"/>
            </a:pPr>
            <a:r>
              <a:rPr lang="de-DE" sz="2500" dirty="0" err="1">
                <a:solidFill>
                  <a:srgbClr val="333399"/>
                </a:solidFill>
              </a:rPr>
              <a:t>Gaugler</a:t>
            </a:r>
            <a:r>
              <a:rPr lang="de-DE" sz="2500" dirty="0"/>
              <a:t>: „Diese Weissagung kann kaum etwas anderes meinen als </a:t>
            </a:r>
            <a:r>
              <a:rPr lang="de-DE" sz="2500" dirty="0">
                <a:solidFill>
                  <a:srgbClr val="333399"/>
                </a:solidFill>
              </a:rPr>
              <a:t>wirklich das ganze Israel</a:t>
            </a:r>
            <a:r>
              <a:rPr lang="de-DE" sz="2500" dirty="0"/>
              <a:t>.</a:t>
            </a:r>
            <a:r>
              <a:rPr lang="ja-JP" altLang="de-DE" sz="2500" dirty="0"/>
              <a:t>“</a:t>
            </a:r>
            <a:r>
              <a:rPr lang="de-DE" sz="2500" dirty="0"/>
              <a:t> Einzelne Fragen bleiben offen.</a:t>
            </a:r>
          </a:p>
          <a:p>
            <a:pPr>
              <a:lnSpc>
                <a:spcPts val="3760"/>
              </a:lnSpc>
              <a:spcBef>
                <a:spcPts val="408"/>
              </a:spcBef>
              <a:spcAft>
                <a:spcPts val="1752"/>
              </a:spcAft>
              <a:buFont typeface="Arial"/>
              <a:buChar char="•"/>
            </a:pPr>
            <a:r>
              <a:rPr lang="de-DE" sz="2500" dirty="0" err="1">
                <a:solidFill>
                  <a:srgbClr val="333399"/>
                </a:solidFill>
              </a:rPr>
              <a:t>Starnizke</a:t>
            </a:r>
            <a:r>
              <a:rPr lang="de-DE" sz="2500" dirty="0">
                <a:solidFill>
                  <a:srgbClr val="004174"/>
                </a:solidFill>
              </a:rPr>
              <a:t>: „</a:t>
            </a:r>
            <a:r>
              <a:rPr lang="de-DE" sz="2500" dirty="0">
                <a:solidFill>
                  <a:srgbClr val="333399"/>
                </a:solidFill>
              </a:rPr>
              <a:t>alle Israeliten ohne jede Ausnahme</a:t>
            </a:r>
            <a:r>
              <a:rPr lang="ja-JP" altLang="de-DE" sz="2500" dirty="0" smtClean="0">
                <a:solidFill>
                  <a:srgbClr val="004174"/>
                </a:solidFill>
              </a:rPr>
              <a:t>“</a:t>
            </a:r>
            <a:r>
              <a:rPr lang="de-DE" altLang="ja-JP" sz="2500" dirty="0">
                <a:solidFill>
                  <a:srgbClr val="004174"/>
                </a:solidFill>
              </a:rPr>
              <a:t> </a:t>
            </a:r>
            <a:r>
              <a:rPr lang="de-DE" altLang="ja-JP" sz="2500" dirty="0" smtClean="0"/>
              <a:t>– d</a:t>
            </a:r>
            <a:r>
              <a:rPr lang="de-DE" sz="2500" dirty="0" smtClean="0"/>
              <a:t>ie </a:t>
            </a:r>
            <a:r>
              <a:rPr lang="de-DE" sz="2500" dirty="0"/>
              <a:t>Unterscheidung zwischen „ganz Israel</a:t>
            </a:r>
            <a:r>
              <a:rPr lang="ja-JP" altLang="de-DE" sz="2500" dirty="0"/>
              <a:t>“</a:t>
            </a:r>
            <a:r>
              <a:rPr lang="de-DE" sz="2500" dirty="0"/>
              <a:t> und der </a:t>
            </a:r>
            <a:r>
              <a:rPr lang="de-DE" sz="2500" dirty="0" smtClean="0"/>
              <a:t>„Fülle der </a:t>
            </a:r>
            <a:r>
              <a:rPr lang="de-DE" sz="2500" dirty="0"/>
              <a:t>Heiden</a:t>
            </a:r>
            <a:r>
              <a:rPr lang="ja-JP" altLang="de-DE" sz="2500" dirty="0"/>
              <a:t>“</a:t>
            </a:r>
            <a:r>
              <a:rPr lang="de-DE" sz="2500" dirty="0"/>
              <a:t> mache die Auslegung im Sinn von „die Kirche aus Juden und Heiden</a:t>
            </a:r>
            <a:r>
              <a:rPr lang="ja-JP" altLang="de-DE" sz="2500" dirty="0"/>
              <a:t>“</a:t>
            </a:r>
            <a:r>
              <a:rPr lang="de-DE" sz="2500" dirty="0"/>
              <a:t> „unmöglich</a:t>
            </a:r>
            <a:r>
              <a:rPr lang="ja-JP" altLang="de-DE" sz="2500" dirty="0"/>
              <a:t>“</a:t>
            </a:r>
            <a:r>
              <a:rPr lang="de-DE" sz="2500" dirty="0"/>
              <a:t>.</a:t>
            </a:r>
          </a:p>
          <a:p>
            <a:endParaRPr lang="de-DE" sz="25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AAB59373-A9D8-2B4B-894F-0F2B9415013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63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24272"/>
            <a:ext cx="10657184" cy="720080"/>
          </a:xfrm>
        </p:spPr>
        <p:txBody>
          <a:bodyPr anchor="ctr">
            <a:normAutofit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1204393"/>
            <a:ext cx="12385375" cy="7200799"/>
          </a:xfrm>
        </p:spPr>
        <p:txBody>
          <a:bodyPr lIns="130046" tIns="65023" rIns="130046" bIns="65023">
            <a:normAutofit fontScale="92500"/>
          </a:bodyPr>
          <a:lstStyle/>
          <a:p>
            <a:pPr>
              <a:lnSpc>
                <a:spcPts val="5040"/>
              </a:lnSpc>
              <a:spcBef>
                <a:spcPct val="30000"/>
              </a:spcBef>
              <a:spcAft>
                <a:spcPts val="4548"/>
              </a:spcAft>
              <a:buFont typeface="Arial"/>
              <a:buChar char="•"/>
            </a:pPr>
            <a:r>
              <a:rPr lang="de-DE" sz="3400" i="1" dirty="0" err="1" smtClean="0">
                <a:solidFill>
                  <a:srgbClr val="333399"/>
                </a:solidFill>
                <a:latin typeface="Arial"/>
              </a:rPr>
              <a:t>col</a:t>
            </a:r>
            <a:r>
              <a:rPr lang="de-DE" sz="3400" i="1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de-DE" sz="3400" i="1" dirty="0" err="1" smtClean="0">
                <a:solidFill>
                  <a:srgbClr val="333399"/>
                </a:solidFill>
                <a:latin typeface="Arial"/>
              </a:rPr>
              <a:t>Jisrael</a:t>
            </a:r>
            <a:r>
              <a:rPr lang="de-DE" sz="3400" i="1" dirty="0" smtClean="0">
                <a:solidFill>
                  <a:srgbClr val="333399"/>
                </a:solidFill>
                <a:latin typeface="Arial"/>
              </a:rPr>
              <a:t> = </a:t>
            </a:r>
            <a:r>
              <a:rPr lang="de-DE" sz="3400" dirty="0" smtClean="0">
                <a:solidFill>
                  <a:srgbClr val="333399"/>
                </a:solidFill>
              </a:rPr>
              <a:t>„</a:t>
            </a:r>
            <a:r>
              <a:rPr lang="de-DE" sz="3400" dirty="0">
                <a:solidFill>
                  <a:srgbClr val="333399"/>
                </a:solidFill>
              </a:rPr>
              <a:t>ganz Israel</a:t>
            </a:r>
            <a:r>
              <a:rPr lang="ja-JP" altLang="de-DE" sz="34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dirty="0">
                <a:solidFill>
                  <a:srgbClr val="333399"/>
                </a:solidFill>
              </a:rPr>
              <a:t> </a:t>
            </a:r>
            <a:r>
              <a:rPr lang="de-DE" altLang="ja-JP" sz="3400" dirty="0">
                <a:cs typeface="ＭＳ Ｐゴシック" charset="0"/>
              </a:rPr>
              <a:t>154-mal im </a:t>
            </a:r>
            <a:r>
              <a:rPr lang="de-DE" altLang="ja-JP" sz="3400" dirty="0" smtClean="0">
                <a:cs typeface="ＭＳ Ｐゴシック" charset="0"/>
              </a:rPr>
              <a:t>Alten Testament;</a:t>
            </a:r>
            <a:r>
              <a:rPr lang="de-DE" altLang="ja-JP" dirty="0" smtClean="0">
                <a:cs typeface="ＭＳ Ｐゴシック" charset="0"/>
              </a:rPr>
              <a:t> </a:t>
            </a:r>
            <a:r>
              <a:rPr lang="de-DE" altLang="ja-JP" sz="3400" dirty="0">
                <a:cs typeface="ＭＳ Ｐゴシック" charset="0"/>
              </a:rPr>
              <a:t>LXX</a:t>
            </a:r>
            <a:r>
              <a:rPr lang="de-DE" altLang="ja-JP" dirty="0">
                <a:cs typeface="ＭＳ Ｐゴシック" charset="0"/>
              </a:rPr>
              <a:t> </a:t>
            </a:r>
            <a:r>
              <a:rPr lang="de-DE" altLang="ja-JP" sz="3400" dirty="0" smtClean="0">
                <a:cs typeface="ＭＳ Ｐゴシック" charset="0"/>
              </a:rPr>
              <a:t>143-</a:t>
            </a:r>
            <a:r>
              <a:rPr lang="de-DE" altLang="ja-JP" sz="3400" dirty="0">
                <a:cs typeface="ＭＳ Ｐゴシック" charset="0"/>
              </a:rPr>
              <a:t>mal </a:t>
            </a:r>
            <a:r>
              <a:rPr lang="de-DE" sz="3400" i="1" dirty="0" err="1" smtClean="0">
                <a:latin typeface="Arial"/>
              </a:rPr>
              <a:t>pas</a:t>
            </a:r>
            <a:r>
              <a:rPr lang="de-DE" sz="3400" i="1" dirty="0" smtClean="0">
                <a:latin typeface="Arial"/>
              </a:rPr>
              <a:t> Israel </a:t>
            </a:r>
            <a:r>
              <a:rPr lang="de-DE" sz="3400" dirty="0" smtClean="0">
                <a:latin typeface="Arial"/>
              </a:rPr>
              <a:t>=</a:t>
            </a:r>
            <a:r>
              <a:rPr lang="de-DE" sz="3400" dirty="0" smtClean="0">
                <a:latin typeface="Yehudit"/>
                <a:cs typeface="Yehudit"/>
              </a:rPr>
              <a:t> </a:t>
            </a:r>
            <a:r>
              <a:rPr lang="de-DE" sz="3400" dirty="0"/>
              <a:t>„ganz </a:t>
            </a:r>
            <a:r>
              <a:rPr lang="de-DE" sz="3400" dirty="0" smtClean="0"/>
              <a:t>Israel</a:t>
            </a:r>
            <a:r>
              <a:rPr lang="ja-JP" altLang="de-DE" sz="3400" dirty="0" smtClean="0">
                <a:latin typeface="Arial"/>
              </a:rPr>
              <a:t>”</a:t>
            </a:r>
            <a:r>
              <a:rPr lang="de-DE" sz="3400" dirty="0" smtClean="0"/>
              <a:t>.</a:t>
            </a:r>
            <a:r>
              <a:rPr lang="de-DE" sz="1700" dirty="0" smtClean="0">
                <a:solidFill>
                  <a:srgbClr val="000000"/>
                </a:solidFill>
                <a:latin typeface="Helena" charset="0"/>
              </a:rPr>
              <a:t> </a:t>
            </a:r>
            <a:endParaRPr lang="de-DE" altLang="ja-JP" sz="3400" dirty="0">
              <a:cs typeface="ＭＳ Ｐゴシック" charset="0"/>
            </a:endParaRPr>
          </a:p>
          <a:p>
            <a:pPr>
              <a:lnSpc>
                <a:spcPts val="5040"/>
              </a:lnSpc>
              <a:spcBef>
                <a:spcPct val="30000"/>
              </a:spcBef>
              <a:spcAft>
                <a:spcPts val="4548"/>
              </a:spcAft>
              <a:buFont typeface="Arial"/>
              <a:buChar char="•"/>
            </a:pPr>
            <a:r>
              <a:rPr lang="de-DE" altLang="ja-JP" sz="3400" dirty="0">
                <a:solidFill>
                  <a:srgbClr val="333399"/>
                </a:solidFill>
                <a:cs typeface="ＭＳ Ｐゴシック" charset="0"/>
              </a:rPr>
              <a:t>1. </a:t>
            </a:r>
            <a:r>
              <a:rPr lang="de-DE" altLang="ja-JP" sz="3400" dirty="0" smtClean="0">
                <a:solidFill>
                  <a:srgbClr val="333399"/>
                </a:solidFill>
                <a:cs typeface="ＭＳ Ｐゴシック" charset="0"/>
              </a:rPr>
              <a:t>Sam </a:t>
            </a:r>
            <a:r>
              <a:rPr lang="de-DE" altLang="ja-JP" sz="3400" dirty="0">
                <a:solidFill>
                  <a:srgbClr val="333399"/>
                </a:solidFill>
                <a:cs typeface="ＭＳ Ｐゴシック" charset="0"/>
              </a:rPr>
              <a:t>25,1</a:t>
            </a:r>
            <a:r>
              <a:rPr lang="de-DE" altLang="ja-JP" sz="3400" dirty="0">
                <a:cs typeface="ＭＳ Ｐゴシック" charset="0"/>
              </a:rPr>
              <a:t>: </a:t>
            </a:r>
            <a:r>
              <a:rPr lang="de-DE" sz="3400" dirty="0"/>
              <a:t>„</a:t>
            </a:r>
            <a:r>
              <a:rPr lang="de-DE" sz="3400" dirty="0">
                <a:solidFill>
                  <a:srgbClr val="333399"/>
                </a:solidFill>
              </a:rPr>
              <a:t>Und ganz Israel versammelte sich </a:t>
            </a:r>
            <a:r>
              <a:rPr lang="de-DE" sz="3400" dirty="0"/>
              <a:t>und hielt ihm die Totenklage, und sie begruben ihn in seiner Heimat in Rama.</a:t>
            </a:r>
            <a:r>
              <a:rPr lang="ja-JP" altLang="de-DE" sz="3400" dirty="0"/>
              <a:t>“</a:t>
            </a:r>
            <a:endParaRPr lang="de-DE" sz="3400" dirty="0"/>
          </a:p>
          <a:p>
            <a:pPr>
              <a:lnSpc>
                <a:spcPts val="5040"/>
              </a:lnSpc>
              <a:spcBef>
                <a:spcPct val="30000"/>
              </a:spcBef>
              <a:spcAft>
                <a:spcPts val="4548"/>
              </a:spcAft>
              <a:buFont typeface="Arial"/>
              <a:buChar char="•"/>
            </a:pPr>
            <a:r>
              <a:rPr lang="de-DE" sz="3400" dirty="0">
                <a:solidFill>
                  <a:srgbClr val="333399"/>
                </a:solidFill>
              </a:rPr>
              <a:t>1. </a:t>
            </a:r>
            <a:r>
              <a:rPr lang="de-DE" sz="3400" dirty="0" err="1" smtClean="0">
                <a:solidFill>
                  <a:srgbClr val="333399"/>
                </a:solidFill>
              </a:rPr>
              <a:t>Kön</a:t>
            </a:r>
            <a:r>
              <a:rPr lang="de-DE" sz="3400" dirty="0" smtClean="0">
                <a:solidFill>
                  <a:srgbClr val="333399"/>
                </a:solidFill>
              </a:rPr>
              <a:t> </a:t>
            </a:r>
            <a:r>
              <a:rPr lang="de-DE" sz="3400" dirty="0">
                <a:solidFill>
                  <a:srgbClr val="333399"/>
                </a:solidFill>
              </a:rPr>
              <a:t>12,1</a:t>
            </a:r>
            <a:r>
              <a:rPr lang="de-DE" sz="3400" dirty="0"/>
              <a:t>: „Und </a:t>
            </a:r>
            <a:r>
              <a:rPr lang="de-DE" sz="3400" dirty="0" err="1"/>
              <a:t>Rehabeam</a:t>
            </a:r>
            <a:r>
              <a:rPr lang="de-DE" sz="3400" dirty="0"/>
              <a:t> ging nach </a:t>
            </a:r>
            <a:r>
              <a:rPr lang="de-DE" sz="3400" dirty="0" err="1"/>
              <a:t>Sichem</a:t>
            </a:r>
            <a:r>
              <a:rPr lang="de-DE" sz="3400" dirty="0"/>
              <a:t>; </a:t>
            </a:r>
            <a:r>
              <a:rPr lang="de-DE" sz="3400" dirty="0">
                <a:solidFill>
                  <a:srgbClr val="333399"/>
                </a:solidFill>
              </a:rPr>
              <a:t>denn ganz Israel war nach </a:t>
            </a:r>
            <a:r>
              <a:rPr lang="de-DE" sz="3400" dirty="0" err="1">
                <a:solidFill>
                  <a:srgbClr val="333399"/>
                </a:solidFill>
              </a:rPr>
              <a:t>Sichem</a:t>
            </a:r>
            <a:r>
              <a:rPr lang="de-DE" sz="3400" dirty="0">
                <a:solidFill>
                  <a:srgbClr val="333399"/>
                </a:solidFill>
              </a:rPr>
              <a:t> gekommen</a:t>
            </a:r>
            <a:r>
              <a:rPr lang="de-DE" sz="3400" dirty="0"/>
              <a:t>, um ihn zum König zu machen.</a:t>
            </a:r>
            <a:r>
              <a:rPr lang="ja-JP" altLang="de-DE" sz="3400" dirty="0"/>
              <a:t>“</a:t>
            </a:r>
            <a:endParaRPr lang="de-DE" sz="3400" dirty="0"/>
          </a:p>
          <a:p>
            <a:pPr>
              <a:lnSpc>
                <a:spcPts val="5040"/>
              </a:lnSpc>
              <a:spcBef>
                <a:spcPct val="30000"/>
              </a:spcBef>
              <a:spcAft>
                <a:spcPts val="4548"/>
              </a:spcAft>
              <a:buFont typeface="Arial"/>
              <a:buChar char="•"/>
            </a:pPr>
            <a:r>
              <a:rPr lang="de-DE" sz="3400" dirty="0">
                <a:solidFill>
                  <a:srgbClr val="333399"/>
                </a:solidFill>
              </a:rPr>
              <a:t>Schrenk: „seelische Ganzheit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333399"/>
                </a:solidFill>
              </a:rPr>
              <a:t> </a:t>
            </a:r>
            <a:r>
              <a:rPr lang="de-DE" sz="3400" dirty="0"/>
              <a:t>– betrifft alle.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D5EF03DB-0C89-AF4E-A175-497E4E41FC2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81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752" y="0"/>
            <a:ext cx="10873208" cy="844352"/>
          </a:xfrm>
        </p:spPr>
        <p:txBody>
          <a:bodyPr anchor="ctr"/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1060376"/>
            <a:ext cx="12313368" cy="7488832"/>
          </a:xfrm>
        </p:spPr>
        <p:txBody>
          <a:bodyPr lIns="130046" tIns="65023" rIns="130046" bIns="65023">
            <a:normAutofit fontScale="85000" lnSpcReduction="10000"/>
          </a:bodyPr>
          <a:lstStyle/>
          <a:p>
            <a:pPr>
              <a:lnSpc>
                <a:spcPts val="4480"/>
              </a:lnSpc>
              <a:spcBef>
                <a:spcPct val="30000"/>
              </a:spcBef>
              <a:spcAft>
                <a:spcPts val="2424"/>
              </a:spcAft>
              <a:buFont typeface="Arial"/>
              <a:buChar char="•"/>
            </a:pPr>
            <a:r>
              <a:rPr lang="de-DE" sz="3200" dirty="0"/>
              <a:t>Paulus bezieht sich auf </a:t>
            </a:r>
            <a:r>
              <a:rPr lang="de-DE" sz="3200" dirty="0">
                <a:solidFill>
                  <a:srgbClr val="333399"/>
                </a:solidFill>
              </a:rPr>
              <a:t>AT-Verheißungen</a:t>
            </a:r>
            <a:r>
              <a:rPr lang="de-DE" sz="3200" dirty="0"/>
              <a:t>:</a:t>
            </a:r>
          </a:p>
          <a:p>
            <a:pPr>
              <a:lnSpc>
                <a:spcPts val="4480"/>
              </a:lnSpc>
              <a:spcBef>
                <a:spcPct val="30000"/>
              </a:spcBef>
              <a:spcAft>
                <a:spcPts val="2424"/>
              </a:spcAft>
              <a:buFont typeface="Arial"/>
              <a:buChar char="•"/>
            </a:pPr>
            <a:r>
              <a:rPr lang="de-DE" sz="3200" dirty="0"/>
              <a:t>„ganz Israel</a:t>
            </a:r>
            <a:r>
              <a:rPr lang="ja-JP" altLang="de-DE" sz="3200" dirty="0">
                <a:latin typeface="Arial"/>
              </a:rPr>
              <a:t>“</a:t>
            </a:r>
            <a:r>
              <a:rPr lang="de-DE" sz="3200" dirty="0"/>
              <a:t> = der </a:t>
            </a:r>
            <a:r>
              <a:rPr lang="de-DE" sz="3200" dirty="0" smtClean="0"/>
              <a:t>endgültige „</a:t>
            </a:r>
            <a:r>
              <a:rPr lang="de-DE" sz="3200" dirty="0">
                <a:solidFill>
                  <a:srgbClr val="333399"/>
                </a:solidFill>
              </a:rPr>
              <a:t>Überrest</a:t>
            </a:r>
            <a:r>
              <a:rPr lang="ja-JP" altLang="de-DE" sz="3200" dirty="0">
                <a:latin typeface="Arial"/>
              </a:rPr>
              <a:t>“</a:t>
            </a:r>
            <a:r>
              <a:rPr lang="de-DE" sz="3200" dirty="0"/>
              <a:t> </a:t>
            </a:r>
            <a:r>
              <a:rPr lang="de-DE" sz="3200" dirty="0" smtClean="0"/>
              <a:t>(vgl</a:t>
            </a:r>
            <a:r>
              <a:rPr lang="de-DE" sz="3200" dirty="0"/>
              <a:t>. </a:t>
            </a:r>
            <a:r>
              <a:rPr lang="de-DE" sz="3200" dirty="0" smtClean="0"/>
              <a:t>z. B. </a:t>
            </a:r>
            <a:r>
              <a:rPr lang="de-DE" sz="3200" dirty="0" err="1" smtClean="0">
                <a:solidFill>
                  <a:srgbClr val="333399"/>
                </a:solidFill>
              </a:rPr>
              <a:t>Jes</a:t>
            </a:r>
            <a:r>
              <a:rPr lang="de-DE" sz="3200" dirty="0" smtClean="0">
                <a:solidFill>
                  <a:srgbClr val="333399"/>
                </a:solidFill>
              </a:rPr>
              <a:t> </a:t>
            </a:r>
            <a:r>
              <a:rPr lang="de-DE" sz="3200" dirty="0">
                <a:solidFill>
                  <a:srgbClr val="333399"/>
                </a:solidFill>
              </a:rPr>
              <a:t>10,21ff.</a:t>
            </a:r>
            <a:r>
              <a:rPr lang="de-DE" sz="3200" dirty="0"/>
              <a:t>).</a:t>
            </a:r>
          </a:p>
          <a:p>
            <a:pPr>
              <a:lnSpc>
                <a:spcPts val="4480"/>
              </a:lnSpc>
              <a:spcBef>
                <a:spcPct val="30000"/>
              </a:spcBef>
              <a:spcAft>
                <a:spcPts val="2424"/>
              </a:spcAft>
              <a:buFont typeface="Arial"/>
              <a:buChar char="•"/>
            </a:pPr>
            <a:r>
              <a:rPr lang="de-DE" sz="3200" dirty="0" err="1" smtClean="0">
                <a:solidFill>
                  <a:srgbClr val="333399"/>
                </a:solidFill>
              </a:rPr>
              <a:t>Jes</a:t>
            </a:r>
            <a:r>
              <a:rPr lang="de-DE" sz="3200" dirty="0" smtClean="0">
                <a:solidFill>
                  <a:srgbClr val="333399"/>
                </a:solidFill>
              </a:rPr>
              <a:t> 45,25</a:t>
            </a:r>
            <a:r>
              <a:rPr lang="de-DE" sz="3200" dirty="0"/>
              <a:t>: „</a:t>
            </a:r>
            <a:r>
              <a:rPr lang="de-DE" sz="3200" dirty="0">
                <a:solidFill>
                  <a:srgbClr val="333399"/>
                </a:solidFill>
              </a:rPr>
              <a:t>In Jahwe wird der ganze Same [die ganze </a:t>
            </a:r>
            <a:r>
              <a:rPr lang="de-DE" sz="3200" dirty="0" smtClean="0">
                <a:solidFill>
                  <a:srgbClr val="333399"/>
                </a:solidFill>
              </a:rPr>
              <a:t>Nachkommenschaft</a:t>
            </a:r>
            <a:r>
              <a:rPr lang="de-DE" sz="3200" dirty="0">
                <a:solidFill>
                  <a:srgbClr val="333399"/>
                </a:solidFill>
              </a:rPr>
              <a:t>] Israels gerecht werden </a:t>
            </a:r>
            <a:r>
              <a:rPr lang="de-DE" sz="3200" dirty="0"/>
              <a:t>und wird sich rühmen.</a:t>
            </a:r>
            <a:r>
              <a:rPr lang="ja-JP" altLang="de-DE" sz="3200" dirty="0"/>
              <a:t>“</a:t>
            </a:r>
            <a:endParaRPr lang="de-DE" sz="3200" dirty="0"/>
          </a:p>
          <a:p>
            <a:pPr>
              <a:lnSpc>
                <a:spcPts val="4480"/>
              </a:lnSpc>
              <a:spcBef>
                <a:spcPct val="30000"/>
              </a:spcBef>
              <a:spcAft>
                <a:spcPts val="2424"/>
              </a:spcAft>
              <a:buFont typeface="Arial"/>
              <a:buChar char="•"/>
            </a:pPr>
            <a:r>
              <a:rPr lang="de-DE" sz="3200" dirty="0"/>
              <a:t>Nach </a:t>
            </a:r>
            <a:r>
              <a:rPr lang="de-DE" sz="3200" dirty="0" err="1">
                <a:solidFill>
                  <a:srgbClr val="333399"/>
                </a:solidFill>
              </a:rPr>
              <a:t>Jes</a:t>
            </a:r>
            <a:r>
              <a:rPr lang="de-DE" sz="3200" dirty="0">
                <a:solidFill>
                  <a:srgbClr val="333399"/>
                </a:solidFill>
              </a:rPr>
              <a:t> </a:t>
            </a:r>
            <a:r>
              <a:rPr lang="de-DE" sz="3200" dirty="0" smtClean="0">
                <a:solidFill>
                  <a:srgbClr val="333399"/>
                </a:solidFill>
              </a:rPr>
              <a:t>54,13 </a:t>
            </a:r>
            <a:r>
              <a:rPr lang="de-DE" sz="3200" dirty="0"/>
              <a:t>werden </a:t>
            </a:r>
            <a:r>
              <a:rPr lang="de-DE" sz="3200" dirty="0">
                <a:solidFill>
                  <a:srgbClr val="004174"/>
                </a:solidFill>
              </a:rPr>
              <a:t>„</a:t>
            </a:r>
            <a:r>
              <a:rPr lang="de-DE" sz="3200" dirty="0">
                <a:solidFill>
                  <a:srgbClr val="333399"/>
                </a:solidFill>
              </a:rPr>
              <a:t>alle deine Söhne [Nachkommen] Jünger Jahwes</a:t>
            </a:r>
            <a:r>
              <a:rPr lang="ja-JP" altLang="de-DE" sz="3200" dirty="0">
                <a:solidFill>
                  <a:srgbClr val="333399"/>
                </a:solidFill>
              </a:rPr>
              <a:t>“</a:t>
            </a:r>
            <a:r>
              <a:rPr lang="de-DE" sz="3200" dirty="0">
                <a:solidFill>
                  <a:srgbClr val="333399"/>
                </a:solidFill>
              </a:rPr>
              <a:t> sein</a:t>
            </a:r>
            <a:r>
              <a:rPr lang="de-DE" sz="3200" dirty="0">
                <a:solidFill>
                  <a:srgbClr val="004174"/>
                </a:solidFill>
              </a:rPr>
              <a:t> </a:t>
            </a:r>
            <a:r>
              <a:rPr lang="de-DE" sz="3200" dirty="0"/>
              <a:t>und „großen Frieden</a:t>
            </a:r>
            <a:r>
              <a:rPr lang="ja-JP" altLang="de-DE" sz="3200" dirty="0"/>
              <a:t>“</a:t>
            </a:r>
            <a:r>
              <a:rPr lang="de-DE" sz="3200" dirty="0"/>
              <a:t> </a:t>
            </a:r>
            <a:r>
              <a:rPr lang="de-DE" sz="3200" dirty="0" smtClean="0"/>
              <a:t>haben.</a:t>
            </a:r>
          </a:p>
          <a:p>
            <a:pPr marL="541338" lvl="1" indent="-541338">
              <a:lnSpc>
                <a:spcPts val="4480"/>
              </a:lnSpc>
              <a:spcBef>
                <a:spcPct val="30000"/>
              </a:spcBef>
              <a:spcAft>
                <a:spcPts val="2424"/>
              </a:spcAft>
              <a:buClrTx/>
              <a:buSzTx/>
              <a:buFont typeface="Arial"/>
              <a:buChar char="•"/>
            </a:pPr>
            <a:r>
              <a:rPr lang="de-CH" sz="3200" dirty="0" err="1">
                <a:solidFill>
                  <a:srgbClr val="333399"/>
                </a:solidFill>
              </a:rPr>
              <a:t>Jes</a:t>
            </a:r>
            <a:r>
              <a:rPr lang="de-CH" sz="3200" dirty="0">
                <a:solidFill>
                  <a:srgbClr val="333399"/>
                </a:solidFill>
              </a:rPr>
              <a:t> 60,21</a:t>
            </a:r>
            <a:r>
              <a:rPr lang="de-CH" sz="3200" dirty="0"/>
              <a:t>: „Und </a:t>
            </a:r>
            <a:r>
              <a:rPr lang="de-CH" sz="3200" dirty="0">
                <a:solidFill>
                  <a:srgbClr val="333399"/>
                </a:solidFill>
              </a:rPr>
              <a:t>dein Volk, sie alle werden Gerechte sein</a:t>
            </a:r>
            <a:r>
              <a:rPr lang="de-CH" sz="3200" dirty="0"/>
              <a:t>, werden das Land besitzen auf ewig, ein Schössling der Pflanzungen</a:t>
            </a:r>
            <a:r>
              <a:rPr lang="de-CH" sz="3200" b="1" dirty="0"/>
              <a:t> </a:t>
            </a:r>
            <a:r>
              <a:rPr lang="de-CH" sz="3200" dirty="0"/>
              <a:t>Jahwes, ein Werk seiner Hände, sich zu verherrlichen</a:t>
            </a:r>
            <a:r>
              <a:rPr lang="de-CH" sz="3200" dirty="0" smtClean="0"/>
              <a:t>“ (vgl. </a:t>
            </a:r>
            <a:r>
              <a:rPr lang="de-DE" sz="3200" dirty="0" err="1" smtClean="0">
                <a:solidFill>
                  <a:srgbClr val="333399"/>
                </a:solidFill>
              </a:rPr>
              <a:t>mSanh</a:t>
            </a:r>
            <a:r>
              <a:rPr lang="de-DE" sz="3200" dirty="0" smtClean="0">
                <a:solidFill>
                  <a:srgbClr val="333399"/>
                </a:solidFill>
              </a:rPr>
              <a:t> </a:t>
            </a:r>
            <a:r>
              <a:rPr lang="de-DE" sz="3200" dirty="0">
                <a:solidFill>
                  <a:srgbClr val="333399"/>
                </a:solidFill>
              </a:rPr>
              <a:t>10,1 </a:t>
            </a:r>
            <a:r>
              <a:rPr lang="de-CH" sz="3200" dirty="0" smtClean="0"/>
              <a:t>– bezieht sich auf Jesaja)</a:t>
            </a:r>
            <a:r>
              <a:rPr lang="de-DE" sz="3200" dirty="0" smtClean="0"/>
              <a:t>.</a:t>
            </a:r>
            <a:endParaRPr lang="de-CH" sz="3200" dirty="0"/>
          </a:p>
          <a:p>
            <a:pPr>
              <a:lnSpc>
                <a:spcPts val="448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endParaRPr lang="de-DE" sz="3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8177"/>
          </a:xfrm>
        </p:spPr>
        <p:txBody>
          <a:bodyPr/>
          <a:lstStyle/>
          <a:p>
            <a:pPr algn="ctr">
              <a:defRPr/>
            </a:pPr>
            <a:fld id="{224F14C5-3ACB-3C47-851E-29D30A598C7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63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752" y="124272"/>
            <a:ext cx="11890548" cy="576064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pic>
        <p:nvPicPr>
          <p:cNvPr id="5" name="Inhaltsplatzhalter 4" descr="israel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040" r="-88040"/>
          <a:stretch/>
        </p:blipFill>
        <p:spPr>
          <a:xfrm>
            <a:off x="3406056" y="1420416"/>
            <a:ext cx="12432024" cy="6837135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04056"/>
          </a:xfrm>
        </p:spPr>
        <p:txBody>
          <a:bodyPr/>
          <a:lstStyle/>
          <a:p>
            <a:pPr algn="ctr">
              <a:defRPr/>
            </a:pPr>
            <a:fld id="{7A0BCED7-ED10-4341-87CF-D738D922F15E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800" y="1432873"/>
            <a:ext cx="4680520" cy="681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57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85776" y="0"/>
            <a:ext cx="10657184" cy="844352"/>
          </a:xfrm>
        </p:spPr>
        <p:txBody>
          <a:bodyPr anchor="ctr"/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1060377"/>
            <a:ext cx="12313368" cy="7560840"/>
          </a:xfrm>
        </p:spPr>
        <p:txBody>
          <a:bodyPr lIns="130046" tIns="65023" rIns="130046" bIns="65023">
            <a:normAutofit/>
          </a:bodyPr>
          <a:lstStyle/>
          <a:p>
            <a:pPr>
              <a:lnSpc>
                <a:spcPts val="5060"/>
              </a:lnSpc>
              <a:spcBef>
                <a:spcPts val="1600"/>
              </a:spcBef>
              <a:spcAft>
                <a:spcPts val="3000"/>
              </a:spcAft>
              <a:buFont typeface="Arial"/>
              <a:buChar char="•"/>
            </a:pPr>
            <a:r>
              <a:rPr lang="de-DE" sz="3300" dirty="0" smtClean="0"/>
              <a:t>Vgl. auch </a:t>
            </a:r>
            <a:r>
              <a:rPr lang="de-DE" sz="3300" dirty="0" err="1" smtClean="0">
                <a:solidFill>
                  <a:srgbClr val="333399"/>
                </a:solidFill>
              </a:rPr>
              <a:t>Jes</a:t>
            </a:r>
            <a:r>
              <a:rPr lang="de-DE" sz="3300" dirty="0" smtClean="0">
                <a:solidFill>
                  <a:srgbClr val="333399"/>
                </a:solidFill>
              </a:rPr>
              <a:t> 10,20-22</a:t>
            </a:r>
            <a:r>
              <a:rPr lang="de-DE" sz="3300" dirty="0" smtClean="0"/>
              <a:t>: „</a:t>
            </a:r>
            <a:r>
              <a:rPr lang="de-DE" sz="3300" dirty="0"/>
              <a:t>An jenem Tag wird es geschehen: Da wird der Überrest Israels, und was vom Haus Jakob </a:t>
            </a:r>
            <a:r>
              <a:rPr lang="de-DE" sz="3300" dirty="0" err="1" smtClean="0"/>
              <a:t>ent</a:t>
            </a:r>
            <a:r>
              <a:rPr lang="de-DE" sz="3300" smtClean="0"/>
              <a:t>-kommen </a:t>
            </a:r>
            <a:r>
              <a:rPr lang="de-DE" sz="3300" dirty="0"/>
              <a:t>ist, sich nicht mehr länger auf den stützen, der es schlägt, sondern es wird sich auf </a:t>
            </a:r>
            <a:r>
              <a:rPr lang="de-DE" sz="3300" dirty="0" smtClean="0"/>
              <a:t>Jahwe, </a:t>
            </a:r>
            <a:r>
              <a:rPr lang="de-DE" sz="3300" dirty="0"/>
              <a:t>den Heiligen Israels, stützen in Treue. </a:t>
            </a:r>
            <a:r>
              <a:rPr lang="de-DE" sz="3300" dirty="0" smtClean="0">
                <a:solidFill>
                  <a:srgbClr val="333399"/>
                </a:solidFill>
              </a:rPr>
              <a:t>Ein </a:t>
            </a:r>
            <a:r>
              <a:rPr lang="de-DE" sz="3300" dirty="0">
                <a:solidFill>
                  <a:srgbClr val="333399"/>
                </a:solidFill>
              </a:rPr>
              <a:t>Überrest wird umkehren, ein Überrest Jakobs, zu dem starken </a:t>
            </a:r>
            <a:r>
              <a:rPr lang="de-DE" sz="3300" dirty="0" smtClean="0">
                <a:solidFill>
                  <a:srgbClr val="333399"/>
                </a:solidFill>
              </a:rPr>
              <a:t>Gott [</a:t>
            </a:r>
            <a:r>
              <a:rPr lang="de-DE" sz="3300" i="1" dirty="0" err="1" smtClean="0">
                <a:solidFill>
                  <a:srgbClr val="333399"/>
                </a:solidFill>
              </a:rPr>
              <a:t>el</a:t>
            </a:r>
            <a:r>
              <a:rPr lang="de-DE" sz="3300" i="1" dirty="0" smtClean="0">
                <a:solidFill>
                  <a:srgbClr val="333399"/>
                </a:solidFill>
              </a:rPr>
              <a:t> </a:t>
            </a:r>
            <a:r>
              <a:rPr lang="de-DE" sz="3300" i="1" dirty="0" err="1" smtClean="0">
                <a:solidFill>
                  <a:srgbClr val="333399"/>
                </a:solidFill>
              </a:rPr>
              <a:t>gibor</a:t>
            </a:r>
            <a:r>
              <a:rPr lang="de-DE" sz="3300" dirty="0" smtClean="0">
                <a:solidFill>
                  <a:srgbClr val="333399"/>
                </a:solidFill>
              </a:rPr>
              <a:t>; vgl. </a:t>
            </a:r>
            <a:r>
              <a:rPr lang="de-DE" sz="3300" dirty="0" err="1" smtClean="0">
                <a:solidFill>
                  <a:srgbClr val="333399"/>
                </a:solidFill>
              </a:rPr>
              <a:t>Jes</a:t>
            </a:r>
            <a:r>
              <a:rPr lang="de-DE" sz="3300" dirty="0" smtClean="0">
                <a:solidFill>
                  <a:srgbClr val="333399"/>
                </a:solidFill>
              </a:rPr>
              <a:t> 9,5f.]</a:t>
            </a:r>
            <a:r>
              <a:rPr lang="de-DE" sz="3300" dirty="0" smtClean="0"/>
              <a:t>. Denn </a:t>
            </a:r>
            <a:r>
              <a:rPr lang="de-DE" sz="3300" dirty="0"/>
              <a:t>wenn auch dein Volk, Israel, wie der Sand des Meeres wäre: [nur] ein Überrest davon wird </a:t>
            </a:r>
            <a:r>
              <a:rPr lang="de-DE" sz="3300" dirty="0" smtClean="0"/>
              <a:t>umkehren</a:t>
            </a:r>
            <a:r>
              <a:rPr lang="de-DE" sz="3300" dirty="0"/>
              <a:t> </a:t>
            </a:r>
            <a:r>
              <a:rPr lang="de-DE" sz="3300" dirty="0" smtClean="0"/>
              <a:t>…“ (vgl. auch u. a. </a:t>
            </a:r>
            <a:r>
              <a:rPr lang="de-DE" sz="3300" dirty="0" err="1" smtClean="0"/>
              <a:t>Jes</a:t>
            </a:r>
            <a:r>
              <a:rPr lang="de-DE" sz="3300" dirty="0" smtClean="0"/>
              <a:t> 1,9; 11,11.16; 26,5;37,32; </a:t>
            </a:r>
            <a:r>
              <a:rPr lang="de-DE" sz="3300" dirty="0" err="1" smtClean="0"/>
              <a:t>Jer</a:t>
            </a:r>
            <a:r>
              <a:rPr lang="de-DE" sz="3300" dirty="0" smtClean="0"/>
              <a:t> 6,9; 23,3; Mi 2,12; 4,7; 5,6; 7,18; </a:t>
            </a:r>
            <a:r>
              <a:rPr lang="de-DE" sz="3300" dirty="0" err="1" smtClean="0"/>
              <a:t>Sach</a:t>
            </a:r>
            <a:r>
              <a:rPr lang="de-DE" sz="3300" dirty="0" smtClean="0"/>
              <a:t> 8,11f.).</a:t>
            </a:r>
            <a:endParaRPr lang="de-DE" sz="3300" dirty="0"/>
          </a:p>
          <a:p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B3095D03-5BEB-A24C-9377-1E2A9BC8EF1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57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85776" y="0"/>
            <a:ext cx="10873208" cy="844352"/>
          </a:xfrm>
        </p:spPr>
        <p:txBody>
          <a:bodyPr anchor="ctr"/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988368"/>
            <a:ext cx="12241360" cy="7920880"/>
          </a:xfrm>
        </p:spPr>
        <p:txBody>
          <a:bodyPr lIns="130046" tIns="65023" rIns="130046" bIns="65023"/>
          <a:lstStyle/>
          <a:p>
            <a:pPr>
              <a:lnSpc>
                <a:spcPts val="460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3400" dirty="0"/>
              <a:t>„</a:t>
            </a:r>
            <a:r>
              <a:rPr lang="de-DE" sz="3400" dirty="0">
                <a:solidFill>
                  <a:srgbClr val="333399"/>
                </a:solidFill>
              </a:rPr>
              <a:t>ganz Israel</a:t>
            </a:r>
            <a:r>
              <a:rPr lang="ja-JP" altLang="de-DE" sz="3400" dirty="0"/>
              <a:t>“</a:t>
            </a:r>
            <a:r>
              <a:rPr lang="de-DE" sz="3400" dirty="0"/>
              <a:t> = </a:t>
            </a:r>
            <a:r>
              <a:rPr lang="de-DE" sz="3400" dirty="0">
                <a:solidFill>
                  <a:srgbClr val="333399"/>
                </a:solidFill>
              </a:rPr>
              <a:t>„</a:t>
            </a:r>
            <a:r>
              <a:rPr lang="de-DE" sz="3400" dirty="0" err="1">
                <a:solidFill>
                  <a:srgbClr val="333399"/>
                </a:solidFill>
              </a:rPr>
              <a:t>Juda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333399"/>
                </a:solidFill>
              </a:rPr>
              <a:t> und „Israel</a:t>
            </a:r>
            <a:r>
              <a:rPr lang="ja-JP" altLang="de-DE" sz="3400" dirty="0">
                <a:solidFill>
                  <a:srgbClr val="333399"/>
                </a:solidFill>
              </a:rPr>
              <a:t>“</a:t>
            </a:r>
            <a:r>
              <a:rPr lang="de-DE" sz="3400" dirty="0">
                <a:solidFill>
                  <a:srgbClr val="333399"/>
                </a:solidFill>
              </a:rPr>
              <a:t> </a:t>
            </a:r>
            <a:r>
              <a:rPr lang="de-DE" sz="3400" dirty="0"/>
              <a:t>(vgl. z</a:t>
            </a:r>
            <a:r>
              <a:rPr lang="de-DE" sz="3400" dirty="0" smtClean="0"/>
              <a:t>. B</a:t>
            </a:r>
            <a:r>
              <a:rPr lang="de-DE" sz="3400" dirty="0"/>
              <a:t>. </a:t>
            </a:r>
            <a:r>
              <a:rPr lang="de-DE" sz="3400" dirty="0" err="1"/>
              <a:t>Hes</a:t>
            </a:r>
            <a:r>
              <a:rPr lang="de-DE" sz="3400" dirty="0"/>
              <a:t> 37,15ff.; </a:t>
            </a:r>
            <a:r>
              <a:rPr lang="de-DE" sz="3400" dirty="0" err="1"/>
              <a:t>Jer</a:t>
            </a:r>
            <a:r>
              <a:rPr lang="de-DE" sz="3400" dirty="0"/>
              <a:t> </a:t>
            </a:r>
            <a:r>
              <a:rPr lang="de-DE" sz="3400" dirty="0" smtClean="0"/>
              <a:t>31,31-34; </a:t>
            </a:r>
            <a:r>
              <a:rPr lang="de-DE" sz="3400" dirty="0"/>
              <a:t>33,14.23-</a:t>
            </a:r>
            <a:r>
              <a:rPr lang="de-DE" sz="3400" dirty="0" smtClean="0"/>
              <a:t>26; </a:t>
            </a:r>
            <a:r>
              <a:rPr lang="de-DE" sz="3400" dirty="0" err="1"/>
              <a:t>Sach</a:t>
            </a:r>
            <a:r>
              <a:rPr lang="de-DE" sz="3400" dirty="0"/>
              <a:t> 8,13).</a:t>
            </a:r>
          </a:p>
          <a:p>
            <a:pPr>
              <a:lnSpc>
                <a:spcPts val="460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3400" dirty="0" err="1" smtClean="0">
                <a:solidFill>
                  <a:srgbClr val="333399"/>
                </a:solidFill>
              </a:rPr>
              <a:t>Jer</a:t>
            </a:r>
            <a:r>
              <a:rPr lang="de-DE" sz="3400" dirty="0" smtClean="0">
                <a:solidFill>
                  <a:srgbClr val="333399"/>
                </a:solidFill>
              </a:rPr>
              <a:t> </a:t>
            </a:r>
            <a:r>
              <a:rPr lang="de-DE" sz="3400" dirty="0">
                <a:solidFill>
                  <a:srgbClr val="333399"/>
                </a:solidFill>
              </a:rPr>
              <a:t>31,37</a:t>
            </a:r>
            <a:r>
              <a:rPr lang="de-DE" sz="3400" dirty="0"/>
              <a:t>: „</a:t>
            </a:r>
            <a:r>
              <a:rPr lang="de-DE" sz="3400" dirty="0">
                <a:solidFill>
                  <a:srgbClr val="000000"/>
                </a:solidFill>
              </a:rPr>
              <a:t>So spricht Jahwe: ‚Wenn die Himmel oben </a:t>
            </a:r>
            <a:r>
              <a:rPr lang="de-DE" sz="3400" dirty="0" err="1" smtClean="0">
                <a:solidFill>
                  <a:srgbClr val="000000"/>
                </a:solidFill>
              </a:rPr>
              <a:t>ge</a:t>
            </a:r>
            <a:r>
              <a:rPr lang="de-DE" sz="3400" dirty="0" smtClean="0">
                <a:solidFill>
                  <a:srgbClr val="000000"/>
                </a:solidFill>
              </a:rPr>
              <a:t>-messen </a:t>
            </a:r>
            <a:r>
              <a:rPr lang="de-DE" sz="3400" dirty="0">
                <a:solidFill>
                  <a:srgbClr val="000000"/>
                </a:solidFill>
              </a:rPr>
              <a:t>und die Grundfesten der Erde unten erforscht </a:t>
            </a:r>
            <a:r>
              <a:rPr lang="de-DE" sz="3400" dirty="0" smtClean="0">
                <a:solidFill>
                  <a:srgbClr val="000000"/>
                </a:solidFill>
              </a:rPr>
              <a:t>wer-den </a:t>
            </a:r>
            <a:r>
              <a:rPr lang="de-DE" sz="3400" dirty="0">
                <a:solidFill>
                  <a:srgbClr val="000000"/>
                </a:solidFill>
              </a:rPr>
              <a:t>können, </a:t>
            </a:r>
            <a:r>
              <a:rPr lang="de-DE" sz="3400" dirty="0">
                <a:solidFill>
                  <a:srgbClr val="333399"/>
                </a:solidFill>
              </a:rPr>
              <a:t>dann will ich auch die ganze </a:t>
            </a:r>
            <a:r>
              <a:rPr lang="de-DE" sz="3400" dirty="0" smtClean="0">
                <a:solidFill>
                  <a:srgbClr val="333399"/>
                </a:solidFill>
              </a:rPr>
              <a:t>Nachkommen-</a:t>
            </a:r>
            <a:r>
              <a:rPr lang="de-DE" sz="3400" dirty="0" err="1" smtClean="0">
                <a:solidFill>
                  <a:srgbClr val="333399"/>
                </a:solidFill>
              </a:rPr>
              <a:t>schaft</a:t>
            </a:r>
            <a:r>
              <a:rPr lang="de-DE" sz="3400" dirty="0" smtClean="0">
                <a:solidFill>
                  <a:srgbClr val="333399"/>
                </a:solidFill>
              </a:rPr>
              <a:t> </a:t>
            </a:r>
            <a:r>
              <a:rPr lang="de-DE" sz="3400" dirty="0">
                <a:solidFill>
                  <a:srgbClr val="333399"/>
                </a:solidFill>
              </a:rPr>
              <a:t>(‚den ganzen Samen</a:t>
            </a:r>
            <a:r>
              <a:rPr lang="ja-JP" altLang="de-DE" sz="3400" dirty="0">
                <a:solidFill>
                  <a:srgbClr val="333399"/>
                </a:solidFill>
              </a:rPr>
              <a:t>’</a:t>
            </a:r>
            <a:r>
              <a:rPr lang="de-DE" sz="3400" dirty="0">
                <a:solidFill>
                  <a:srgbClr val="333399"/>
                </a:solidFill>
              </a:rPr>
              <a:t>) Israels verwerfen </a:t>
            </a:r>
            <a:r>
              <a:rPr lang="de-DE" sz="3400" dirty="0">
                <a:solidFill>
                  <a:srgbClr val="000000"/>
                </a:solidFill>
              </a:rPr>
              <a:t>wegen all dessen, was sie getan haben</a:t>
            </a:r>
            <a:r>
              <a:rPr lang="ja-JP" altLang="de-DE" sz="3400" dirty="0">
                <a:solidFill>
                  <a:srgbClr val="000000"/>
                </a:solidFill>
              </a:rPr>
              <a:t>’</a:t>
            </a:r>
            <a:r>
              <a:rPr lang="de-DE" sz="3400" dirty="0">
                <a:solidFill>
                  <a:srgbClr val="000000"/>
                </a:solidFill>
              </a:rPr>
              <a:t>, spricht Jahwe.</a:t>
            </a:r>
            <a:r>
              <a:rPr lang="ja-JP" altLang="de-DE" sz="3400" dirty="0"/>
              <a:t>“</a:t>
            </a:r>
            <a:endParaRPr lang="de-DE" sz="3400" dirty="0"/>
          </a:p>
          <a:p>
            <a:pPr>
              <a:lnSpc>
                <a:spcPts val="4600"/>
              </a:lnSpc>
              <a:spcBef>
                <a:spcPct val="30000"/>
              </a:spcBef>
              <a:spcAft>
                <a:spcPct val="30000"/>
              </a:spcAft>
              <a:buFont typeface="Arial"/>
              <a:buChar char="•"/>
            </a:pPr>
            <a:r>
              <a:rPr lang="de-DE" sz="3400" dirty="0"/>
              <a:t>Vgl. </a:t>
            </a:r>
            <a:r>
              <a:rPr lang="de-DE" sz="3400" dirty="0" err="1" smtClean="0">
                <a:solidFill>
                  <a:srgbClr val="333399"/>
                </a:solidFill>
              </a:rPr>
              <a:t>Jer</a:t>
            </a:r>
            <a:r>
              <a:rPr lang="de-DE" sz="3400" dirty="0" smtClean="0">
                <a:solidFill>
                  <a:srgbClr val="333399"/>
                </a:solidFill>
              </a:rPr>
              <a:t> </a:t>
            </a:r>
            <a:r>
              <a:rPr lang="de-DE" sz="3400" dirty="0">
                <a:solidFill>
                  <a:srgbClr val="333399"/>
                </a:solidFill>
              </a:rPr>
              <a:t>31,31</a:t>
            </a:r>
            <a:r>
              <a:rPr lang="de-DE" sz="3400" dirty="0"/>
              <a:t>: „</a:t>
            </a:r>
            <a:r>
              <a:rPr lang="de-DE" sz="3400" dirty="0">
                <a:solidFill>
                  <a:srgbClr val="000000"/>
                </a:solidFill>
              </a:rPr>
              <a:t>Siehe, Tage kommen, spricht Jahwe, </a:t>
            </a:r>
            <a:r>
              <a:rPr lang="de-DE" sz="3400" dirty="0">
                <a:solidFill>
                  <a:srgbClr val="333399"/>
                </a:solidFill>
              </a:rPr>
              <a:t>da schließe ich mit dem Haus Israel und mit dem Haus </a:t>
            </a:r>
            <a:r>
              <a:rPr lang="de-DE" sz="3400" dirty="0" err="1">
                <a:solidFill>
                  <a:srgbClr val="333399"/>
                </a:solidFill>
              </a:rPr>
              <a:t>Juda</a:t>
            </a:r>
            <a:r>
              <a:rPr lang="de-DE" sz="3400" dirty="0">
                <a:solidFill>
                  <a:srgbClr val="333399"/>
                </a:solidFill>
              </a:rPr>
              <a:t> einen neuen Bund </a:t>
            </a:r>
            <a:r>
              <a:rPr lang="de-DE" sz="3400" dirty="0"/>
              <a:t>…</a:t>
            </a:r>
            <a:r>
              <a:rPr lang="ja-JP" altLang="de-DE" sz="3400" dirty="0"/>
              <a:t>“</a:t>
            </a: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50828378-38F0-5D48-BA78-E02DBA8A852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33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24272"/>
            <a:ext cx="10441160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3728" y="988368"/>
            <a:ext cx="12169352" cy="7488832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4780"/>
              </a:lnSpc>
              <a:spcBef>
                <a:spcPct val="30000"/>
              </a:spcBef>
              <a:spcAft>
                <a:spcPts val="1896"/>
              </a:spcAft>
              <a:buFont typeface="Arial"/>
              <a:buChar char="•"/>
            </a:pPr>
            <a:r>
              <a:rPr lang="de-DE" sz="3200" dirty="0">
                <a:solidFill>
                  <a:srgbClr val="333399"/>
                </a:solidFill>
              </a:rPr>
              <a:t>Paulus bestätigt AT-Verheißungen für Israel </a:t>
            </a:r>
            <a:r>
              <a:rPr lang="de-DE" sz="3200" dirty="0"/>
              <a:t>(vgl. auch </a:t>
            </a:r>
            <a:r>
              <a:rPr lang="de-DE" sz="3200" dirty="0" err="1" smtClean="0">
                <a:solidFill>
                  <a:srgbClr val="333399"/>
                </a:solidFill>
              </a:rPr>
              <a:t>Röm</a:t>
            </a:r>
            <a:r>
              <a:rPr lang="de-DE" sz="3200" dirty="0" smtClean="0">
                <a:solidFill>
                  <a:srgbClr val="333399"/>
                </a:solidFill>
              </a:rPr>
              <a:t> 11,29 mit </a:t>
            </a:r>
            <a:r>
              <a:rPr lang="de-DE" sz="3200" dirty="0" err="1" smtClean="0">
                <a:solidFill>
                  <a:srgbClr val="333399"/>
                </a:solidFill>
              </a:rPr>
              <a:t>Ps</a:t>
            </a:r>
            <a:r>
              <a:rPr lang="de-DE" sz="3200" dirty="0" smtClean="0">
                <a:solidFill>
                  <a:srgbClr val="333399"/>
                </a:solidFill>
              </a:rPr>
              <a:t> 89,34-38</a:t>
            </a:r>
            <a:r>
              <a:rPr lang="de-DE" sz="3200" dirty="0" smtClean="0">
                <a:solidFill>
                  <a:srgbClr val="1F497D"/>
                </a:solidFill>
              </a:rPr>
              <a:t>!</a:t>
            </a:r>
            <a:r>
              <a:rPr lang="de-DE" sz="3200" dirty="0" smtClean="0"/>
              <a:t>)</a:t>
            </a:r>
            <a:r>
              <a:rPr lang="de-DE" sz="3200" dirty="0"/>
              <a:t>.</a:t>
            </a:r>
          </a:p>
          <a:p>
            <a:pPr marL="571500" indent="-571500">
              <a:lnSpc>
                <a:spcPts val="4780"/>
              </a:lnSpc>
              <a:spcBef>
                <a:spcPct val="30000"/>
              </a:spcBef>
              <a:spcAft>
                <a:spcPts val="1896"/>
              </a:spcAft>
              <a:buFont typeface="Arial"/>
              <a:buChar char="•"/>
            </a:pPr>
            <a:r>
              <a:rPr lang="de-DE" sz="3200" dirty="0"/>
              <a:t>Wird (im Einklang mit dem Alten Testament) </a:t>
            </a:r>
            <a:r>
              <a:rPr lang="de-DE" sz="3200" dirty="0">
                <a:solidFill>
                  <a:srgbClr val="333399"/>
                </a:solidFill>
              </a:rPr>
              <a:t>heilsame Auswirkung auch auf die „Heiden</a:t>
            </a:r>
            <a:r>
              <a:rPr lang="ja-JP" altLang="de-DE" sz="32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200" dirty="0">
                <a:solidFill>
                  <a:srgbClr val="004174"/>
                </a:solidFill>
              </a:rPr>
              <a:t> </a:t>
            </a:r>
            <a:r>
              <a:rPr lang="de-DE" sz="3200" dirty="0"/>
              <a:t>haben.</a:t>
            </a:r>
          </a:p>
          <a:p>
            <a:pPr marL="571500" indent="-571500">
              <a:lnSpc>
                <a:spcPts val="4780"/>
              </a:lnSpc>
              <a:spcBef>
                <a:spcPct val="30000"/>
              </a:spcBef>
              <a:spcAft>
                <a:spcPts val="1896"/>
              </a:spcAft>
              <a:buFont typeface="Arial"/>
              <a:buChar char="•"/>
            </a:pPr>
            <a:r>
              <a:rPr lang="de-DE" sz="3200" dirty="0" err="1" smtClean="0">
                <a:solidFill>
                  <a:srgbClr val="333399"/>
                </a:solidFill>
              </a:rPr>
              <a:t>Röm</a:t>
            </a:r>
            <a:r>
              <a:rPr lang="de-DE" sz="3200" dirty="0" smtClean="0">
                <a:solidFill>
                  <a:srgbClr val="333399"/>
                </a:solidFill>
              </a:rPr>
              <a:t> </a:t>
            </a:r>
            <a:r>
              <a:rPr lang="de-DE" sz="3200" dirty="0">
                <a:solidFill>
                  <a:srgbClr val="333399"/>
                </a:solidFill>
              </a:rPr>
              <a:t>11,12</a:t>
            </a:r>
            <a:r>
              <a:rPr lang="de-DE" sz="3200" dirty="0"/>
              <a:t>: „</a:t>
            </a:r>
            <a:r>
              <a:rPr lang="de-DE" sz="3200" dirty="0">
                <a:solidFill>
                  <a:srgbClr val="000000"/>
                </a:solidFill>
              </a:rPr>
              <a:t>Wenn aber ihr Fall der </a:t>
            </a:r>
            <a:r>
              <a:rPr lang="de-DE" sz="3200" dirty="0">
                <a:solidFill>
                  <a:srgbClr val="333399"/>
                </a:solidFill>
              </a:rPr>
              <a:t>Reichtum der Welt </a:t>
            </a:r>
            <a:r>
              <a:rPr lang="de-DE" sz="3200" dirty="0">
                <a:solidFill>
                  <a:srgbClr val="000000"/>
                </a:solidFill>
              </a:rPr>
              <a:t>ist und ihr Verlust (Niederlage) der Reichtum der Nationen, </a:t>
            </a:r>
            <a:r>
              <a:rPr lang="de-DE" sz="3200" dirty="0">
                <a:solidFill>
                  <a:srgbClr val="333399"/>
                </a:solidFill>
              </a:rPr>
              <a:t>wie viel mehr ihre Fülle</a:t>
            </a:r>
            <a:r>
              <a:rPr lang="de-DE" sz="3200" dirty="0">
                <a:solidFill>
                  <a:srgbClr val="000000"/>
                </a:solidFill>
              </a:rPr>
              <a:t>!</a:t>
            </a:r>
            <a:r>
              <a:rPr lang="ja-JP" altLang="de-DE" sz="3200" dirty="0" smtClean="0"/>
              <a:t>“</a:t>
            </a:r>
            <a:r>
              <a:rPr lang="de-DE" altLang="ja-JP" sz="3200" dirty="0" smtClean="0"/>
              <a:t> (vgl. </a:t>
            </a:r>
            <a:r>
              <a:rPr lang="de-DE" altLang="ja-JP" sz="3200" dirty="0" err="1" smtClean="0">
                <a:solidFill>
                  <a:srgbClr val="333399"/>
                </a:solidFill>
              </a:rPr>
              <a:t>Jes</a:t>
            </a:r>
            <a:r>
              <a:rPr lang="de-DE" altLang="ja-JP" sz="3200" dirty="0" smtClean="0">
                <a:solidFill>
                  <a:srgbClr val="333399"/>
                </a:solidFill>
              </a:rPr>
              <a:t> 61,1ff.</a:t>
            </a:r>
            <a:r>
              <a:rPr lang="de-DE" altLang="ja-JP" sz="3200" dirty="0" smtClean="0"/>
              <a:t>).</a:t>
            </a:r>
            <a:endParaRPr lang="de-DE" sz="3200" dirty="0"/>
          </a:p>
          <a:p>
            <a:pPr marL="571500" indent="-571500">
              <a:lnSpc>
                <a:spcPts val="4780"/>
              </a:lnSpc>
              <a:spcBef>
                <a:spcPct val="30000"/>
              </a:spcBef>
              <a:spcAft>
                <a:spcPts val="1896"/>
              </a:spcAft>
              <a:buFont typeface="Arial"/>
              <a:buChar char="•"/>
            </a:pPr>
            <a:r>
              <a:rPr lang="de-DE" sz="3200" dirty="0" err="1" smtClean="0">
                <a:solidFill>
                  <a:srgbClr val="333399"/>
                </a:solidFill>
              </a:rPr>
              <a:t>Röm</a:t>
            </a:r>
            <a:r>
              <a:rPr lang="de-DE" sz="3200" dirty="0" smtClean="0">
                <a:solidFill>
                  <a:srgbClr val="333399"/>
                </a:solidFill>
              </a:rPr>
              <a:t> </a:t>
            </a:r>
            <a:r>
              <a:rPr lang="de-DE" sz="3200" dirty="0">
                <a:solidFill>
                  <a:srgbClr val="333399"/>
                </a:solidFill>
              </a:rPr>
              <a:t>11,15</a:t>
            </a:r>
            <a:r>
              <a:rPr lang="de-DE" sz="3200" dirty="0"/>
              <a:t>: „</a:t>
            </a:r>
            <a:r>
              <a:rPr lang="de-DE" sz="3200" dirty="0">
                <a:solidFill>
                  <a:srgbClr val="000000"/>
                </a:solidFill>
              </a:rPr>
              <a:t>Denn wenn ihre Verwerfung die Versöhnung der Welt ist, was wird die [Wieder-] Annahme anders sein </a:t>
            </a:r>
            <a:r>
              <a:rPr lang="de-DE" sz="3200" dirty="0">
                <a:solidFill>
                  <a:srgbClr val="333399"/>
                </a:solidFill>
              </a:rPr>
              <a:t>als Leben aus den Toten</a:t>
            </a:r>
            <a:r>
              <a:rPr lang="de-DE" sz="3200" dirty="0">
                <a:solidFill>
                  <a:srgbClr val="000000"/>
                </a:solidFill>
              </a:rPr>
              <a:t>?</a:t>
            </a:r>
            <a:r>
              <a:rPr lang="ja-JP" altLang="de-DE" sz="3200" dirty="0"/>
              <a:t>“</a:t>
            </a:r>
            <a:endParaRPr lang="de-DE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78177"/>
          </a:xfrm>
        </p:spPr>
        <p:txBody>
          <a:bodyPr/>
          <a:lstStyle/>
          <a:p>
            <a:pPr algn="ctr">
              <a:defRPr/>
            </a:pPr>
            <a:fld id="{DE0EC4BA-F2FA-894A-8B68-C51393B360D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28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96280"/>
            <a:ext cx="11017224" cy="720080"/>
          </a:xfrm>
        </p:spPr>
        <p:txBody>
          <a:bodyPr anchor="ctr">
            <a:normAutofit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1132384"/>
            <a:ext cx="11737304" cy="7416824"/>
          </a:xfrm>
        </p:spPr>
        <p:txBody>
          <a:bodyPr lIns="130046" tIns="65023" rIns="130046" bIns="65023"/>
          <a:lstStyle/>
          <a:p>
            <a:pPr>
              <a:lnSpc>
                <a:spcPts val="4880"/>
              </a:lnSpc>
              <a:spcBef>
                <a:spcPct val="30000"/>
              </a:spcBef>
              <a:spcAft>
                <a:spcPts val="3624"/>
              </a:spcAft>
              <a:buFont typeface="Arial"/>
              <a:buChar char="•"/>
            </a:pPr>
            <a:r>
              <a:rPr lang="de-DE" sz="3400" dirty="0">
                <a:solidFill>
                  <a:srgbClr val="333399"/>
                </a:solidFill>
              </a:rPr>
              <a:t>Zeitpunkt </a:t>
            </a:r>
            <a:r>
              <a:rPr lang="de-DE" sz="3400" dirty="0"/>
              <a:t>der Errettung wird </a:t>
            </a:r>
            <a:r>
              <a:rPr lang="de-DE" sz="3400" dirty="0">
                <a:solidFill>
                  <a:srgbClr val="333399"/>
                </a:solidFill>
              </a:rPr>
              <a:t>nur angedeutet</a:t>
            </a:r>
            <a:r>
              <a:rPr lang="de-DE" sz="3400" dirty="0"/>
              <a:t>.</a:t>
            </a:r>
          </a:p>
          <a:p>
            <a:pPr>
              <a:lnSpc>
                <a:spcPts val="4880"/>
              </a:lnSpc>
              <a:spcBef>
                <a:spcPct val="30000"/>
              </a:spcBef>
              <a:spcAft>
                <a:spcPts val="3624"/>
              </a:spcAft>
              <a:buFont typeface="Arial"/>
              <a:buChar char="•"/>
            </a:pPr>
            <a:r>
              <a:rPr lang="de-DE" sz="3400" dirty="0"/>
              <a:t>Offenbar bei der </a:t>
            </a:r>
            <a:r>
              <a:rPr lang="de-DE" sz="3400" dirty="0">
                <a:solidFill>
                  <a:srgbClr val="333399"/>
                </a:solidFill>
              </a:rPr>
              <a:t>Wiederkunft Jesu </a:t>
            </a:r>
            <a:r>
              <a:rPr lang="de-DE" sz="3400" dirty="0"/>
              <a:t>(vgl. </a:t>
            </a:r>
            <a:r>
              <a:rPr lang="de-DE" sz="3400" dirty="0" err="1"/>
              <a:t>Röm</a:t>
            </a:r>
            <a:r>
              <a:rPr lang="de-DE" sz="3400" dirty="0"/>
              <a:t> 11,15.26f.).</a:t>
            </a:r>
          </a:p>
          <a:p>
            <a:pPr>
              <a:lnSpc>
                <a:spcPts val="4880"/>
              </a:lnSpc>
              <a:spcBef>
                <a:spcPct val="30000"/>
              </a:spcBef>
              <a:spcAft>
                <a:spcPts val="3624"/>
              </a:spcAft>
              <a:buFont typeface="Arial"/>
              <a:buChar char="•"/>
            </a:pPr>
            <a:r>
              <a:rPr lang="de-DE" sz="3400" dirty="0"/>
              <a:t>Vgl. </a:t>
            </a:r>
            <a:r>
              <a:rPr lang="de-DE" sz="3400" dirty="0" err="1" smtClean="0">
                <a:solidFill>
                  <a:srgbClr val="333399"/>
                </a:solidFill>
              </a:rPr>
              <a:t>Sach</a:t>
            </a:r>
            <a:r>
              <a:rPr lang="de-DE" sz="3400" dirty="0" smtClean="0">
                <a:solidFill>
                  <a:srgbClr val="333399"/>
                </a:solidFill>
              </a:rPr>
              <a:t> </a:t>
            </a:r>
            <a:r>
              <a:rPr lang="de-DE" sz="3400" dirty="0">
                <a:solidFill>
                  <a:srgbClr val="333399"/>
                </a:solidFill>
              </a:rPr>
              <a:t>12,10</a:t>
            </a:r>
            <a:r>
              <a:rPr lang="de-DE" sz="3400" dirty="0"/>
              <a:t>: „</a:t>
            </a:r>
            <a:r>
              <a:rPr lang="de-DE" sz="3400" dirty="0">
                <a:solidFill>
                  <a:srgbClr val="000000"/>
                </a:solidFill>
              </a:rPr>
              <a:t>Aber über das Haus David und über die Bewohnerschaft von Jerusalem gieße ich den Geist der Gnade und des Flehens aus, </a:t>
            </a:r>
            <a:r>
              <a:rPr lang="de-DE" sz="3400" dirty="0">
                <a:solidFill>
                  <a:srgbClr val="333399"/>
                </a:solidFill>
              </a:rPr>
              <a:t>und sie werden auf mich [Jahwe] blicken, den sie durchbohrt haben</a:t>
            </a:r>
            <a:r>
              <a:rPr lang="de-DE" sz="3400" dirty="0">
                <a:solidFill>
                  <a:srgbClr val="000000"/>
                </a:solidFill>
              </a:rPr>
              <a:t>, und werden über ihn wehklagen, wie man über den einzigen Sohn wehklagt, und werden bitter über ihn weinen, wie man bitter über den Erstgeborenen weint</a:t>
            </a:r>
            <a:r>
              <a:rPr lang="ja-JP" altLang="de-DE" sz="3400" dirty="0"/>
              <a:t>“</a:t>
            </a:r>
            <a:r>
              <a:rPr lang="de-DE" sz="3400" dirty="0"/>
              <a:t> (vgl. </a:t>
            </a:r>
            <a:r>
              <a:rPr lang="de-DE" sz="3400" dirty="0" err="1"/>
              <a:t>Offb</a:t>
            </a:r>
            <a:r>
              <a:rPr lang="de-DE" sz="3400" dirty="0"/>
              <a:t> 1</a:t>
            </a:r>
            <a:r>
              <a:rPr lang="de-DE" altLang="ja-JP" sz="3400" dirty="0">
                <a:cs typeface="ＭＳ Ｐゴシック" charset="0"/>
              </a:rPr>
              <a:t>,7).</a:t>
            </a:r>
            <a:endParaRPr lang="de-DE" sz="3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83618" cy="519289"/>
          </a:xfrm>
        </p:spPr>
        <p:txBody>
          <a:bodyPr/>
          <a:lstStyle/>
          <a:p>
            <a:pPr algn="ctr">
              <a:defRPr/>
            </a:pPr>
            <a:fld id="{27431086-485E-844D-819E-D80AC93EC046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19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96280"/>
            <a:ext cx="10009112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5. Die zukünftige Errettung Israels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3727" y="1060376"/>
            <a:ext cx="12385377" cy="7488832"/>
          </a:xfrm>
        </p:spPr>
        <p:txBody>
          <a:bodyPr lIns="130046" tIns="65023" rIns="130046" bIns="65023">
            <a:normAutofit fontScale="62500" lnSpcReduction="20000"/>
          </a:bodyPr>
          <a:lstStyle/>
          <a:p>
            <a:pPr marL="571500" indent="-571500">
              <a:lnSpc>
                <a:spcPts val="3960"/>
              </a:lnSpc>
              <a:spcBef>
                <a:spcPct val="30000"/>
              </a:spcBef>
              <a:spcAft>
                <a:spcPts val="2028"/>
              </a:spcAft>
              <a:buFont typeface="Arial"/>
              <a:buChar char="•"/>
            </a:pPr>
            <a:r>
              <a:rPr lang="de-DE" sz="3700" dirty="0" err="1" smtClean="0">
                <a:solidFill>
                  <a:srgbClr val="333399"/>
                </a:solidFill>
              </a:rPr>
              <a:t>Jes</a:t>
            </a:r>
            <a:r>
              <a:rPr lang="de-DE" sz="3700" dirty="0" smtClean="0">
                <a:solidFill>
                  <a:srgbClr val="333399"/>
                </a:solidFill>
              </a:rPr>
              <a:t> </a:t>
            </a:r>
            <a:r>
              <a:rPr lang="de-DE" sz="3700" dirty="0">
                <a:solidFill>
                  <a:srgbClr val="333399"/>
                </a:solidFill>
              </a:rPr>
              <a:t>25,6-10a</a:t>
            </a:r>
            <a:r>
              <a:rPr lang="de-DE" sz="3700" dirty="0"/>
              <a:t>: „Und Jahwe der Heerscharen wird auf diesem Berg allen Völkern ein Mahl von fetten Speisen bereiten … </a:t>
            </a:r>
            <a:r>
              <a:rPr lang="de-DE" sz="3700" dirty="0">
                <a:solidFill>
                  <a:srgbClr val="333399"/>
                </a:solidFill>
              </a:rPr>
              <a:t>Dann wird er auf diesem Berg die Hülle </a:t>
            </a:r>
            <a:r>
              <a:rPr lang="de-CH" sz="3700" dirty="0" smtClean="0">
                <a:solidFill>
                  <a:srgbClr val="333399"/>
                </a:solidFill>
              </a:rPr>
              <a:t>[LXX: </a:t>
            </a:r>
            <a:r>
              <a:rPr lang="de-CH" sz="3700" i="1" dirty="0" err="1" smtClean="0">
                <a:solidFill>
                  <a:srgbClr val="333399"/>
                </a:solidFill>
              </a:rPr>
              <a:t>to</a:t>
            </a:r>
            <a:r>
              <a:rPr lang="de-CH" sz="3700" i="1" dirty="0" smtClean="0">
                <a:solidFill>
                  <a:srgbClr val="333399"/>
                </a:solidFill>
              </a:rPr>
              <a:t> </a:t>
            </a:r>
            <a:r>
              <a:rPr lang="de-CH" sz="3700" i="1" dirty="0" err="1">
                <a:solidFill>
                  <a:srgbClr val="333399"/>
                </a:solidFill>
              </a:rPr>
              <a:t>kalymma</a:t>
            </a:r>
            <a:r>
              <a:rPr lang="de-CH" sz="3700" i="1" dirty="0">
                <a:solidFill>
                  <a:srgbClr val="333399"/>
                </a:solidFill>
              </a:rPr>
              <a:t> </a:t>
            </a:r>
            <a:r>
              <a:rPr lang="de-CH" sz="3700" dirty="0">
                <a:solidFill>
                  <a:srgbClr val="333399"/>
                </a:solidFill>
              </a:rPr>
              <a:t>= </a:t>
            </a:r>
            <a:r>
              <a:rPr lang="de-CH" sz="3700" dirty="0" smtClean="0">
                <a:solidFill>
                  <a:srgbClr val="333399"/>
                </a:solidFill>
              </a:rPr>
              <a:t>‚die </a:t>
            </a:r>
            <a:r>
              <a:rPr lang="de-CH" sz="3700" dirty="0">
                <a:solidFill>
                  <a:srgbClr val="333399"/>
                </a:solidFill>
              </a:rPr>
              <a:t>Hülle/</a:t>
            </a:r>
            <a:r>
              <a:rPr lang="de-CH" sz="3700" dirty="0" smtClean="0">
                <a:solidFill>
                  <a:srgbClr val="333399"/>
                </a:solidFill>
              </a:rPr>
              <a:t>Decke‘] </a:t>
            </a:r>
            <a:r>
              <a:rPr lang="de-DE" sz="3700" dirty="0" smtClean="0">
                <a:solidFill>
                  <a:srgbClr val="333399"/>
                </a:solidFill>
              </a:rPr>
              <a:t>verschlingen</a:t>
            </a:r>
            <a:r>
              <a:rPr lang="de-DE" sz="3700" dirty="0">
                <a:solidFill>
                  <a:srgbClr val="333399"/>
                </a:solidFill>
              </a:rPr>
              <a:t>, die das Gesicht aller Völker verhüllt, und die Decke, die über alle Nationen gedeckt ist</a:t>
            </a:r>
            <a:r>
              <a:rPr lang="de-DE" sz="3700" dirty="0"/>
              <a:t>. Den Tod verschlingt er auf ewig, und der Herr, Jahwe, wird die Tränen abwischen von jedem Gesicht, </a:t>
            </a:r>
            <a:r>
              <a:rPr lang="de-DE" sz="3700" dirty="0">
                <a:solidFill>
                  <a:srgbClr val="333399"/>
                </a:solidFill>
              </a:rPr>
              <a:t>und die Schmach seines Volkes wird er von der ganzen Erde hinweg tun</a:t>
            </a:r>
            <a:r>
              <a:rPr lang="de-DE" sz="3700" dirty="0"/>
              <a:t>. Denn Jahwe hat geredet. An jenem Tag wird man sagen: </a:t>
            </a:r>
            <a:r>
              <a:rPr lang="de-DE" sz="3700" dirty="0">
                <a:solidFill>
                  <a:srgbClr val="333399"/>
                </a:solidFill>
              </a:rPr>
              <a:t>‚Siehe da, unser Gott, auf den wir hofften, dass er uns rette! Da ist Jahwe, auf den wir hofften! Wir wollen jauchzen und uns freuen in seiner Rettung!</a:t>
            </a:r>
            <a:r>
              <a:rPr lang="ja-JP" altLang="de-DE" sz="3700" dirty="0">
                <a:solidFill>
                  <a:srgbClr val="333399"/>
                </a:solidFill>
              </a:rPr>
              <a:t>’</a:t>
            </a:r>
            <a:r>
              <a:rPr lang="de-DE" sz="3700" dirty="0">
                <a:solidFill>
                  <a:srgbClr val="333399"/>
                </a:solidFill>
              </a:rPr>
              <a:t> Denn die Hand Jahwes wird auf diesem Berg ruhen </a:t>
            </a:r>
            <a:r>
              <a:rPr lang="de-DE" sz="3700" dirty="0"/>
              <a:t>…</a:t>
            </a:r>
            <a:r>
              <a:rPr lang="ja-JP" altLang="de-DE" sz="3700" dirty="0"/>
              <a:t>“</a:t>
            </a:r>
            <a:endParaRPr lang="de-DE" sz="3700" dirty="0"/>
          </a:p>
          <a:p>
            <a:pPr marL="571500" indent="-571500">
              <a:lnSpc>
                <a:spcPts val="3960"/>
              </a:lnSpc>
              <a:spcBef>
                <a:spcPct val="30000"/>
              </a:spcBef>
              <a:spcAft>
                <a:spcPts val="2028"/>
              </a:spcAft>
              <a:buFont typeface="Arial"/>
              <a:buChar char="•"/>
            </a:pPr>
            <a:r>
              <a:rPr lang="de-DE" sz="3700" dirty="0"/>
              <a:t>Vgl. </a:t>
            </a:r>
            <a:r>
              <a:rPr lang="de-DE" sz="3700" dirty="0">
                <a:solidFill>
                  <a:srgbClr val="333399"/>
                </a:solidFill>
              </a:rPr>
              <a:t>2. Kor 3,13-</a:t>
            </a:r>
            <a:r>
              <a:rPr lang="de-DE" sz="3700" dirty="0" smtClean="0">
                <a:solidFill>
                  <a:srgbClr val="333399"/>
                </a:solidFill>
              </a:rPr>
              <a:t>16</a:t>
            </a:r>
            <a:r>
              <a:rPr lang="de-DE" sz="3700" dirty="0">
                <a:solidFill>
                  <a:srgbClr val="333399"/>
                </a:solidFill>
              </a:rPr>
              <a:t> </a:t>
            </a:r>
            <a:r>
              <a:rPr lang="de-DE" sz="3700" dirty="0" smtClean="0"/>
              <a:t>– Vers 14b-16: „… </a:t>
            </a:r>
            <a:r>
              <a:rPr lang="de-CH" sz="3700" dirty="0">
                <a:solidFill>
                  <a:srgbClr val="333399"/>
                </a:solidFill>
              </a:rPr>
              <a:t>weil sie </a:t>
            </a:r>
            <a:r>
              <a:rPr lang="de-CH" sz="3700" dirty="0" smtClean="0">
                <a:solidFill>
                  <a:srgbClr val="333399"/>
                </a:solidFill>
              </a:rPr>
              <a:t>[</a:t>
            </a:r>
            <a:r>
              <a:rPr lang="de-CH" sz="3700" i="1" dirty="0" err="1" smtClean="0">
                <a:solidFill>
                  <a:srgbClr val="333399"/>
                </a:solidFill>
              </a:rPr>
              <a:t>to</a:t>
            </a:r>
            <a:r>
              <a:rPr lang="de-CH" sz="3700" i="1" dirty="0" smtClean="0">
                <a:solidFill>
                  <a:srgbClr val="333399"/>
                </a:solidFill>
              </a:rPr>
              <a:t> </a:t>
            </a:r>
            <a:r>
              <a:rPr lang="de-CH" sz="3700" i="1" dirty="0" err="1" smtClean="0">
                <a:solidFill>
                  <a:srgbClr val="333399"/>
                </a:solidFill>
              </a:rPr>
              <a:t>kalymma</a:t>
            </a:r>
            <a:r>
              <a:rPr lang="de-CH" sz="3700" i="1" dirty="0" smtClean="0">
                <a:solidFill>
                  <a:srgbClr val="333399"/>
                </a:solidFill>
              </a:rPr>
              <a:t> </a:t>
            </a:r>
            <a:r>
              <a:rPr lang="de-CH" sz="3700" dirty="0" smtClean="0">
                <a:solidFill>
                  <a:srgbClr val="333399"/>
                </a:solidFill>
              </a:rPr>
              <a:t>= ‚die Hülle/Decke‘] </a:t>
            </a:r>
            <a:r>
              <a:rPr lang="de-CH" sz="3700" dirty="0">
                <a:solidFill>
                  <a:srgbClr val="333399"/>
                </a:solidFill>
              </a:rPr>
              <a:t>in Christus beseitigt wird</a:t>
            </a:r>
            <a:r>
              <a:rPr lang="de-CH" sz="3700" dirty="0"/>
              <a:t>. </a:t>
            </a:r>
            <a:r>
              <a:rPr lang="de-CH" sz="3700" dirty="0" smtClean="0"/>
              <a:t>Aber </a:t>
            </a:r>
            <a:r>
              <a:rPr lang="de-CH" sz="3700" dirty="0"/>
              <a:t>bis heute, </a:t>
            </a:r>
            <a:r>
              <a:rPr lang="de-CH" sz="3700" dirty="0" smtClean="0"/>
              <a:t>wenn Mose </a:t>
            </a:r>
            <a:r>
              <a:rPr lang="de-CH" sz="3700" dirty="0"/>
              <a:t>gelesen wird, liegt eine </a:t>
            </a:r>
            <a:r>
              <a:rPr lang="de-CH" sz="3700" dirty="0" smtClean="0"/>
              <a:t>Hülle auf </a:t>
            </a:r>
            <a:r>
              <a:rPr lang="de-CH" sz="3700" dirty="0"/>
              <a:t>ihrem Herzen</a:t>
            </a:r>
            <a:r>
              <a:rPr lang="de-CH" sz="3700" dirty="0" smtClean="0"/>
              <a:t>. </a:t>
            </a:r>
            <a:r>
              <a:rPr lang="de-CH" sz="3700" dirty="0" smtClean="0">
                <a:solidFill>
                  <a:schemeClr val="tx2"/>
                </a:solidFill>
              </a:rPr>
              <a:t>Dann </a:t>
            </a:r>
            <a:r>
              <a:rPr lang="de-CH" sz="3700" dirty="0">
                <a:solidFill>
                  <a:schemeClr val="tx2"/>
                </a:solidFill>
              </a:rPr>
              <a:t>aber, wenn </a:t>
            </a:r>
            <a:r>
              <a:rPr lang="de-CH" sz="3700" dirty="0" smtClean="0">
                <a:solidFill>
                  <a:schemeClr val="tx2"/>
                </a:solidFill>
              </a:rPr>
              <a:t>[Israel] sich </a:t>
            </a:r>
            <a:r>
              <a:rPr lang="de-CH" sz="3700" dirty="0">
                <a:solidFill>
                  <a:schemeClr val="tx2"/>
                </a:solidFill>
              </a:rPr>
              <a:t>zum </a:t>
            </a:r>
            <a:r>
              <a:rPr lang="de-CH" sz="3700" dirty="0" smtClean="0">
                <a:solidFill>
                  <a:schemeClr val="tx2"/>
                </a:solidFill>
              </a:rPr>
              <a:t>Herrn wendet/bekehrt, </a:t>
            </a:r>
            <a:r>
              <a:rPr lang="de-CH" sz="3700" dirty="0">
                <a:solidFill>
                  <a:schemeClr val="tx2"/>
                </a:solidFill>
              </a:rPr>
              <a:t>wird die Decke </a:t>
            </a:r>
            <a:r>
              <a:rPr lang="de-CH" sz="3700" dirty="0" smtClean="0">
                <a:solidFill>
                  <a:schemeClr val="tx2"/>
                </a:solidFill>
              </a:rPr>
              <a:t>weggenommen.</a:t>
            </a:r>
            <a:r>
              <a:rPr lang="de-CH" sz="3700" dirty="0" smtClean="0"/>
              <a:t>“</a:t>
            </a:r>
            <a:endParaRPr lang="de-DE" sz="3700" dirty="0"/>
          </a:p>
          <a:p>
            <a:pPr algn="r">
              <a:spcBef>
                <a:spcPct val="30000"/>
              </a:spcBef>
              <a:spcAft>
                <a:spcPct val="30000"/>
              </a:spcAft>
            </a:pP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7"/>
          </a:xfrm>
        </p:spPr>
        <p:txBody>
          <a:bodyPr/>
          <a:lstStyle/>
          <a:p>
            <a:pPr algn="ctr">
              <a:defRPr/>
            </a:pPr>
            <a:fld id="{6B0242B7-A1E9-4C4F-8745-006385866F9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29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744" y="268288"/>
            <a:ext cx="11305256" cy="432048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688" y="1060376"/>
            <a:ext cx="12673408" cy="7200800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5200" dirty="0" smtClean="0"/>
              <a:t>6. Schlussfolgerungen</a:t>
            </a:r>
            <a:endParaRPr lang="de-DE" sz="5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504056"/>
          </a:xfrm>
        </p:spPr>
        <p:txBody>
          <a:bodyPr/>
          <a:lstStyle/>
          <a:p>
            <a:pPr algn="ctr">
              <a:defRPr/>
            </a:pPr>
            <a:fld id="{5572AF83-8571-2F4C-9677-BDB62A0F3084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80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96280"/>
            <a:ext cx="10225136" cy="50405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 smtClean="0"/>
              <a:t>6. Schlussfolgerungen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916360"/>
            <a:ext cx="12241360" cy="7992888"/>
          </a:xfrm>
        </p:spPr>
        <p:txBody>
          <a:bodyPr lIns="130046" tIns="65023" rIns="130046" bIns="65023">
            <a:normAutofit fontScale="85000" lnSpcReduction="10000"/>
          </a:bodyPr>
          <a:lstStyle/>
          <a:p>
            <a:pPr>
              <a:lnSpc>
                <a:spcPts val="4060"/>
              </a:lnSpc>
              <a:spcBef>
                <a:spcPct val="30000"/>
              </a:spcBef>
              <a:spcAft>
                <a:spcPts val="2352"/>
              </a:spcAft>
              <a:buFont typeface="Arial"/>
              <a:buChar char="•"/>
            </a:pPr>
            <a:r>
              <a:rPr lang="de-DE" sz="3300" dirty="0" err="1" smtClean="0">
                <a:solidFill>
                  <a:srgbClr val="333399"/>
                </a:solidFill>
              </a:rPr>
              <a:t>Röm</a:t>
            </a:r>
            <a:r>
              <a:rPr lang="de-DE" sz="3300" dirty="0" smtClean="0">
                <a:solidFill>
                  <a:srgbClr val="333399"/>
                </a:solidFill>
              </a:rPr>
              <a:t> 9–11 im Anschluss an </a:t>
            </a:r>
            <a:r>
              <a:rPr lang="de-DE" sz="3300" dirty="0" err="1" smtClean="0">
                <a:solidFill>
                  <a:srgbClr val="333399"/>
                </a:solidFill>
              </a:rPr>
              <a:t>Röm</a:t>
            </a:r>
            <a:r>
              <a:rPr lang="de-DE" sz="3300" dirty="0" smtClean="0">
                <a:solidFill>
                  <a:srgbClr val="333399"/>
                </a:solidFill>
              </a:rPr>
              <a:t> 1–8 </a:t>
            </a:r>
            <a:r>
              <a:rPr lang="de-DE" sz="3300" dirty="0" smtClean="0"/>
              <a:t>(nicht lediglich als „Zusammen-fassung“): Wie steht es in Bezug auf die „</a:t>
            </a:r>
            <a:r>
              <a:rPr lang="de-DE" sz="3300" dirty="0" smtClean="0">
                <a:solidFill>
                  <a:srgbClr val="333399"/>
                </a:solidFill>
              </a:rPr>
              <a:t>Gerechtigkeit Gottes</a:t>
            </a:r>
            <a:r>
              <a:rPr lang="de-DE" sz="3300" dirty="0" smtClean="0"/>
              <a:t>“ angesichts seiner Verheißungen für Israel (vgl. </a:t>
            </a:r>
            <a:r>
              <a:rPr lang="de-DE" sz="3300" dirty="0" err="1" smtClean="0"/>
              <a:t>Röm</a:t>
            </a:r>
            <a:r>
              <a:rPr lang="de-DE" sz="3300" dirty="0" smtClean="0"/>
              <a:t> 9,6; 11,11)?</a:t>
            </a:r>
          </a:p>
          <a:p>
            <a:pPr lvl="1">
              <a:lnSpc>
                <a:spcPts val="4060"/>
              </a:lnSpc>
              <a:spcBef>
                <a:spcPct val="30000"/>
              </a:spcBef>
              <a:spcAft>
                <a:spcPts val="2352"/>
              </a:spcAft>
              <a:buFont typeface="Symbol" charset="2"/>
              <a:buChar char="-"/>
            </a:pPr>
            <a:r>
              <a:rPr lang="de-DE" sz="3300" dirty="0" smtClean="0">
                <a:solidFill>
                  <a:srgbClr val="333399"/>
                </a:solidFill>
              </a:rPr>
              <a:t>Gottes Verheißungen bleiben bestehen </a:t>
            </a:r>
            <a:r>
              <a:rPr lang="de-DE" sz="3300" dirty="0" smtClean="0"/>
              <a:t>(vgl. </a:t>
            </a:r>
            <a:r>
              <a:rPr lang="de-DE" sz="3300" dirty="0" err="1" smtClean="0">
                <a:solidFill>
                  <a:srgbClr val="333399"/>
                </a:solidFill>
              </a:rPr>
              <a:t>Röm</a:t>
            </a:r>
            <a:r>
              <a:rPr lang="de-DE" sz="3300" dirty="0" smtClean="0">
                <a:solidFill>
                  <a:srgbClr val="333399"/>
                </a:solidFill>
              </a:rPr>
              <a:t> 11,29</a:t>
            </a:r>
            <a:r>
              <a:rPr lang="de-DE" sz="3300" dirty="0" smtClean="0"/>
              <a:t>).</a:t>
            </a:r>
          </a:p>
          <a:p>
            <a:pPr lvl="1">
              <a:lnSpc>
                <a:spcPts val="4060"/>
              </a:lnSpc>
              <a:spcBef>
                <a:spcPct val="30000"/>
              </a:spcBef>
              <a:spcAft>
                <a:spcPts val="2352"/>
              </a:spcAft>
              <a:buFont typeface="Symbol" charset="2"/>
              <a:buChar char="-"/>
            </a:pPr>
            <a:r>
              <a:rPr lang="de-DE" sz="3300" dirty="0" smtClean="0"/>
              <a:t>Der </a:t>
            </a:r>
            <a:r>
              <a:rPr lang="de-DE" sz="3300" dirty="0" smtClean="0">
                <a:solidFill>
                  <a:srgbClr val="1F497D"/>
                </a:solidFill>
              </a:rPr>
              <a:t>ge</a:t>
            </a:r>
            <a:r>
              <a:rPr lang="de-DE" sz="3300" dirty="0" smtClean="0">
                <a:solidFill>
                  <a:srgbClr val="333399"/>
                </a:solidFill>
              </a:rPr>
              <a:t>genwärtige „Überrest“ </a:t>
            </a:r>
            <a:r>
              <a:rPr lang="de-DE" sz="3300" dirty="0" smtClean="0"/>
              <a:t>in Israel ist eine „</a:t>
            </a:r>
            <a:r>
              <a:rPr lang="de-DE" sz="3300" dirty="0" smtClean="0">
                <a:solidFill>
                  <a:srgbClr val="333399"/>
                </a:solidFill>
              </a:rPr>
              <a:t>Garantie</a:t>
            </a:r>
            <a:r>
              <a:rPr lang="de-DE" sz="3300" dirty="0" smtClean="0"/>
              <a:t>“ für die </a:t>
            </a:r>
            <a:r>
              <a:rPr lang="de-DE" sz="3300" dirty="0" smtClean="0">
                <a:solidFill>
                  <a:srgbClr val="333399"/>
                </a:solidFill>
              </a:rPr>
              <a:t>zukünftige Errettung von „ganz Israel“ (= endgültiger „Überrest“)</a:t>
            </a:r>
            <a:r>
              <a:rPr lang="de-DE" sz="3300" dirty="0" smtClean="0">
                <a:solidFill>
                  <a:srgbClr val="1F497D"/>
                </a:solidFill>
              </a:rPr>
              <a:t> </a:t>
            </a:r>
            <a:r>
              <a:rPr lang="de-DE" sz="3300" dirty="0" smtClean="0"/>
              <a:t>als Erfüllung der Verheißungen Gottes.</a:t>
            </a:r>
          </a:p>
          <a:p>
            <a:pPr>
              <a:lnSpc>
                <a:spcPts val="4060"/>
              </a:lnSpc>
              <a:spcBef>
                <a:spcPct val="30000"/>
              </a:spcBef>
              <a:spcAft>
                <a:spcPts val="2352"/>
              </a:spcAft>
              <a:buFont typeface="Arial"/>
              <a:buChar char="•"/>
            </a:pPr>
            <a:r>
              <a:rPr lang="de-DE" sz="3300" dirty="0" smtClean="0"/>
              <a:t>„</a:t>
            </a:r>
            <a:r>
              <a:rPr lang="de-DE" sz="3300" dirty="0" smtClean="0">
                <a:solidFill>
                  <a:srgbClr val="333399"/>
                </a:solidFill>
              </a:rPr>
              <a:t>Und so wird ganz Israel gerettet werden </a:t>
            </a:r>
            <a:r>
              <a:rPr lang="de-DE" sz="3300" dirty="0" smtClean="0"/>
              <a:t>…“ – als Folge davon, dass die „</a:t>
            </a:r>
            <a:r>
              <a:rPr lang="de-DE" sz="3300" dirty="0" smtClean="0">
                <a:solidFill>
                  <a:srgbClr val="333399"/>
                </a:solidFill>
              </a:rPr>
              <a:t>Fülle der Nationen</a:t>
            </a:r>
            <a:r>
              <a:rPr lang="de-DE" sz="3300" dirty="0" smtClean="0"/>
              <a:t>“ ins Reich Gottes eingegangen ist.</a:t>
            </a:r>
          </a:p>
          <a:p>
            <a:pPr>
              <a:lnSpc>
                <a:spcPts val="4060"/>
              </a:lnSpc>
              <a:spcBef>
                <a:spcPct val="30000"/>
              </a:spcBef>
              <a:spcAft>
                <a:spcPts val="2352"/>
              </a:spcAft>
              <a:buFont typeface="Arial"/>
              <a:buChar char="•"/>
            </a:pPr>
            <a:r>
              <a:rPr lang="de-DE" sz="3300" dirty="0" smtClean="0"/>
              <a:t>Paulus macht </a:t>
            </a:r>
            <a:r>
              <a:rPr lang="de-DE" sz="3300" dirty="0" smtClean="0">
                <a:solidFill>
                  <a:srgbClr val="333399"/>
                </a:solidFill>
              </a:rPr>
              <a:t>keine „Neudefinition“</a:t>
            </a:r>
            <a:r>
              <a:rPr lang="de-DE" sz="3300" dirty="0" smtClean="0"/>
              <a:t>, sondern beruft sich vielmehr auf die Aussagen des Alten Testaments.</a:t>
            </a:r>
            <a:endParaRPr lang="de-DE" sz="3300" dirty="0"/>
          </a:p>
          <a:p>
            <a:pPr algn="r">
              <a:spcBef>
                <a:spcPct val="30000"/>
              </a:spcBef>
              <a:spcAft>
                <a:spcPct val="30000"/>
              </a:spcAft>
            </a:pP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04057"/>
          </a:xfrm>
        </p:spPr>
        <p:txBody>
          <a:bodyPr/>
          <a:lstStyle/>
          <a:p>
            <a:pPr algn="ctr">
              <a:defRPr/>
            </a:pPr>
            <a:fld id="{6A3531C4-BFA6-D340-83AF-CA64272A748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24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7744" y="124272"/>
            <a:ext cx="11890548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 smtClean="0"/>
              <a:t>Gliederung</a:t>
            </a:r>
            <a:endParaRPr lang="de-DE" sz="4000" dirty="0">
              <a:solidFill>
                <a:srgbClr val="004174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1060376"/>
            <a:ext cx="12529392" cy="7416824"/>
          </a:xfrm>
        </p:spPr>
        <p:txBody>
          <a:bodyPr lIns="130046" tIns="65023" rIns="130046" bIns="65023">
            <a:normAutofit/>
          </a:bodyPr>
          <a:lstStyle/>
          <a:p>
            <a:pPr>
              <a:lnSpc>
                <a:spcPts val="6883"/>
              </a:lnSpc>
            </a:pPr>
            <a:r>
              <a:rPr lang="de-DE" sz="3600" dirty="0"/>
              <a:t>1. Einführung</a:t>
            </a:r>
          </a:p>
          <a:p>
            <a:pPr>
              <a:lnSpc>
                <a:spcPts val="6883"/>
              </a:lnSpc>
            </a:pPr>
            <a:r>
              <a:rPr lang="de-DE" sz="3600" dirty="0"/>
              <a:t>2. Die frühe Kirchengeschichte</a:t>
            </a:r>
          </a:p>
          <a:p>
            <a:pPr>
              <a:lnSpc>
                <a:spcPts val="6883"/>
              </a:lnSpc>
            </a:pPr>
            <a:r>
              <a:rPr lang="de-DE" sz="3600" dirty="0"/>
              <a:t>3. Der Begriff „Israel</a:t>
            </a:r>
            <a:r>
              <a:rPr lang="ja-JP" altLang="de-DE" sz="3600" dirty="0">
                <a:latin typeface="Arial"/>
              </a:rPr>
              <a:t>“</a:t>
            </a:r>
            <a:r>
              <a:rPr lang="de-DE" sz="3600" dirty="0"/>
              <a:t> in Römer 9–11</a:t>
            </a:r>
          </a:p>
          <a:p>
            <a:pPr>
              <a:lnSpc>
                <a:spcPts val="6883"/>
              </a:lnSpc>
            </a:pPr>
            <a:r>
              <a:rPr lang="de-DE" sz="3600" dirty="0"/>
              <a:t>4. </a:t>
            </a:r>
            <a:r>
              <a:rPr lang="de-DE" sz="3600" dirty="0" smtClean="0"/>
              <a:t>„</a:t>
            </a:r>
            <a:r>
              <a:rPr lang="de-CH" sz="3600" dirty="0" smtClean="0"/>
              <a:t>Du </a:t>
            </a:r>
            <a:r>
              <a:rPr lang="de-CH" sz="3600" dirty="0"/>
              <a:t>trägst nicht die Wurzel, sondern die Wurzel </a:t>
            </a:r>
            <a:r>
              <a:rPr lang="de-CH" sz="3600" dirty="0" smtClean="0"/>
              <a:t>dich</a:t>
            </a:r>
            <a:r>
              <a:rPr lang="de-DE" sz="3600" dirty="0" smtClean="0"/>
              <a:t>“</a:t>
            </a:r>
          </a:p>
          <a:p>
            <a:pPr>
              <a:lnSpc>
                <a:spcPts val="6883"/>
              </a:lnSpc>
            </a:pPr>
            <a:r>
              <a:rPr lang="de-DE" sz="3600" dirty="0" smtClean="0"/>
              <a:t>5. Die </a:t>
            </a:r>
            <a:r>
              <a:rPr lang="de-DE" sz="3600" dirty="0"/>
              <a:t>zukünftige Errettung </a:t>
            </a:r>
            <a:r>
              <a:rPr lang="de-DE" sz="3600" dirty="0" smtClean="0"/>
              <a:t>Israels</a:t>
            </a:r>
          </a:p>
          <a:p>
            <a:pPr>
              <a:lnSpc>
                <a:spcPts val="6883"/>
              </a:lnSpc>
            </a:pPr>
            <a:r>
              <a:rPr lang="de-DE" sz="3600" dirty="0" smtClean="0"/>
              <a:t>6. Schlussfolgerungen</a:t>
            </a:r>
            <a:endParaRPr lang="de-DE" sz="36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12407056" y="8981256"/>
            <a:ext cx="597744" cy="432048"/>
          </a:xfrm>
        </p:spPr>
        <p:txBody>
          <a:bodyPr/>
          <a:lstStyle/>
          <a:p>
            <a:pPr algn="ctr">
              <a:defRPr/>
            </a:pPr>
            <a:fld id="{FDC75D7C-5422-7740-8CB8-1F17A73E3AA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80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0"/>
            <a:ext cx="11818540" cy="844352"/>
          </a:xfrm>
        </p:spPr>
        <p:txBody>
          <a:bodyPr anchor="ctr">
            <a:normAutofit/>
          </a:bodyPr>
          <a:lstStyle/>
          <a:p>
            <a:pPr algn="l"/>
            <a:r>
              <a:rPr lang="de-DE" sz="4000" dirty="0" smtClean="0"/>
              <a:t>1. Einführung</a:t>
            </a:r>
            <a:endParaRPr lang="de-DE" sz="4000" dirty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1348408"/>
            <a:ext cx="12262317" cy="7488832"/>
          </a:xfrm>
        </p:spPr>
        <p:txBody>
          <a:bodyPr lIns="130046" tIns="65023" rIns="130046" bIns="65023">
            <a:normAutofit/>
          </a:bodyPr>
          <a:lstStyle/>
          <a:p>
            <a:pPr marL="571500" indent="-571500">
              <a:lnSpc>
                <a:spcPts val="4620"/>
              </a:lnSpc>
              <a:spcBef>
                <a:spcPct val="30000"/>
              </a:spcBef>
              <a:spcAft>
                <a:spcPts val="3096"/>
              </a:spcAft>
              <a:buFont typeface="Arial"/>
              <a:buChar char="•"/>
            </a:pPr>
            <a:r>
              <a:rPr lang="de-DE" sz="3600" dirty="0">
                <a:solidFill>
                  <a:srgbClr val="333399"/>
                </a:solidFill>
              </a:rPr>
              <a:t>„Ganz Israel</a:t>
            </a:r>
            <a:r>
              <a:rPr lang="ja-JP" altLang="de-DE" sz="36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600" dirty="0">
                <a:solidFill>
                  <a:srgbClr val="333399"/>
                </a:solidFill>
              </a:rPr>
              <a:t> </a:t>
            </a:r>
            <a:r>
              <a:rPr lang="de-DE" sz="3600" dirty="0"/>
              <a:t>– die </a:t>
            </a:r>
            <a:r>
              <a:rPr lang="de-DE" sz="3600" dirty="0">
                <a:solidFill>
                  <a:srgbClr val="333399"/>
                </a:solidFill>
              </a:rPr>
              <a:t>neutestamentliche Gemeinde </a:t>
            </a:r>
            <a:r>
              <a:rPr lang="de-DE" sz="3600" dirty="0"/>
              <a:t>aus Juden- und Heidenchristen oder </a:t>
            </a:r>
            <a:r>
              <a:rPr lang="de-DE" sz="3600" dirty="0">
                <a:solidFill>
                  <a:srgbClr val="333399"/>
                </a:solidFill>
              </a:rPr>
              <a:t>Israel als Nation</a:t>
            </a:r>
            <a:r>
              <a:rPr lang="de-DE" sz="3600" dirty="0"/>
              <a:t>?</a:t>
            </a:r>
          </a:p>
          <a:p>
            <a:pPr marL="571500" indent="-571500">
              <a:lnSpc>
                <a:spcPts val="4620"/>
              </a:lnSpc>
              <a:spcBef>
                <a:spcPct val="30000"/>
              </a:spcBef>
              <a:spcAft>
                <a:spcPts val="3096"/>
              </a:spcAft>
              <a:buFont typeface="Arial"/>
              <a:buChar char="•"/>
            </a:pPr>
            <a:r>
              <a:rPr lang="de-DE" sz="3600" dirty="0">
                <a:solidFill>
                  <a:srgbClr val="333399"/>
                </a:solidFill>
              </a:rPr>
              <a:t>Bestätigt </a:t>
            </a:r>
            <a:r>
              <a:rPr lang="de-DE" sz="3600" dirty="0"/>
              <a:t>Paulus </a:t>
            </a:r>
            <a:r>
              <a:rPr lang="de-DE" sz="3600" dirty="0">
                <a:solidFill>
                  <a:srgbClr val="333399"/>
                </a:solidFill>
              </a:rPr>
              <a:t>AT-Verheißungen</a:t>
            </a:r>
            <a:r>
              <a:rPr lang="de-DE" sz="3600" dirty="0">
                <a:solidFill>
                  <a:srgbClr val="1F497D"/>
                </a:solidFill>
              </a:rPr>
              <a:t> </a:t>
            </a:r>
            <a:r>
              <a:rPr lang="de-DE" sz="3600" dirty="0"/>
              <a:t>für Israel oder </a:t>
            </a:r>
            <a:r>
              <a:rPr lang="de-DE" sz="3600" dirty="0">
                <a:solidFill>
                  <a:srgbClr val="333399"/>
                </a:solidFill>
              </a:rPr>
              <a:t>„überträgt</a:t>
            </a:r>
            <a:r>
              <a:rPr lang="ja-JP" altLang="de-DE" sz="36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600" dirty="0">
                <a:solidFill>
                  <a:srgbClr val="333399"/>
                </a:solidFill>
              </a:rPr>
              <a:t> er diese auf die Kirche</a:t>
            </a:r>
            <a:r>
              <a:rPr lang="de-DE" sz="3600" dirty="0"/>
              <a:t>?</a:t>
            </a:r>
          </a:p>
          <a:p>
            <a:pPr marL="571500" indent="-571500">
              <a:lnSpc>
                <a:spcPts val="4620"/>
              </a:lnSpc>
              <a:spcBef>
                <a:spcPct val="30000"/>
              </a:spcBef>
              <a:spcAft>
                <a:spcPts val="3096"/>
              </a:spcAft>
              <a:buFont typeface="Arial"/>
              <a:buChar char="•"/>
            </a:pPr>
            <a:r>
              <a:rPr lang="de-DE" sz="3600" dirty="0"/>
              <a:t>Wie ist das „</a:t>
            </a:r>
            <a:r>
              <a:rPr lang="de-DE" sz="3600" dirty="0">
                <a:solidFill>
                  <a:srgbClr val="333399"/>
                </a:solidFill>
              </a:rPr>
              <a:t>und so</a:t>
            </a:r>
            <a:r>
              <a:rPr lang="ja-JP" altLang="de-DE" sz="3600" dirty="0">
                <a:latin typeface="Arial"/>
              </a:rPr>
              <a:t>“</a:t>
            </a:r>
            <a:r>
              <a:rPr lang="de-DE" sz="3600" dirty="0"/>
              <a:t> </a:t>
            </a:r>
            <a:r>
              <a:rPr lang="de-DE" sz="3600" dirty="0" smtClean="0"/>
              <a:t>(</a:t>
            </a:r>
            <a:r>
              <a:rPr lang="de-DE" sz="3600" i="1" dirty="0" err="1" smtClean="0"/>
              <a:t>kai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houtos</a:t>
            </a:r>
            <a:r>
              <a:rPr lang="de-DE" sz="3600" dirty="0" smtClean="0"/>
              <a:t>) </a:t>
            </a:r>
            <a:r>
              <a:rPr lang="de-DE" sz="3600" dirty="0"/>
              <a:t>zu verstehen?</a:t>
            </a:r>
          </a:p>
          <a:p>
            <a:pPr marL="571500" indent="-571500">
              <a:lnSpc>
                <a:spcPts val="4620"/>
              </a:lnSpc>
              <a:spcBef>
                <a:spcPct val="30000"/>
              </a:spcBef>
              <a:spcAft>
                <a:spcPts val="3096"/>
              </a:spcAft>
              <a:buFont typeface="Arial"/>
              <a:buChar char="•"/>
            </a:pPr>
            <a:r>
              <a:rPr lang="de-DE" sz="3600" dirty="0"/>
              <a:t>Wenn Israel als Nation gemeint ist, </a:t>
            </a:r>
            <a:r>
              <a:rPr lang="de-DE" sz="3600" dirty="0">
                <a:solidFill>
                  <a:srgbClr val="333399"/>
                </a:solidFill>
              </a:rPr>
              <a:t>wann </a:t>
            </a:r>
            <a:r>
              <a:rPr lang="de-DE" sz="3600" dirty="0"/>
              <a:t>wird das sein?</a:t>
            </a:r>
          </a:p>
          <a:p>
            <a:pPr marL="571500" indent="-571500">
              <a:lnSpc>
                <a:spcPts val="4620"/>
              </a:lnSpc>
              <a:spcBef>
                <a:spcPct val="30000"/>
              </a:spcBef>
              <a:spcAft>
                <a:spcPts val="3096"/>
              </a:spcAft>
              <a:buFont typeface="Arial"/>
              <a:buChar char="•"/>
            </a:pPr>
            <a:r>
              <a:rPr lang="de-DE" sz="3600" dirty="0"/>
              <a:t>Entscheidende Frage: Wird der </a:t>
            </a:r>
            <a:r>
              <a:rPr lang="de-DE" sz="3600" dirty="0">
                <a:solidFill>
                  <a:srgbClr val="333399"/>
                </a:solidFill>
              </a:rPr>
              <a:t>Begriff „Israel</a:t>
            </a:r>
            <a:r>
              <a:rPr lang="ja-JP" altLang="de-DE" sz="3600" dirty="0">
                <a:solidFill>
                  <a:srgbClr val="333399"/>
                </a:solidFill>
                <a:latin typeface="Arial"/>
              </a:rPr>
              <a:t>“</a:t>
            </a:r>
            <a:r>
              <a:rPr lang="de-DE" sz="3600" dirty="0">
                <a:solidFill>
                  <a:srgbClr val="333399"/>
                </a:solidFill>
              </a:rPr>
              <a:t> </a:t>
            </a:r>
            <a:r>
              <a:rPr lang="de-DE" sz="3600" dirty="0"/>
              <a:t>in Römer 9–11 „</a:t>
            </a:r>
            <a:r>
              <a:rPr lang="de-DE" sz="3600" dirty="0">
                <a:solidFill>
                  <a:srgbClr val="333399"/>
                </a:solidFill>
              </a:rPr>
              <a:t>neu definiert</a:t>
            </a:r>
            <a:r>
              <a:rPr lang="ja-JP" altLang="de-DE" sz="3600" dirty="0">
                <a:latin typeface="Arial"/>
              </a:rPr>
              <a:t>“</a:t>
            </a:r>
            <a:r>
              <a:rPr lang="de-DE" sz="3600" dirty="0"/>
              <a:t>?</a:t>
            </a:r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4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E52BE31B-0EA5-4945-9FDA-086BD71F12C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1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25936" y="124272"/>
            <a:ext cx="9505056" cy="936104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5696" y="700336"/>
            <a:ext cx="12313368" cy="7465764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5200" dirty="0">
                <a:solidFill>
                  <a:srgbClr val="000000"/>
                </a:solidFill>
              </a:rPr>
              <a:t>2</a:t>
            </a:r>
            <a:r>
              <a:rPr lang="de-DE" sz="5200" dirty="0"/>
              <a:t>. Die frühe Kirchengeschichte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04056"/>
          </a:xfrm>
        </p:spPr>
        <p:txBody>
          <a:bodyPr/>
          <a:lstStyle/>
          <a:p>
            <a:pPr algn="ctr">
              <a:defRPr/>
            </a:pPr>
            <a:fld id="{4D3AFF64-BF4E-3D4E-A61E-F4709C1425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46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60" y="196280"/>
            <a:ext cx="11818540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2. Die frühe Kirchengeschichte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25736" y="1060377"/>
            <a:ext cx="12385376" cy="7488831"/>
          </a:xfrm>
        </p:spPr>
        <p:txBody>
          <a:bodyPr lIns="130046" tIns="65023" rIns="130046" bIns="65023"/>
          <a:lstStyle/>
          <a:p>
            <a:pPr>
              <a:lnSpc>
                <a:spcPts val="3780"/>
              </a:lnSpc>
              <a:spcBef>
                <a:spcPct val="30000"/>
              </a:spcBef>
              <a:spcAft>
                <a:spcPts val="1344"/>
              </a:spcAft>
              <a:buFont typeface="Arial"/>
              <a:buChar char="•"/>
            </a:pPr>
            <a:r>
              <a:rPr lang="de-DE" sz="3000" dirty="0"/>
              <a:t>„</a:t>
            </a:r>
            <a:r>
              <a:rPr lang="de-DE" sz="3000" dirty="0">
                <a:solidFill>
                  <a:schemeClr val="accent2"/>
                </a:solidFill>
              </a:rPr>
              <a:t>Enterbung Israels</a:t>
            </a:r>
            <a:r>
              <a:rPr lang="ja-JP" altLang="de-DE" sz="3000" dirty="0"/>
              <a:t>“</a:t>
            </a:r>
            <a:r>
              <a:rPr lang="de-DE" sz="3000" dirty="0"/>
              <a:t> durch die Substitutionstheorie?</a:t>
            </a:r>
          </a:p>
          <a:p>
            <a:pPr>
              <a:lnSpc>
                <a:spcPts val="3780"/>
              </a:lnSpc>
              <a:spcBef>
                <a:spcPct val="30000"/>
              </a:spcBef>
              <a:spcAft>
                <a:spcPts val="1344"/>
              </a:spcAft>
              <a:buFont typeface="Arial"/>
              <a:buChar char="•"/>
            </a:pPr>
            <a:r>
              <a:rPr lang="de-DE" sz="3000" dirty="0" smtClean="0">
                <a:solidFill>
                  <a:schemeClr val="accent2"/>
                </a:solidFill>
              </a:rPr>
              <a:t>Ignatius</a:t>
            </a:r>
            <a:r>
              <a:rPr lang="de-DE" sz="3000" dirty="0"/>
              <a:t> </a:t>
            </a:r>
            <a:r>
              <a:rPr lang="de-DE" sz="3000" dirty="0" smtClean="0"/>
              <a:t>(ca. 108 n. Chr.): „</a:t>
            </a:r>
            <a:r>
              <a:rPr lang="de-DE" sz="3000" dirty="0"/>
              <a:t>Es ist unangebracht, von Jesus Christus zu reden und jüdisch zu </a:t>
            </a:r>
            <a:r>
              <a:rPr lang="de-DE" sz="3000" dirty="0" smtClean="0"/>
              <a:t>leben [vgl. Gal 2,14</a:t>
            </a:r>
            <a:r>
              <a:rPr lang="de-DE" sz="3000" dirty="0"/>
              <a:t>]</a:t>
            </a:r>
            <a:r>
              <a:rPr lang="de-DE" sz="3000" dirty="0" smtClean="0"/>
              <a:t>. </a:t>
            </a:r>
            <a:r>
              <a:rPr lang="de-DE" sz="3000" dirty="0">
                <a:solidFill>
                  <a:srgbClr val="333399"/>
                </a:solidFill>
              </a:rPr>
              <a:t>Denn das Christentum ist nicht zum Glauben an das Judentum gekommen, sondern das Judentum an das Christentum</a:t>
            </a:r>
            <a:r>
              <a:rPr lang="de-DE" sz="3000" dirty="0"/>
              <a:t> …“</a:t>
            </a:r>
            <a:r>
              <a:rPr lang="de-CH" sz="3000" dirty="0"/>
              <a:t> </a:t>
            </a:r>
            <a:r>
              <a:rPr lang="de-CH" sz="3000" dirty="0" smtClean="0"/>
              <a:t>(</a:t>
            </a:r>
            <a:r>
              <a:rPr lang="de-DE" sz="3200" dirty="0" err="1"/>
              <a:t>Magn</a:t>
            </a:r>
            <a:r>
              <a:rPr lang="de-DE" sz="3200" dirty="0"/>
              <a:t> </a:t>
            </a:r>
            <a:r>
              <a:rPr lang="de-DE" sz="3200" dirty="0" smtClean="0"/>
              <a:t>10,3</a:t>
            </a:r>
            <a:r>
              <a:rPr lang="de-CH" sz="3000" dirty="0" smtClean="0"/>
              <a:t>).</a:t>
            </a:r>
            <a:endParaRPr lang="de-DE" sz="3000" dirty="0" smtClean="0">
              <a:solidFill>
                <a:srgbClr val="333399"/>
              </a:solidFill>
            </a:endParaRPr>
          </a:p>
          <a:p>
            <a:pPr>
              <a:lnSpc>
                <a:spcPts val="3780"/>
              </a:lnSpc>
              <a:spcBef>
                <a:spcPct val="30000"/>
              </a:spcBef>
              <a:spcAft>
                <a:spcPts val="1344"/>
              </a:spcAft>
              <a:buFont typeface="Arial"/>
              <a:buChar char="•"/>
            </a:pPr>
            <a:r>
              <a:rPr lang="de-DE" sz="3000" dirty="0" err="1" smtClean="0">
                <a:solidFill>
                  <a:srgbClr val="333399"/>
                </a:solidFill>
              </a:rPr>
              <a:t>Barnabasbrief</a:t>
            </a:r>
            <a:r>
              <a:rPr lang="de-DE" sz="3000" dirty="0" smtClean="0">
                <a:solidFill>
                  <a:srgbClr val="333399"/>
                </a:solidFill>
              </a:rPr>
              <a:t> </a:t>
            </a:r>
            <a:r>
              <a:rPr lang="de-DE" sz="3000" dirty="0" smtClean="0"/>
              <a:t>(Mitte des 2</a:t>
            </a:r>
            <a:r>
              <a:rPr lang="de-DE" sz="3000" dirty="0"/>
              <a:t>. </a:t>
            </a:r>
            <a:r>
              <a:rPr lang="de-DE" sz="3000" dirty="0" err="1" smtClean="0"/>
              <a:t>Jhs</a:t>
            </a:r>
            <a:r>
              <a:rPr lang="de-DE" sz="3000" dirty="0" smtClean="0"/>
              <a:t>.</a:t>
            </a:r>
            <a:r>
              <a:rPr lang="de-DE" sz="3000" dirty="0"/>
              <a:t>): </a:t>
            </a:r>
            <a:r>
              <a:rPr lang="de-DE" sz="3000" dirty="0" smtClean="0"/>
              <a:t>Das </a:t>
            </a:r>
            <a:r>
              <a:rPr lang="de-DE" sz="3000" dirty="0" smtClean="0">
                <a:solidFill>
                  <a:srgbClr val="333399"/>
                </a:solidFill>
              </a:rPr>
              <a:t>Alte Testament </a:t>
            </a:r>
            <a:r>
              <a:rPr lang="de-DE" sz="3000" dirty="0" smtClean="0"/>
              <a:t>sei von </a:t>
            </a:r>
            <a:r>
              <a:rPr lang="de-DE" sz="3000" dirty="0"/>
              <a:t>den Juden </a:t>
            </a:r>
            <a:r>
              <a:rPr lang="de-DE" sz="3000" dirty="0" smtClean="0">
                <a:solidFill>
                  <a:srgbClr val="333399"/>
                </a:solidFill>
              </a:rPr>
              <a:t>missverstanden </a:t>
            </a:r>
            <a:r>
              <a:rPr lang="de-DE" sz="3000" dirty="0" smtClean="0"/>
              <a:t>worden, </a:t>
            </a:r>
            <a:r>
              <a:rPr lang="de-DE" sz="3000" dirty="0"/>
              <a:t>deshalb haben sie es „</a:t>
            </a:r>
            <a:r>
              <a:rPr lang="de-DE" sz="3000" dirty="0">
                <a:solidFill>
                  <a:srgbClr val="333399"/>
                </a:solidFill>
              </a:rPr>
              <a:t>für immer </a:t>
            </a:r>
            <a:r>
              <a:rPr lang="de-DE" sz="3000" dirty="0" smtClean="0">
                <a:solidFill>
                  <a:srgbClr val="333399"/>
                </a:solidFill>
              </a:rPr>
              <a:t>(</a:t>
            </a:r>
            <a:r>
              <a:rPr lang="de-DE" sz="3000" i="1" dirty="0" err="1" smtClean="0">
                <a:solidFill>
                  <a:srgbClr val="333399"/>
                </a:solidFill>
              </a:rPr>
              <a:t>eis</a:t>
            </a:r>
            <a:r>
              <a:rPr lang="de-DE" sz="3000" i="1" dirty="0" smtClean="0">
                <a:solidFill>
                  <a:srgbClr val="333399"/>
                </a:solidFill>
              </a:rPr>
              <a:t> </a:t>
            </a:r>
            <a:r>
              <a:rPr lang="de-DE" sz="3000" i="1" dirty="0" err="1" smtClean="0">
                <a:solidFill>
                  <a:srgbClr val="333399"/>
                </a:solidFill>
              </a:rPr>
              <a:t>telos</a:t>
            </a:r>
            <a:r>
              <a:rPr lang="de-DE" sz="3000" dirty="0" smtClean="0">
                <a:solidFill>
                  <a:srgbClr val="333399"/>
                </a:solidFill>
              </a:rPr>
              <a:t>) </a:t>
            </a:r>
            <a:r>
              <a:rPr lang="de-DE" sz="3000" dirty="0">
                <a:solidFill>
                  <a:srgbClr val="333399"/>
                </a:solidFill>
              </a:rPr>
              <a:t>eingebüßt</a:t>
            </a:r>
            <a:r>
              <a:rPr lang="ja-JP" altLang="de-DE" sz="3000" dirty="0"/>
              <a:t>“</a:t>
            </a:r>
            <a:r>
              <a:rPr lang="de-DE" sz="3000" dirty="0" smtClean="0"/>
              <a:t>.</a:t>
            </a:r>
            <a:endParaRPr lang="de-DE" sz="3000" dirty="0"/>
          </a:p>
          <a:p>
            <a:pPr>
              <a:lnSpc>
                <a:spcPts val="3780"/>
              </a:lnSpc>
              <a:spcBef>
                <a:spcPct val="30000"/>
              </a:spcBef>
              <a:spcAft>
                <a:spcPts val="1344"/>
              </a:spcAft>
              <a:buFont typeface="Arial"/>
              <a:buChar char="•"/>
            </a:pPr>
            <a:r>
              <a:rPr lang="de-DE" sz="3000" dirty="0" smtClean="0"/>
              <a:t>„Mose </a:t>
            </a:r>
            <a:r>
              <a:rPr lang="de-DE" sz="3000" dirty="0"/>
              <a:t>empfing es als Diener, der Herr selbst aber gab es uns, </a:t>
            </a:r>
            <a:r>
              <a:rPr lang="de-DE" sz="3000" dirty="0">
                <a:solidFill>
                  <a:srgbClr val="333399"/>
                </a:solidFill>
              </a:rPr>
              <a:t>damit wir das </a:t>
            </a:r>
            <a:r>
              <a:rPr lang="de-DE" sz="3000" dirty="0" err="1">
                <a:solidFill>
                  <a:srgbClr val="333399"/>
                </a:solidFill>
              </a:rPr>
              <a:t>Erbvolk</a:t>
            </a:r>
            <a:r>
              <a:rPr lang="de-DE" sz="3000" dirty="0">
                <a:solidFill>
                  <a:srgbClr val="333399"/>
                </a:solidFill>
              </a:rPr>
              <a:t> sind</a:t>
            </a:r>
            <a:r>
              <a:rPr lang="de-DE" sz="3000" dirty="0"/>
              <a:t>, indem er unseretwegen duldete. Er ist aber dazu erschienen, damit einerseits jene das Sündenmaß erfüllt bekämen </a:t>
            </a:r>
            <a:r>
              <a:rPr lang="de-DE" sz="3000" dirty="0">
                <a:solidFill>
                  <a:srgbClr val="333399"/>
                </a:solidFill>
              </a:rPr>
              <a:t>und andererseits wir durch den Herrn Jesus, der Erbe des Testaments ist, es empfingen</a:t>
            </a:r>
            <a:r>
              <a:rPr lang="ja-JP" altLang="de-DE" sz="3000" dirty="0"/>
              <a:t>“</a:t>
            </a:r>
            <a:r>
              <a:rPr lang="de-DE" sz="3000" dirty="0"/>
              <a:t> (</a:t>
            </a:r>
            <a:r>
              <a:rPr lang="de-DE" sz="3000" dirty="0" err="1">
                <a:latin typeface="Times New Roman" charset="0"/>
              </a:rPr>
              <a:t>Barnabasbrief</a:t>
            </a:r>
            <a:r>
              <a:rPr lang="de-DE" sz="3000" dirty="0">
                <a:latin typeface="Times New Roman" charset="0"/>
              </a:rPr>
              <a:t> 14,4-5a</a:t>
            </a:r>
            <a:r>
              <a:rPr lang="de-DE" sz="3000" dirty="0"/>
              <a:t>).</a:t>
            </a:r>
          </a:p>
          <a:p>
            <a:endParaRPr lang="de-DE" sz="3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6064"/>
          </a:xfrm>
        </p:spPr>
        <p:txBody>
          <a:bodyPr/>
          <a:lstStyle/>
          <a:p>
            <a:pPr algn="ctr">
              <a:defRPr/>
            </a:pPr>
            <a:fld id="{1ED51BCB-6DB2-7A40-8E83-170F04E21B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86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57784" y="196280"/>
            <a:ext cx="10225136" cy="57606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de-DE" sz="4000" dirty="0"/>
              <a:t>2. Die frühe Kirchengeschichte</a:t>
            </a:r>
            <a:endParaRPr lang="de-DE" sz="4200" dirty="0">
              <a:solidFill>
                <a:srgbClr val="004174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143000"/>
            <a:ext cx="12153180" cy="7334200"/>
          </a:xfrm>
        </p:spPr>
        <p:txBody>
          <a:bodyPr lIns="130046" tIns="65023" rIns="130046" bIns="65023"/>
          <a:lstStyle/>
          <a:p>
            <a:pPr marL="571500" indent="-571500">
              <a:lnSpc>
                <a:spcPts val="4880"/>
              </a:lnSpc>
              <a:spcBef>
                <a:spcPct val="30000"/>
              </a:spcBef>
              <a:spcAft>
                <a:spcPts val="4896"/>
              </a:spcAft>
              <a:buFont typeface="Arial"/>
              <a:buChar char="•"/>
            </a:pPr>
            <a:r>
              <a:rPr lang="de-DE" sz="3600" dirty="0">
                <a:solidFill>
                  <a:srgbClr val="333399"/>
                </a:solidFill>
              </a:rPr>
              <a:t>Justin der Märtyrer </a:t>
            </a:r>
            <a:r>
              <a:rPr lang="de-DE" sz="3600" dirty="0"/>
              <a:t>(Dialog mit dem Juden </a:t>
            </a:r>
            <a:r>
              <a:rPr lang="de-DE" sz="3600" dirty="0" err="1"/>
              <a:t>Tryphon</a:t>
            </a:r>
            <a:r>
              <a:rPr lang="de-DE" sz="3600" dirty="0"/>
              <a:t>): Die Kirche ist das </a:t>
            </a:r>
            <a:r>
              <a:rPr lang="de-DE" sz="3600" dirty="0" smtClean="0">
                <a:solidFill>
                  <a:srgbClr val="333399"/>
                </a:solidFill>
              </a:rPr>
              <a:t>„wahre Israel“ (</a:t>
            </a:r>
            <a:r>
              <a:rPr lang="de-DE" sz="3600" i="1" dirty="0" err="1" smtClean="0">
                <a:solidFill>
                  <a:srgbClr val="333399"/>
                </a:solidFill>
              </a:rPr>
              <a:t>verus</a:t>
            </a:r>
            <a:r>
              <a:rPr lang="de-DE" sz="3600" i="1" dirty="0" smtClean="0">
                <a:solidFill>
                  <a:srgbClr val="333399"/>
                </a:solidFill>
              </a:rPr>
              <a:t> Israel</a:t>
            </a:r>
            <a:r>
              <a:rPr lang="de-DE" sz="3600" dirty="0" smtClean="0">
                <a:solidFill>
                  <a:srgbClr val="333399"/>
                </a:solidFill>
              </a:rPr>
              <a:t>)</a:t>
            </a:r>
            <a:r>
              <a:rPr lang="de-DE" sz="3600" i="1" dirty="0" smtClean="0"/>
              <a:t>, </a:t>
            </a:r>
            <a:r>
              <a:rPr lang="de-DE" sz="3600" dirty="0"/>
              <a:t>das „wahre</a:t>
            </a:r>
            <a:r>
              <a:rPr lang="ja-JP" altLang="de-DE" sz="3600" dirty="0"/>
              <a:t>“</a:t>
            </a:r>
            <a:r>
              <a:rPr lang="de-DE" sz="3600" dirty="0"/>
              <a:t> bzw. „geistliche israelitische Geschlecht</a:t>
            </a:r>
            <a:r>
              <a:rPr lang="ja-JP" altLang="de-DE" sz="3600" dirty="0"/>
              <a:t>“</a:t>
            </a:r>
            <a:r>
              <a:rPr lang="de-DE" sz="3600" dirty="0"/>
              <a:t>, „die eigentliche Nachkommenschaft von Abraham, Isaak und Jakob, aber auch von </a:t>
            </a:r>
            <a:r>
              <a:rPr lang="de-DE" sz="3600" dirty="0" err="1"/>
              <a:t>Juda</a:t>
            </a:r>
            <a:r>
              <a:rPr lang="de-DE" sz="3600" dirty="0"/>
              <a:t>, Joseph und David</a:t>
            </a:r>
            <a:r>
              <a:rPr lang="ja-JP" altLang="de-DE" sz="3600" dirty="0"/>
              <a:t>“</a:t>
            </a:r>
            <a:r>
              <a:rPr lang="de-DE" sz="3600" dirty="0"/>
              <a:t>.</a:t>
            </a:r>
          </a:p>
          <a:p>
            <a:pPr marL="571500" indent="-571500">
              <a:lnSpc>
                <a:spcPts val="4880"/>
              </a:lnSpc>
              <a:spcBef>
                <a:spcPct val="30000"/>
              </a:spcBef>
              <a:spcAft>
                <a:spcPts val="4896"/>
              </a:spcAft>
              <a:buFont typeface="Arial"/>
              <a:buChar char="•"/>
            </a:pPr>
            <a:r>
              <a:rPr lang="de-DE" sz="3600" dirty="0"/>
              <a:t>Grundlage: </a:t>
            </a:r>
            <a:r>
              <a:rPr lang="de-DE" sz="3600" dirty="0">
                <a:solidFill>
                  <a:srgbClr val="333399"/>
                </a:solidFill>
              </a:rPr>
              <a:t>Allegorische Auslegung des Alten Testaments</a:t>
            </a:r>
            <a:r>
              <a:rPr lang="de-DE" sz="3600" dirty="0"/>
              <a:t>.</a:t>
            </a:r>
          </a:p>
          <a:p>
            <a:pPr marL="571500" indent="-571500">
              <a:lnSpc>
                <a:spcPts val="4880"/>
              </a:lnSpc>
              <a:spcBef>
                <a:spcPct val="30000"/>
              </a:spcBef>
              <a:spcAft>
                <a:spcPts val="4896"/>
              </a:spcAft>
              <a:buFont typeface="Arial"/>
              <a:buChar char="•"/>
            </a:pPr>
            <a:r>
              <a:rPr lang="de-DE" sz="3600" dirty="0" err="1" smtClean="0">
                <a:solidFill>
                  <a:srgbClr val="333399"/>
                </a:solidFill>
              </a:rPr>
              <a:t>Origenes</a:t>
            </a:r>
            <a:r>
              <a:rPr lang="de-DE" sz="3600" dirty="0" smtClean="0">
                <a:solidFill>
                  <a:srgbClr val="333399"/>
                </a:solidFill>
              </a:rPr>
              <a:t> </a:t>
            </a:r>
            <a:r>
              <a:rPr lang="de-DE" sz="3600" dirty="0" smtClean="0"/>
              <a:t>(3. Jh.): </a:t>
            </a:r>
            <a:r>
              <a:rPr lang="de-DE" sz="3600" dirty="0"/>
              <a:t>Die Juden haben </a:t>
            </a:r>
            <a:r>
              <a:rPr lang="de-DE" sz="3600" dirty="0">
                <a:solidFill>
                  <a:srgbClr val="333399"/>
                </a:solidFill>
              </a:rPr>
              <a:t>keinen Anspruch mehr </a:t>
            </a:r>
            <a:r>
              <a:rPr lang="de-DE" sz="3600" dirty="0"/>
              <a:t>auf die Verheißungen des Alten Testaments.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78176"/>
          </a:xfrm>
        </p:spPr>
        <p:txBody>
          <a:bodyPr/>
          <a:lstStyle/>
          <a:p>
            <a:pPr algn="ctr">
              <a:defRPr/>
            </a:pPr>
            <a:fld id="{F444BB1F-2381-764E-A94D-04527A21E6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13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25936" y="412304"/>
            <a:ext cx="9721080" cy="50405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9900" y="1143000"/>
            <a:ext cx="11505108" cy="7118176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5200" dirty="0"/>
              <a:t>3. Der Begriff „Israel</a:t>
            </a:r>
            <a:r>
              <a:rPr lang="ja-JP" altLang="de-DE" sz="5200" dirty="0"/>
              <a:t>“</a:t>
            </a:r>
            <a:r>
              <a:rPr lang="de-DE" sz="5200" dirty="0"/>
              <a:t> in Röm 9–11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479064" y="8981256"/>
            <a:ext cx="525736" cy="504056"/>
          </a:xfrm>
        </p:spPr>
        <p:txBody>
          <a:bodyPr/>
          <a:lstStyle/>
          <a:p>
            <a:pPr algn="ctr">
              <a:defRPr/>
            </a:pPr>
            <a:fld id="{5572AF83-8571-2F4C-9677-BDB62A0F3084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58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17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0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Frutiger Next Pro Light"/>
        <a:ea typeface=".Aqua かな"/>
        <a:cs typeface=".Aqua かな"/>
      </a:majorFont>
      <a:minorFont>
        <a:latin typeface="Frutiger Next Pro Light"/>
        <a:ea typeface=".Aqua かな"/>
        <a:cs typeface=".Aqua かな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Design.thmx</Template>
  <TotalTime>0</TotalTime>
  <Pages>0</Pages>
  <Words>2777</Words>
  <Characters>0</Characters>
  <Application>Microsoft Office PowerPoint</Application>
  <PresentationFormat>Benutzerdefiniert</PresentationFormat>
  <Lines>0</Lines>
  <Paragraphs>221</Paragraphs>
  <Slides>36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Design</vt:lpstr>
      <vt:lpstr> Wird wirklich ganz Israel gerettet werden?  Israel im Heilsplan Gottes nach Römer 9–11    Prof. Dr. Jacob Thiessen STH Basel </vt:lpstr>
      <vt:lpstr>Römer 11,2b.25-27: „Gott hat sein Volk nicht verstoßen, das er vorher erkannt [erwählt] hat … Denn ich will nicht, Geschwister, dass euch dieses Geheimnis unbekannt sei, damit ihr nicht euch selbst für klug haltet: Verstockung ist Israel zum Teil widerfahren, bis die Fülle der Nationen (‚Heiden‘) eingegangen sein wird; und so wird ganz Israel errettet werden, wie geschrieben steht: ‚Es wird aus Zion der Erretter kommen, er wird die Gottlosigkeiten von Jakob abwenden; und dies ist für sie der Bund von mir, wenn ich ihre Sünden wegnehmen werde.‘“</vt:lpstr>
      <vt:lpstr>PowerPoint-Präsentation</vt:lpstr>
      <vt:lpstr>Gliederung</vt:lpstr>
      <vt:lpstr>1. Einführung</vt:lpstr>
      <vt:lpstr>PowerPoint-Präsentation</vt:lpstr>
      <vt:lpstr>2. Die frühe Kirchengeschichte</vt:lpstr>
      <vt:lpstr>2. Die frühe Kirchengeschichte</vt:lpstr>
      <vt:lpstr>PowerPoint-Präsentation</vt:lpstr>
      <vt:lpstr>3. Der Begriff „Israel“ in Röm 9–11</vt:lpstr>
      <vt:lpstr>3. Der Begriff „Israel“ in Röm 9–11</vt:lpstr>
      <vt:lpstr>3. Der Begriff „Israel“ in Röm 9–11</vt:lpstr>
      <vt:lpstr>3. Der Begriff „Israel“ in Röm 9–11</vt:lpstr>
      <vt:lpstr>3. Der Begriff „Israel“ in Röm 9–11</vt:lpstr>
      <vt:lpstr>PowerPoint-Präsentation</vt:lpstr>
      <vt:lpstr>4. Die Wurzel trägt dich</vt:lpstr>
      <vt:lpstr>4. Die Wurzel trägt dich</vt:lpstr>
      <vt:lpstr>4. Die Wurzel trägt dich</vt:lpstr>
      <vt:lpstr>4. Die Wurzel trägt dich</vt:lpstr>
      <vt:lpstr>4. Die Wurzel trägt dich</vt:lpstr>
      <vt:lpstr>PowerPoint-Präsentation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5. Die zukünftige Errettung Israels</vt:lpstr>
      <vt:lpstr>PowerPoint-Präsentation</vt:lpstr>
      <vt:lpstr>6. Schlussfolgerungen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Wird wirklich ganz Israel gerettet werden? - Israel im Heilsplan Gottes nach Römer 9–11</dc:title>
  <dc:creator>Jacob Thiessen</dc:creator>
  <cp:lastModifiedBy>Me</cp:lastModifiedBy>
  <cp:revision>252</cp:revision>
  <cp:lastPrinted>2016-03-11T15:26:20Z</cp:lastPrinted>
  <dcterms:created xsi:type="dcterms:W3CDTF">2011-10-05T19:58:41Z</dcterms:created>
  <dcterms:modified xsi:type="dcterms:W3CDTF">2016-03-15T06:27:41Z</dcterms:modified>
</cp:coreProperties>
</file>