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sldIdLst>
    <p:sldId id="361" r:id="rId2"/>
    <p:sldId id="700" r:id="rId3"/>
    <p:sldId id="664" r:id="rId4"/>
    <p:sldId id="764" r:id="rId5"/>
    <p:sldId id="701" r:id="rId6"/>
    <p:sldId id="703" r:id="rId7"/>
    <p:sldId id="704" r:id="rId8"/>
    <p:sldId id="705" r:id="rId9"/>
    <p:sldId id="712" r:id="rId10"/>
    <p:sldId id="665" r:id="rId11"/>
    <p:sldId id="666" r:id="rId12"/>
    <p:sldId id="667" r:id="rId13"/>
    <p:sldId id="668" r:id="rId14"/>
    <p:sldId id="669" r:id="rId15"/>
    <p:sldId id="670" r:id="rId16"/>
    <p:sldId id="671" r:id="rId17"/>
    <p:sldId id="672" r:id="rId18"/>
    <p:sldId id="673" r:id="rId19"/>
    <p:sldId id="674" r:id="rId20"/>
    <p:sldId id="675" r:id="rId21"/>
    <p:sldId id="768" r:id="rId22"/>
    <p:sldId id="676" r:id="rId23"/>
    <p:sldId id="702" r:id="rId24"/>
    <p:sldId id="713" r:id="rId25"/>
    <p:sldId id="714" r:id="rId26"/>
    <p:sldId id="769" r:id="rId27"/>
    <p:sldId id="708" r:id="rId28"/>
    <p:sldId id="709" r:id="rId29"/>
    <p:sldId id="710" r:id="rId30"/>
    <p:sldId id="711" r:id="rId31"/>
    <p:sldId id="715" r:id="rId32"/>
    <p:sldId id="716" r:id="rId33"/>
    <p:sldId id="770" r:id="rId34"/>
    <p:sldId id="706" r:id="rId35"/>
    <p:sldId id="707" r:id="rId36"/>
    <p:sldId id="717" r:id="rId37"/>
    <p:sldId id="718" r:id="rId38"/>
    <p:sldId id="693" r:id="rId39"/>
    <p:sldId id="719" r:id="rId40"/>
    <p:sldId id="720" r:id="rId41"/>
    <p:sldId id="721" r:id="rId42"/>
    <p:sldId id="695" r:id="rId43"/>
    <p:sldId id="722" r:id="rId44"/>
    <p:sldId id="727" r:id="rId45"/>
    <p:sldId id="723" r:id="rId46"/>
    <p:sldId id="724" r:id="rId47"/>
    <p:sldId id="725" r:id="rId48"/>
    <p:sldId id="765" r:id="rId49"/>
    <p:sldId id="474" r:id="rId50"/>
    <p:sldId id="550" r:id="rId51"/>
    <p:sldId id="539" r:id="rId52"/>
    <p:sldId id="542" r:id="rId53"/>
    <p:sldId id="543" r:id="rId54"/>
    <p:sldId id="733" r:id="rId55"/>
    <p:sldId id="734" r:id="rId56"/>
    <p:sldId id="735" r:id="rId57"/>
    <p:sldId id="547" r:id="rId58"/>
    <p:sldId id="755" r:id="rId59"/>
    <p:sldId id="756" r:id="rId60"/>
    <p:sldId id="551" r:id="rId61"/>
    <p:sldId id="728" r:id="rId62"/>
    <p:sldId id="729" r:id="rId63"/>
    <p:sldId id="730" r:id="rId64"/>
    <p:sldId id="731" r:id="rId65"/>
    <p:sldId id="732" r:id="rId66"/>
    <p:sldId id="736" r:id="rId67"/>
    <p:sldId id="737" r:id="rId68"/>
    <p:sldId id="738" r:id="rId69"/>
    <p:sldId id="761" r:id="rId70"/>
    <p:sldId id="766" r:id="rId71"/>
    <p:sldId id="763" r:id="rId72"/>
    <p:sldId id="760" r:id="rId73"/>
    <p:sldId id="762" r:id="rId74"/>
    <p:sldId id="759" r:id="rId75"/>
    <p:sldId id="757" r:id="rId76"/>
    <p:sldId id="758" r:id="rId77"/>
    <p:sldId id="739" r:id="rId78"/>
    <p:sldId id="767" r:id="rId79"/>
    <p:sldId id="745" r:id="rId80"/>
    <p:sldId id="744" r:id="rId81"/>
    <p:sldId id="726" r:id="rId82"/>
    <p:sldId id="746" r:id="rId83"/>
    <p:sldId id="740" r:id="rId84"/>
    <p:sldId id="741" r:id="rId85"/>
    <p:sldId id="747" r:id="rId86"/>
    <p:sldId id="748" r:id="rId87"/>
    <p:sldId id="749" r:id="rId88"/>
    <p:sldId id="751" r:id="rId89"/>
    <p:sldId id="655" r:id="rId90"/>
    <p:sldId id="656" r:id="rId91"/>
    <p:sldId id="657" r:id="rId92"/>
  </p:sldIdLst>
  <p:sldSz cx="9144000" cy="6858000" type="screen4x3"/>
  <p:notesSz cx="6858000" cy="9144000"/>
  <p:defaultTextStyle>
    <a:defPPr>
      <a:defRPr lang="de-CH"/>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FF0000"/>
    <a:srgbClr val="FF9900"/>
    <a:srgbClr val="CC3300"/>
    <a:srgbClr val="E6F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123" d="100"/>
          <a:sy n="123" d="100"/>
        </p:scale>
        <p:origin x="-127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de-CH"/>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de-CH"/>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de-CH"/>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011D0B3C-D19B-4CDF-BE7C-06A1CE7E1AF8}" type="slidenum">
              <a:rPr lang="de-CH" altLang="de-DE"/>
              <a:pPr/>
              <a:t>‹Nr.›</a:t>
            </a:fld>
            <a:endParaRPr lang="de-CH" altLang="de-DE"/>
          </a:p>
        </p:txBody>
      </p:sp>
    </p:spTree>
    <p:extLst>
      <p:ext uri="{BB962C8B-B14F-4D97-AF65-F5344CB8AC3E}">
        <p14:creationId xmlns:p14="http://schemas.microsoft.com/office/powerpoint/2010/main" val="50992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ln/>
        </p:spPr>
      </p:sp>
      <p:sp>
        <p:nvSpPr>
          <p:cNvPr id="972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p:txBody>
      </p:sp>
      <p:sp>
        <p:nvSpPr>
          <p:cNvPr id="972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AF2CB7E-EF65-4AA4-B617-23D829330AC4}" type="slidenum">
              <a:rPr lang="de-DE" altLang="de-DE">
                <a:latin typeface="Arial" panose="020B0604020202020204" pitchFamily="34" charset="0"/>
              </a:rPr>
              <a:pPr eaLnBrk="1" hangingPunct="1"/>
              <a:t>43</a:t>
            </a:fld>
            <a:endParaRPr lang="de-DE" altLang="de-DE">
              <a:latin typeface="Arial" panose="020B0604020202020204" pitchFamily="34" charset="0"/>
            </a:endParaRPr>
          </a:p>
        </p:txBody>
      </p:sp>
    </p:spTree>
    <p:extLst>
      <p:ext uri="{BB962C8B-B14F-4D97-AF65-F5344CB8AC3E}">
        <p14:creationId xmlns:p14="http://schemas.microsoft.com/office/powerpoint/2010/main" val="424150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ln/>
        </p:spPr>
      </p:sp>
      <p:sp>
        <p:nvSpPr>
          <p:cNvPr id="983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p:txBody>
      </p:sp>
      <p:sp>
        <p:nvSpPr>
          <p:cNvPr id="983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57B197-16F1-4195-9A60-45C73BE07242}" type="slidenum">
              <a:rPr lang="de-DE" altLang="de-DE">
                <a:latin typeface="Arial" panose="020B0604020202020204" pitchFamily="34" charset="0"/>
              </a:rPr>
              <a:pPr eaLnBrk="1" hangingPunct="1"/>
              <a:t>44</a:t>
            </a:fld>
            <a:endParaRPr lang="de-DE" altLang="de-DE">
              <a:latin typeface="Arial" panose="020B0604020202020204" pitchFamily="34" charset="0"/>
            </a:endParaRPr>
          </a:p>
        </p:txBody>
      </p:sp>
    </p:spTree>
    <p:extLst>
      <p:ext uri="{BB962C8B-B14F-4D97-AF65-F5344CB8AC3E}">
        <p14:creationId xmlns:p14="http://schemas.microsoft.com/office/powerpoint/2010/main" val="271794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ln/>
        </p:spPr>
      </p:sp>
      <p:sp>
        <p:nvSpPr>
          <p:cNvPr id="993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p:txBody>
      </p:sp>
      <p:sp>
        <p:nvSpPr>
          <p:cNvPr id="993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A20E205-ACDF-4C6E-9775-675F734B6BF9}" type="slidenum">
              <a:rPr lang="de-DE" altLang="de-DE">
                <a:latin typeface="Arial" panose="020B0604020202020204" pitchFamily="34" charset="0"/>
              </a:rPr>
              <a:pPr eaLnBrk="1" hangingPunct="1"/>
              <a:t>45</a:t>
            </a:fld>
            <a:endParaRPr lang="de-DE" altLang="de-DE">
              <a:latin typeface="Arial" panose="020B0604020202020204" pitchFamily="34" charset="0"/>
            </a:endParaRPr>
          </a:p>
        </p:txBody>
      </p:sp>
    </p:spTree>
    <p:extLst>
      <p:ext uri="{BB962C8B-B14F-4D97-AF65-F5344CB8AC3E}">
        <p14:creationId xmlns:p14="http://schemas.microsoft.com/office/powerpoint/2010/main" val="311417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a:ln/>
        </p:spPr>
      </p:sp>
      <p:sp>
        <p:nvSpPr>
          <p:cNvPr id="1003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a:p>
            <a:r>
              <a:rPr lang="de-DE" altLang="de-DE" smtClean="0">
                <a:latin typeface="Arial" panose="020B0604020202020204" pitchFamily="34" charset="0"/>
                <a:cs typeface="Arial" panose="020B0604020202020204" pitchFamily="34" charset="0"/>
              </a:rPr>
              <a:t>Anmerkung von Roger Liebi: Dieses Gemälde wurde an einem öffentlichen Platz in Jerusalem aufgenommen. Gemäss Schweizer Urheberrecht ist die Veröffentlichung eines solchen Bildes rechtens. In Ländern, wo dies rechtlich anders geregelt ist, müsste man dieses Bild aus der PPP löschen. </a:t>
            </a:r>
          </a:p>
        </p:txBody>
      </p:sp>
      <p:sp>
        <p:nvSpPr>
          <p:cNvPr id="1003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3A277A6-AA4A-4080-925A-A3A56F2C6716}" type="slidenum">
              <a:rPr lang="de-DE" altLang="de-DE">
                <a:latin typeface="Arial" panose="020B0604020202020204" pitchFamily="34" charset="0"/>
              </a:rPr>
              <a:pPr eaLnBrk="1" hangingPunct="1"/>
              <a:t>46</a:t>
            </a:fld>
            <a:endParaRPr lang="de-DE" altLang="de-DE">
              <a:latin typeface="Arial" panose="020B0604020202020204" pitchFamily="34" charset="0"/>
            </a:endParaRPr>
          </a:p>
        </p:txBody>
      </p:sp>
    </p:spTree>
    <p:extLst>
      <p:ext uri="{BB962C8B-B14F-4D97-AF65-F5344CB8AC3E}">
        <p14:creationId xmlns:p14="http://schemas.microsoft.com/office/powerpoint/2010/main" val="257064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676400"/>
            <a:ext cx="7772400" cy="1828800"/>
          </a:xfrm>
        </p:spPr>
        <p:txBody>
          <a:bodyPr/>
          <a:lstStyle>
            <a:lvl1pPr>
              <a:defRPr/>
            </a:lvl1pPr>
          </a:lstStyle>
          <a:p>
            <a:r>
              <a:rPr lang="de-CH"/>
              <a:t>Titelmasterformat durch Klicken bearbeiten</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de-CH"/>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FDA2F5E9-2BB1-4469-A867-56F19E7593C7}" type="slidenum">
              <a:rPr lang="de-CH" altLang="de-DE"/>
              <a:pPr/>
              <a:t>‹Nr.›</a:t>
            </a:fld>
            <a:endParaRPr lang="de-CH" altLang="de-DE"/>
          </a:p>
        </p:txBody>
      </p:sp>
    </p:spTree>
    <p:extLst>
      <p:ext uri="{BB962C8B-B14F-4D97-AF65-F5344CB8AC3E}">
        <p14:creationId xmlns:p14="http://schemas.microsoft.com/office/powerpoint/2010/main" val="16137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27B7B1DE-48C3-488B-8CDB-FC17E2012E3B}" type="slidenum">
              <a:rPr lang="de-CH" altLang="de-DE"/>
              <a:pPr/>
              <a:t>‹Nr.›</a:t>
            </a:fld>
            <a:endParaRPr lang="de-CH" altLang="de-DE"/>
          </a:p>
        </p:txBody>
      </p:sp>
    </p:spTree>
    <p:extLst>
      <p:ext uri="{BB962C8B-B14F-4D97-AF65-F5344CB8AC3E}">
        <p14:creationId xmlns:p14="http://schemas.microsoft.com/office/powerpoint/2010/main" val="215926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0DF6FF8B-8785-4882-A987-3FB71E0F6F36}" type="slidenum">
              <a:rPr lang="de-CH" altLang="de-DE"/>
              <a:pPr/>
              <a:t>‹Nr.›</a:t>
            </a:fld>
            <a:endParaRPr lang="de-CH" altLang="de-DE"/>
          </a:p>
        </p:txBody>
      </p:sp>
    </p:spTree>
    <p:extLst>
      <p:ext uri="{BB962C8B-B14F-4D97-AF65-F5344CB8AC3E}">
        <p14:creationId xmlns:p14="http://schemas.microsoft.com/office/powerpoint/2010/main" val="154441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9C8B6654-E6F6-4D08-8640-24DEABE52047}" type="slidenum">
              <a:rPr lang="de-CH" altLang="de-DE"/>
              <a:pPr/>
              <a:t>‹Nr.›</a:t>
            </a:fld>
            <a:endParaRPr lang="de-CH" altLang="de-DE"/>
          </a:p>
        </p:txBody>
      </p:sp>
    </p:spTree>
    <p:extLst>
      <p:ext uri="{BB962C8B-B14F-4D97-AF65-F5344CB8AC3E}">
        <p14:creationId xmlns:p14="http://schemas.microsoft.com/office/powerpoint/2010/main" val="110471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E220660E-A3D1-452E-A0DA-7945B48A53ED}" type="slidenum">
              <a:rPr lang="de-CH" altLang="de-DE"/>
              <a:pPr/>
              <a:t>‹Nr.›</a:t>
            </a:fld>
            <a:endParaRPr lang="de-CH" altLang="de-DE"/>
          </a:p>
        </p:txBody>
      </p:sp>
    </p:spTree>
    <p:extLst>
      <p:ext uri="{BB962C8B-B14F-4D97-AF65-F5344CB8AC3E}">
        <p14:creationId xmlns:p14="http://schemas.microsoft.com/office/powerpoint/2010/main" val="250493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B41F579B-9EDA-425C-9B85-2F45DBC3D1A7}" type="slidenum">
              <a:rPr lang="de-CH" altLang="de-DE"/>
              <a:pPr/>
              <a:t>‹Nr.›</a:t>
            </a:fld>
            <a:endParaRPr lang="de-CH" altLang="de-DE"/>
          </a:p>
        </p:txBody>
      </p:sp>
    </p:spTree>
    <p:extLst>
      <p:ext uri="{BB962C8B-B14F-4D97-AF65-F5344CB8AC3E}">
        <p14:creationId xmlns:p14="http://schemas.microsoft.com/office/powerpoint/2010/main" val="297061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3E44DBF0-6543-4AAE-9ACD-AA530744E171}" type="slidenum">
              <a:rPr lang="de-CH" altLang="de-DE"/>
              <a:pPr/>
              <a:t>‹Nr.›</a:t>
            </a:fld>
            <a:endParaRPr lang="de-CH" altLang="de-DE"/>
          </a:p>
        </p:txBody>
      </p:sp>
    </p:spTree>
    <p:extLst>
      <p:ext uri="{BB962C8B-B14F-4D97-AF65-F5344CB8AC3E}">
        <p14:creationId xmlns:p14="http://schemas.microsoft.com/office/powerpoint/2010/main" val="328179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fld id="{17275194-7FA7-4D34-8C8E-386D9BE0C252}" type="slidenum">
              <a:rPr lang="de-CH" altLang="de-DE"/>
              <a:pPr/>
              <a:t>‹Nr.›</a:t>
            </a:fld>
            <a:endParaRPr lang="de-CH" altLang="de-DE"/>
          </a:p>
        </p:txBody>
      </p:sp>
    </p:spTree>
    <p:extLst>
      <p:ext uri="{BB962C8B-B14F-4D97-AF65-F5344CB8AC3E}">
        <p14:creationId xmlns:p14="http://schemas.microsoft.com/office/powerpoint/2010/main" val="18831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B938E49F-D3C2-492B-A8E5-339B4C5172E3}" type="slidenum">
              <a:rPr lang="de-CH" altLang="de-DE"/>
              <a:pPr/>
              <a:t>‹Nr.›</a:t>
            </a:fld>
            <a:endParaRPr lang="de-CH" altLang="de-DE"/>
          </a:p>
        </p:txBody>
      </p:sp>
    </p:spTree>
    <p:extLst>
      <p:ext uri="{BB962C8B-B14F-4D97-AF65-F5344CB8AC3E}">
        <p14:creationId xmlns:p14="http://schemas.microsoft.com/office/powerpoint/2010/main" val="2803959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41148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178F106B-9421-4929-A0DA-2BF126005CDE}" type="slidenum">
              <a:rPr lang="de-CH" altLang="de-DE"/>
              <a:pPr/>
              <a:t>‹Nr.›</a:t>
            </a:fld>
            <a:endParaRPr lang="de-CH" altLang="de-DE"/>
          </a:p>
        </p:txBody>
      </p:sp>
    </p:spTree>
    <p:extLst>
      <p:ext uri="{BB962C8B-B14F-4D97-AF65-F5344CB8AC3E}">
        <p14:creationId xmlns:p14="http://schemas.microsoft.com/office/powerpoint/2010/main" val="322339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3716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1148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vl1pPr>
          </a:lstStyle>
          <a:p>
            <a:fld id="{ABFB3DFA-D4AB-4A8B-9C63-D5694C449B3F}" type="slidenum">
              <a:rPr lang="de-DE" altLang="de-DE"/>
              <a:pPr/>
              <a:t>‹Nr.›</a:t>
            </a:fld>
            <a:endParaRPr lang="de-DE" altLang="de-DE"/>
          </a:p>
        </p:txBody>
      </p:sp>
    </p:spTree>
    <p:extLst>
      <p:ext uri="{BB962C8B-B14F-4D97-AF65-F5344CB8AC3E}">
        <p14:creationId xmlns:p14="http://schemas.microsoft.com/office/powerpoint/2010/main" val="385183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4859FB93-802C-4BD0-A732-8BD2364F2B0F}" type="slidenum">
              <a:rPr lang="de-CH" altLang="de-DE"/>
              <a:pPr/>
              <a:t>‹Nr.›</a:t>
            </a:fld>
            <a:endParaRPr lang="de-CH" altLang="de-DE"/>
          </a:p>
        </p:txBody>
      </p:sp>
    </p:spTree>
    <p:extLst>
      <p:ext uri="{BB962C8B-B14F-4D97-AF65-F5344CB8AC3E}">
        <p14:creationId xmlns:p14="http://schemas.microsoft.com/office/powerpoint/2010/main" val="158234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133662D9-A7D9-4357-9A24-BBD00E2FACEE}" type="slidenum">
              <a:rPr lang="de-CH" altLang="de-DE"/>
              <a:pPr/>
              <a:t>‹Nr.›</a:t>
            </a:fld>
            <a:endParaRPr lang="de-CH" altLang="de-DE"/>
          </a:p>
        </p:txBody>
      </p:sp>
    </p:spTree>
    <p:extLst>
      <p:ext uri="{BB962C8B-B14F-4D97-AF65-F5344CB8AC3E}">
        <p14:creationId xmlns:p14="http://schemas.microsoft.com/office/powerpoint/2010/main" val="197780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5D85CD49-8CE5-4E47-B495-72AFC1996EB3}" type="slidenum">
              <a:rPr lang="de-CH" altLang="de-DE"/>
              <a:pPr/>
              <a:t>‹Nr.›</a:t>
            </a:fld>
            <a:endParaRPr lang="de-CH" altLang="de-DE"/>
          </a:p>
        </p:txBody>
      </p:sp>
    </p:spTree>
    <p:extLst>
      <p:ext uri="{BB962C8B-B14F-4D97-AF65-F5344CB8AC3E}">
        <p14:creationId xmlns:p14="http://schemas.microsoft.com/office/powerpoint/2010/main" val="405630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fld id="{FB0DB027-F253-4A3B-A091-8F50884EAD93}" type="slidenum">
              <a:rPr lang="de-CH" altLang="de-DE"/>
              <a:pPr/>
              <a:t>‹Nr.›</a:t>
            </a:fld>
            <a:endParaRPr lang="de-CH" altLang="de-DE"/>
          </a:p>
        </p:txBody>
      </p:sp>
    </p:spTree>
    <p:extLst>
      <p:ext uri="{BB962C8B-B14F-4D97-AF65-F5344CB8AC3E}">
        <p14:creationId xmlns:p14="http://schemas.microsoft.com/office/powerpoint/2010/main" val="33586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fld id="{9E3F3EE0-6896-4E7A-8656-67AC701B6322}" type="slidenum">
              <a:rPr lang="de-CH" altLang="de-DE"/>
              <a:pPr/>
              <a:t>‹Nr.›</a:t>
            </a:fld>
            <a:endParaRPr lang="de-CH" altLang="de-DE"/>
          </a:p>
        </p:txBody>
      </p:sp>
    </p:spTree>
    <p:extLst>
      <p:ext uri="{BB962C8B-B14F-4D97-AF65-F5344CB8AC3E}">
        <p14:creationId xmlns:p14="http://schemas.microsoft.com/office/powerpoint/2010/main" val="302933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fld id="{DE6D8885-50C3-48CD-9F34-68487CB06161}" type="slidenum">
              <a:rPr lang="de-CH" altLang="de-DE"/>
              <a:pPr/>
              <a:t>‹Nr.›</a:t>
            </a:fld>
            <a:endParaRPr lang="de-CH" altLang="de-DE"/>
          </a:p>
        </p:txBody>
      </p:sp>
    </p:spTree>
    <p:extLst>
      <p:ext uri="{BB962C8B-B14F-4D97-AF65-F5344CB8AC3E}">
        <p14:creationId xmlns:p14="http://schemas.microsoft.com/office/powerpoint/2010/main" val="175934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B4709513-9516-4C0D-B1BF-B565ABE92399}" type="slidenum">
              <a:rPr lang="de-CH" altLang="de-DE"/>
              <a:pPr/>
              <a:t>‹Nr.›</a:t>
            </a:fld>
            <a:endParaRPr lang="de-CH" altLang="de-DE"/>
          </a:p>
        </p:txBody>
      </p:sp>
    </p:spTree>
    <p:extLst>
      <p:ext uri="{BB962C8B-B14F-4D97-AF65-F5344CB8AC3E}">
        <p14:creationId xmlns:p14="http://schemas.microsoft.com/office/powerpoint/2010/main" val="67798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DA189DA9-FB65-4ECC-B7CD-B72CD854BEE9}" type="slidenum">
              <a:rPr lang="de-CH" altLang="de-DE"/>
              <a:pPr/>
              <a:t>‹Nr.›</a:t>
            </a:fld>
            <a:endParaRPr lang="de-CH" altLang="de-DE"/>
          </a:p>
        </p:txBody>
      </p:sp>
    </p:spTree>
    <p:extLst>
      <p:ext uri="{BB962C8B-B14F-4D97-AF65-F5344CB8AC3E}">
        <p14:creationId xmlns:p14="http://schemas.microsoft.com/office/powerpoint/2010/main" val="209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1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E7ED85AC-B303-4C28-ADC4-C8DF9C3E9B6A}" type="slidenum">
              <a:rPr lang="de-CH" altLang="de-DE"/>
              <a:pPr/>
              <a:t>‹Nr.›</a:t>
            </a:fld>
            <a:endParaRPr lang="de-CH" altLang="de-DE"/>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upload.wikimedia.org/wikipedia/commons/b/b1/Dead_Sea_1920px.jp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solidFill>
            <a:schemeClr val="accent1"/>
          </a:solidFill>
        </p:spPr>
        <p:txBody>
          <a:bodyPr/>
          <a:lstStyle/>
          <a:p>
            <a:pPr eaLnBrk="1" hangingPunct="1">
              <a:defRPr/>
            </a:pPr>
            <a:r>
              <a:rPr lang="de-DE" sz="4000" smtClean="0"/>
              <a:t>Meine Homepage:</a:t>
            </a:r>
          </a:p>
        </p:txBody>
      </p:sp>
      <p:sp>
        <p:nvSpPr>
          <p:cNvPr id="237571" name="Rectangle 3"/>
          <p:cNvSpPr>
            <a:spLocks noGrp="1" noChangeArrowheads="1"/>
          </p:cNvSpPr>
          <p:nvPr>
            <p:ph type="body" idx="1"/>
          </p:nvPr>
        </p:nvSpPr>
        <p:spPr>
          <a:xfrm>
            <a:off x="301625" y="1916113"/>
            <a:ext cx="8540750" cy="4176712"/>
          </a:xfrm>
        </p:spPr>
        <p:txBody>
          <a:bodyPr/>
          <a:lstStyle/>
          <a:p>
            <a:pPr algn="ctr" eaLnBrk="1" hangingPunct="1">
              <a:defRPr/>
            </a:pPr>
            <a:r>
              <a:rPr lang="de-DE" dirty="0" smtClean="0">
                <a:solidFill>
                  <a:srgbClr val="FF3300"/>
                </a:solidFill>
              </a:rPr>
              <a:t>Herzlich willkommen!</a:t>
            </a:r>
          </a:p>
          <a:p>
            <a:pPr eaLnBrk="1" hangingPunct="1">
              <a:buFont typeface="Wingdings" panose="05000000000000000000" pitchFamily="2" charset="2"/>
              <a:buNone/>
              <a:defRPr/>
            </a:pPr>
            <a:endParaRPr lang="de-DE" sz="1600" dirty="0" smtClean="0">
              <a:solidFill>
                <a:srgbClr val="FF3300"/>
              </a:solidFill>
            </a:endParaRPr>
          </a:p>
          <a:p>
            <a:pPr algn="ctr" eaLnBrk="1" hangingPunct="1">
              <a:buFont typeface="Wingdings" panose="05000000000000000000" pitchFamily="2" charset="2"/>
              <a:buNone/>
              <a:defRPr/>
            </a:pPr>
            <a:r>
              <a:rPr lang="de-DE" dirty="0" smtClean="0">
                <a:solidFill>
                  <a:srgbClr val="FF3300"/>
                </a:solidFill>
                <a:hlinkClick r:id="rId2"/>
              </a:rPr>
              <a:t>www.rogerliebi.ch</a:t>
            </a:r>
            <a:endParaRPr lang="de-DE" dirty="0" smtClean="0">
              <a:solidFill>
                <a:srgbClr val="FF3300"/>
              </a:solidFill>
            </a:endParaRPr>
          </a:p>
          <a:p>
            <a:pPr eaLnBrk="1" hangingPunct="1">
              <a:buFont typeface="Wingdings" panose="05000000000000000000" pitchFamily="2" charset="2"/>
              <a:buNone/>
              <a:defRPr/>
            </a:pPr>
            <a:endParaRPr lang="de-DE" dirty="0" smtClean="0">
              <a:solidFill>
                <a:srgbClr val="FF3300"/>
              </a:solidFill>
            </a:endParaRPr>
          </a:p>
          <a:p>
            <a:pPr eaLnBrk="1" hangingPunct="1">
              <a:defRPr/>
            </a:pPr>
            <a:r>
              <a:rPr lang="de-DE" dirty="0" smtClean="0"/>
              <a:t>Veranstaltungskalender</a:t>
            </a:r>
          </a:p>
          <a:p>
            <a:pPr eaLnBrk="1" hangingPunct="1">
              <a:defRPr/>
            </a:pPr>
            <a:r>
              <a:rPr lang="de-DE" dirty="0" smtClean="0"/>
              <a:t>Mehr als 100 Skripte zum Gratis-Download</a:t>
            </a:r>
          </a:p>
          <a:p>
            <a:pPr eaLnBrk="1" hangingPunct="1">
              <a:defRPr/>
            </a:pPr>
            <a:r>
              <a:rPr lang="de-DE" dirty="0" smtClean="0"/>
              <a:t>Shop: CDs, Bücher</a:t>
            </a:r>
          </a:p>
          <a:p>
            <a:pPr eaLnBrk="1" hangingPunct="1">
              <a:defRPr/>
            </a:pPr>
            <a:r>
              <a:rPr lang="de-DE" dirty="0" smtClean="0"/>
              <a:t>etc.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260350"/>
            <a:ext cx="9144000" cy="1143000"/>
          </a:xfrm>
        </p:spPr>
        <p:txBody>
          <a:bodyPr/>
          <a:lstStyle/>
          <a:p>
            <a:pPr eaLnBrk="1" fontAlgn="auto" hangingPunct="1">
              <a:spcAft>
                <a:spcPts val="0"/>
              </a:spcAft>
              <a:defRPr/>
            </a:pPr>
            <a:r>
              <a:rPr lang="de-DE" sz="4000" smtClean="0">
                <a:solidFill>
                  <a:srgbClr val="262626"/>
                </a:solidFill>
              </a:rPr>
              <a:t>   </a:t>
            </a:r>
          </a:p>
        </p:txBody>
      </p:sp>
      <p:pic>
        <p:nvPicPr>
          <p:cNvPr id="21507" name="Picture 10" descr="File:Jerusalem temp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83454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(1) 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feld 3"/>
          <p:cNvSpPr txBox="1">
            <a:spLocks noChangeArrowheads="1"/>
          </p:cNvSpPr>
          <p:nvPr/>
        </p:nvSpPr>
        <p:spPr bwMode="auto">
          <a:xfrm>
            <a:off x="7380288" y="3068638"/>
            <a:ext cx="1300162" cy="646112"/>
          </a:xfrm>
          <a:prstGeom prst="rect">
            <a:avLst/>
          </a:prstGeom>
          <a:solidFill>
            <a:srgbClr val="C0000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a:effectLst>
                  <a:outerShdw blurRad="38100" dist="38100" dir="2700000" algn="tl">
                    <a:srgbClr val="000000">
                      <a:alpha val="43137"/>
                    </a:srgbClr>
                  </a:outerShdw>
                </a:effectLst>
                <a:cs typeface="Arial" charset="0"/>
              </a:rPr>
              <a:t> 43,12:</a:t>
            </a:r>
            <a:endParaRPr lang="de-DE" dirty="0">
              <a:effectLst>
                <a:outerShdw blurRad="38100" dist="38100" dir="2700000" algn="tl">
                  <a:srgbClr val="000000">
                    <a:alpha val="43137"/>
                  </a:srgbClr>
                </a:outerShdw>
              </a:effectLst>
              <a:cs typeface="Arial" charset="0"/>
            </a:endParaRPr>
          </a:p>
          <a:p>
            <a:pPr>
              <a:defRPr/>
            </a:pPr>
            <a:r>
              <a:rPr lang="de-DE" dirty="0">
                <a:effectLst>
                  <a:outerShdw blurRad="38100" dist="38100" dir="2700000" algn="tl">
                    <a:srgbClr val="000000">
                      <a:alpha val="43137"/>
                    </a:srgbClr>
                  </a:outerShdw>
                </a:effectLst>
                <a:cs typeface="Arial" charset="0"/>
              </a:rPr>
              <a:t>Gipfel</a:t>
            </a:r>
          </a:p>
        </p:txBody>
      </p:sp>
      <p:pic>
        <p:nvPicPr>
          <p:cNvPr id="22531" name="Picture 2" descr="File:Israel-2013-Aerial-Temple Mount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66802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feld 6"/>
          <p:cNvSpPr txBox="1">
            <a:spLocks noChangeArrowheads="1"/>
          </p:cNvSpPr>
          <p:nvPr/>
        </p:nvSpPr>
        <p:spPr bwMode="auto">
          <a:xfrm>
            <a:off x="5724525" y="5589588"/>
            <a:ext cx="152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CC-BY-SA Godot13</a:t>
            </a:r>
          </a:p>
        </p:txBody>
      </p:sp>
      <p:sp>
        <p:nvSpPr>
          <p:cNvPr id="22533" name="Line 5"/>
          <p:cNvSpPr>
            <a:spLocks noChangeShapeType="1"/>
          </p:cNvSpPr>
          <p:nvPr/>
        </p:nvSpPr>
        <p:spPr bwMode="auto">
          <a:xfrm flipH="1">
            <a:off x="3419475" y="2276475"/>
            <a:ext cx="4392613" cy="14398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feld 2"/>
          <p:cNvSpPr txBox="1">
            <a:spLocks noChangeArrowheads="1"/>
          </p:cNvSpPr>
          <p:nvPr/>
        </p:nvSpPr>
        <p:spPr bwMode="auto">
          <a:xfrm>
            <a:off x="4932363" y="14843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FB</a:t>
            </a:r>
          </a:p>
        </p:txBody>
      </p:sp>
      <p:sp>
        <p:nvSpPr>
          <p:cNvPr id="4" name="Rectangle 5"/>
          <p:cNvSpPr txBox="1">
            <a:spLocks noChangeArrowheads="1"/>
          </p:cNvSpPr>
          <p:nvPr/>
        </p:nvSpPr>
        <p:spPr>
          <a:xfrm>
            <a:off x="5508104" y="476672"/>
            <a:ext cx="3240360" cy="1219200"/>
          </a:xfrm>
          <a:prstGeom prst="rect">
            <a:avLst/>
          </a:prstGeom>
          <a:ln w="6350" cap="rnd">
            <a:noFill/>
          </a:ln>
        </p:spPr>
        <p:txBody>
          <a:bodyPr anchor="b">
            <a:normAutofit fontScale="62500" lnSpcReduction="20000"/>
          </a:bodyPr>
          <a:lstStyle/>
          <a:p>
            <a:pPr>
              <a:defRPr/>
            </a:pPr>
            <a:endPar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endParaRPr>
          </a:p>
          <a:p>
            <a:pPr algn="ctr">
              <a:defRPr/>
            </a:pPr>
            <a:r>
              <a:rPr lang="de-DE" sz="54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51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Das Haus des HERRN</a:t>
            </a:r>
          </a:p>
          <a:p>
            <a:pPr>
              <a:defRPr/>
            </a:pP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5"/>
          <p:cNvSpPr txBox="1">
            <a:spLocks noChangeArrowheads="1"/>
          </p:cNvSpPr>
          <p:nvPr/>
        </p:nvSpPr>
        <p:spPr>
          <a:xfrm>
            <a:off x="5508104" y="476672"/>
            <a:ext cx="3240360" cy="1219200"/>
          </a:xfrm>
          <a:prstGeom prst="rect">
            <a:avLst/>
          </a:prstGeom>
          <a:ln w="6350" cap="rnd">
            <a:noFill/>
          </a:ln>
        </p:spPr>
        <p:txBody>
          <a:bodyPr anchor="b">
            <a:normAutofit fontScale="62500" lnSpcReduction="20000"/>
          </a:bodyPr>
          <a:lstStyle/>
          <a:p>
            <a:pPr>
              <a:defRPr/>
            </a:pPr>
            <a:endPar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endParaRPr>
          </a:p>
          <a:p>
            <a:pPr algn="ctr">
              <a:defRPr/>
            </a:pPr>
            <a:r>
              <a:rPr lang="de-DE" sz="54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51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Das Haus des HERRN</a:t>
            </a:r>
          </a:p>
          <a:p>
            <a:pPr>
              <a:defRPr/>
            </a:pP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13112"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5"/>
          <p:cNvSpPr txBox="1">
            <a:spLocks noChangeArrowheads="1"/>
          </p:cNvSpPr>
          <p:nvPr/>
        </p:nvSpPr>
        <p:spPr>
          <a:xfrm>
            <a:off x="5508104" y="476672"/>
            <a:ext cx="3240360" cy="1219200"/>
          </a:xfrm>
          <a:prstGeom prst="rect">
            <a:avLst/>
          </a:prstGeom>
          <a:ln w="6350" cap="rnd">
            <a:noFill/>
          </a:ln>
        </p:spPr>
        <p:txBody>
          <a:bodyPr anchor="b">
            <a:normAutofit fontScale="62500" lnSpcReduction="20000"/>
          </a:bodyPr>
          <a:lstStyle/>
          <a:p>
            <a:pPr>
              <a:defRPr/>
            </a:pPr>
            <a:endPar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endParaRPr>
          </a:p>
          <a:p>
            <a:pPr algn="ctr">
              <a:defRPr/>
            </a:pPr>
            <a:r>
              <a:rPr lang="de-DE" sz="54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51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Das Haus des HERRN</a:t>
            </a:r>
          </a:p>
          <a:p>
            <a:pPr>
              <a:defRPr/>
            </a:pP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13112"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6629"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26630"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13112"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7653"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27654"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cxnSp>
        <p:nvCxnSpPr>
          <p:cNvPr id="9" name="Gerade Verbindung 8"/>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84550"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677"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8678"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cxnSp>
        <p:nvCxnSpPr>
          <p:cNvPr id="9" name="Gerade Verbindung 8"/>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682" name="Line 8"/>
          <p:cNvSpPr>
            <a:spLocks noChangeShapeType="1"/>
          </p:cNvSpPr>
          <p:nvPr/>
        </p:nvSpPr>
        <p:spPr bwMode="auto">
          <a:xfrm flipH="1">
            <a:off x="2555875" y="2492375"/>
            <a:ext cx="144463" cy="3384550"/>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28683" name="Textfeld 11"/>
          <p:cNvSpPr txBox="1">
            <a:spLocks noChangeArrowheads="1"/>
          </p:cNvSpPr>
          <p:nvPr/>
        </p:nvSpPr>
        <p:spPr bwMode="auto">
          <a:xfrm>
            <a:off x="2843213" y="3573463"/>
            <a:ext cx="10191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10,50 m</a:t>
            </a:r>
          </a:p>
        </p:txBody>
      </p:sp>
      <p:sp>
        <p:nvSpPr>
          <p:cNvPr id="13" name="Textfeld 4"/>
          <p:cNvSpPr txBox="1">
            <a:spLocks noChangeArrowheads="1"/>
          </p:cNvSpPr>
          <p:nvPr/>
        </p:nvSpPr>
        <p:spPr bwMode="auto">
          <a:xfrm>
            <a:off x="5435600" y="3429000"/>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84550"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9701"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9702"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cxnSp>
        <p:nvCxnSpPr>
          <p:cNvPr id="9" name="Gerade Verbindung 8"/>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8"/>
          <p:cNvSpPr>
            <a:spLocks noChangeShapeType="1"/>
          </p:cNvSpPr>
          <p:nvPr/>
        </p:nvSpPr>
        <p:spPr bwMode="auto">
          <a:xfrm flipH="1">
            <a:off x="2555875" y="2492375"/>
            <a:ext cx="144463" cy="3384550"/>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29707" name="Textfeld 11"/>
          <p:cNvSpPr txBox="1">
            <a:spLocks noChangeArrowheads="1"/>
          </p:cNvSpPr>
          <p:nvPr/>
        </p:nvSpPr>
        <p:spPr bwMode="auto">
          <a:xfrm>
            <a:off x="2843213" y="3573463"/>
            <a:ext cx="10191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10,50 m</a:t>
            </a:r>
          </a:p>
        </p:txBody>
      </p:sp>
      <p:sp>
        <p:nvSpPr>
          <p:cNvPr id="13" name="Textfeld 4"/>
          <p:cNvSpPr txBox="1">
            <a:spLocks noChangeArrowheads="1"/>
          </p:cNvSpPr>
          <p:nvPr/>
        </p:nvSpPr>
        <p:spPr bwMode="auto">
          <a:xfrm>
            <a:off x="5435600" y="3429000"/>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cxnSp>
        <p:nvCxnSpPr>
          <p:cNvPr id="14" name="Gerade Verbindung 13"/>
          <p:cNvCxnSpPr/>
          <p:nvPr/>
        </p:nvCxnSpPr>
        <p:spPr>
          <a:xfrm flipV="1">
            <a:off x="1116013" y="2420938"/>
            <a:ext cx="142875" cy="338455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1116013" y="2420938"/>
            <a:ext cx="142875" cy="338455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727" name="Line 8"/>
          <p:cNvSpPr>
            <a:spLocks noChangeShapeType="1"/>
          </p:cNvSpPr>
          <p:nvPr/>
        </p:nvSpPr>
        <p:spPr bwMode="auto">
          <a:xfrm>
            <a:off x="2700338" y="3644900"/>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0728" name="Line 8"/>
          <p:cNvSpPr>
            <a:spLocks noChangeShapeType="1"/>
          </p:cNvSpPr>
          <p:nvPr/>
        </p:nvSpPr>
        <p:spPr bwMode="auto">
          <a:xfrm>
            <a:off x="2700338" y="4005263"/>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0729" name="Line 8"/>
          <p:cNvSpPr>
            <a:spLocks noChangeShapeType="1"/>
          </p:cNvSpPr>
          <p:nvPr/>
        </p:nvSpPr>
        <p:spPr bwMode="auto">
          <a:xfrm flipH="1">
            <a:off x="31321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0730" name="Line 8"/>
          <p:cNvSpPr>
            <a:spLocks noChangeShapeType="1"/>
          </p:cNvSpPr>
          <p:nvPr/>
        </p:nvSpPr>
        <p:spPr bwMode="auto">
          <a:xfrm flipH="1">
            <a:off x="27003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5" name="Text Box 11"/>
          <p:cNvSpPr txBox="1">
            <a:spLocks noChangeArrowheads="1"/>
          </p:cNvSpPr>
          <p:nvPr/>
        </p:nvSpPr>
        <p:spPr bwMode="auto">
          <a:xfrm>
            <a:off x="5795963" y="3284538"/>
            <a:ext cx="1709737" cy="922337"/>
          </a:xfrm>
          <a:prstGeom prst="rect">
            <a:avLst/>
          </a:prstGeom>
          <a:solidFill>
            <a:srgbClr val="FFFF00"/>
          </a:solidFill>
          <a:ln w="9525">
            <a:noFill/>
            <a:miter lim="800000"/>
            <a:headEnd/>
            <a:tailEnd/>
          </a:ln>
        </p:spPr>
        <p:txBody>
          <a:bodyPr wrap="none">
            <a:spAutoFit/>
          </a:bodyPr>
          <a:lstStyle/>
          <a:p>
            <a:pPr>
              <a:defRPr/>
            </a:pPr>
            <a:r>
              <a:rPr lang="de-DE" dirty="0">
                <a:solidFill>
                  <a:srgbClr val="FF3300"/>
                </a:solidFill>
                <a:effectLst>
                  <a:outerShdw blurRad="38100" dist="38100" dir="2700000" algn="tl">
                    <a:srgbClr val="000000">
                      <a:alpha val="43137"/>
                    </a:srgbClr>
                  </a:outerShdw>
                </a:effectLst>
                <a:cs typeface="Arial" charset="0"/>
              </a:rPr>
              <a:t>79 / 131 cm =</a:t>
            </a:r>
          </a:p>
          <a:p>
            <a:pPr>
              <a:defRPr/>
            </a:pPr>
            <a:r>
              <a:rPr lang="de-DE" dirty="0">
                <a:solidFill>
                  <a:srgbClr val="FF3300"/>
                </a:solidFill>
                <a:effectLst>
                  <a:outerShdw blurRad="38100" dist="38100" dir="2700000" algn="tl">
                    <a:srgbClr val="000000">
                      <a:alpha val="43137"/>
                    </a:srgbClr>
                  </a:outerShdw>
                </a:effectLst>
                <a:cs typeface="Arial" charset="0"/>
              </a:rPr>
              <a:t>1 ½ E. / 2 ½ E.</a:t>
            </a:r>
          </a:p>
          <a:p>
            <a:pPr>
              <a:defRPr/>
            </a:pPr>
            <a:r>
              <a:rPr lang="de-DE" dirty="0">
                <a:solidFill>
                  <a:srgbClr val="FF3300"/>
                </a:solidFill>
                <a:effectLst>
                  <a:outerShdw blurRad="38100" dist="38100" dir="2700000" algn="tl">
                    <a:srgbClr val="000000">
                      <a:alpha val="43137"/>
                    </a:srgbClr>
                  </a:outerShdw>
                </a:effectLst>
                <a:cs typeface="Arial" charset="0"/>
              </a:rPr>
              <a:t>(2Mos 25,10)</a:t>
            </a:r>
          </a:p>
        </p:txBody>
      </p:sp>
      <p:sp>
        <p:nvSpPr>
          <p:cNvPr id="36" name="Textfeld 10"/>
          <p:cNvSpPr txBox="1">
            <a:spLocks noChangeArrowheads="1"/>
          </p:cNvSpPr>
          <p:nvPr/>
        </p:nvSpPr>
        <p:spPr bwMode="auto">
          <a:xfrm>
            <a:off x="5795963" y="4365625"/>
            <a:ext cx="1390650" cy="369888"/>
          </a:xfrm>
          <a:prstGeom prst="rect">
            <a:avLst/>
          </a:prstGeom>
          <a:solidFill>
            <a:srgbClr val="FFC000"/>
          </a:solid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5Mos 31,26</a:t>
            </a:r>
          </a:p>
        </p:txBody>
      </p:sp>
      <p:sp>
        <p:nvSpPr>
          <p:cNvPr id="37" name="Textfeld 4"/>
          <p:cNvSpPr txBox="1">
            <a:spLocks noChangeArrowheads="1"/>
          </p:cNvSpPr>
          <p:nvPr/>
        </p:nvSpPr>
        <p:spPr bwMode="auto">
          <a:xfrm>
            <a:off x="5580063" y="5661025"/>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sp>
        <p:nvSpPr>
          <p:cNvPr id="30734" name="Textfeld 5"/>
          <p:cNvSpPr txBox="1">
            <a:spLocks noChangeArrowheads="1"/>
          </p:cNvSpPr>
          <p:nvPr/>
        </p:nvSpPr>
        <p:spPr bwMode="auto">
          <a:xfrm>
            <a:off x="5651500" y="2492375"/>
            <a:ext cx="3262313"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Hes 41,5: Mauerdicke: 6 Ellen</a:t>
            </a:r>
          </a:p>
        </p:txBody>
      </p:sp>
      <p:sp>
        <p:nvSpPr>
          <p:cNvPr id="30735" name="Text Box 12"/>
          <p:cNvSpPr txBox="1">
            <a:spLocks noChangeArrowheads="1"/>
          </p:cNvSpPr>
          <p:nvPr/>
        </p:nvSpPr>
        <p:spPr bwMode="auto">
          <a:xfrm>
            <a:off x="5580063" y="188913"/>
            <a:ext cx="3276600" cy="17541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de-DE" b="1">
                <a:solidFill>
                  <a:schemeClr val="bg1"/>
                </a:solidFill>
              </a:rPr>
              <a:t>1Kön 6,19:  Und das Allerheiligste im Innersten des Tempelhauses richtete er zu, um die Bundeslade des HERRN dorthin zu setzen. </a:t>
            </a:r>
            <a:endParaRPr lang="de-DE" altLang="de-DE" b="1">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File:Jerusalem temp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103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hteck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76250"/>
            <a:ext cx="8291512" cy="1144588"/>
          </a:xfrm>
          <a:prstGeom prst="rect">
            <a:avLst/>
          </a:prstGeom>
          <a:noFill/>
          <a:extLst>
            <a:ext uri="{909E8E84-426E-40DD-AFC4-6F175D3DCCD1}">
              <a14:hiddenFill xmlns:a14="http://schemas.microsoft.com/office/drawing/2010/main">
                <a:solidFill>
                  <a:srgbClr val="FFFFFF"/>
                </a:solidFill>
              </a14:hiddenFill>
            </a:ext>
          </a:extLst>
        </p:spPr>
      </p:pic>
      <p:pic>
        <p:nvPicPr>
          <p:cNvPr id="5" name="Rechteck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25" y="1773238"/>
            <a:ext cx="550545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6" name="Rechteck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3286125"/>
            <a:ext cx="6297613" cy="197485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feld 6"/>
          <p:cNvSpPr txBox="1">
            <a:spLocks noChangeArrowheads="1"/>
          </p:cNvSpPr>
          <p:nvPr/>
        </p:nvSpPr>
        <p:spPr bwMode="auto">
          <a:xfrm>
            <a:off x="8027988" y="6524625"/>
            <a:ext cx="357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FB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1116013" y="2420938"/>
            <a:ext cx="142875" cy="338455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751" name="Line 8"/>
          <p:cNvSpPr>
            <a:spLocks noChangeShapeType="1"/>
          </p:cNvSpPr>
          <p:nvPr/>
        </p:nvSpPr>
        <p:spPr bwMode="auto">
          <a:xfrm>
            <a:off x="2700338" y="3644900"/>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1752" name="Line 8"/>
          <p:cNvSpPr>
            <a:spLocks noChangeShapeType="1"/>
          </p:cNvSpPr>
          <p:nvPr/>
        </p:nvSpPr>
        <p:spPr bwMode="auto">
          <a:xfrm>
            <a:off x="2700338" y="4005263"/>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1753" name="Line 8"/>
          <p:cNvSpPr>
            <a:spLocks noChangeShapeType="1"/>
          </p:cNvSpPr>
          <p:nvPr/>
        </p:nvSpPr>
        <p:spPr bwMode="auto">
          <a:xfrm flipH="1">
            <a:off x="31321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1754" name="Line 8"/>
          <p:cNvSpPr>
            <a:spLocks noChangeShapeType="1"/>
          </p:cNvSpPr>
          <p:nvPr/>
        </p:nvSpPr>
        <p:spPr bwMode="auto">
          <a:xfrm flipH="1">
            <a:off x="27003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5" name="Text Box 11"/>
          <p:cNvSpPr txBox="1">
            <a:spLocks noChangeArrowheads="1"/>
          </p:cNvSpPr>
          <p:nvPr/>
        </p:nvSpPr>
        <p:spPr bwMode="auto">
          <a:xfrm>
            <a:off x="5795963" y="3284538"/>
            <a:ext cx="1709737" cy="922337"/>
          </a:xfrm>
          <a:prstGeom prst="rect">
            <a:avLst/>
          </a:prstGeom>
          <a:solidFill>
            <a:srgbClr val="FFFF00"/>
          </a:solidFill>
          <a:ln w="9525">
            <a:noFill/>
            <a:miter lim="800000"/>
            <a:headEnd/>
            <a:tailEnd/>
          </a:ln>
        </p:spPr>
        <p:txBody>
          <a:bodyPr wrap="none">
            <a:spAutoFit/>
          </a:bodyPr>
          <a:lstStyle/>
          <a:p>
            <a:pPr>
              <a:defRPr/>
            </a:pPr>
            <a:r>
              <a:rPr lang="de-DE" dirty="0">
                <a:solidFill>
                  <a:srgbClr val="FF3300"/>
                </a:solidFill>
                <a:effectLst>
                  <a:outerShdw blurRad="38100" dist="38100" dir="2700000" algn="tl">
                    <a:srgbClr val="000000">
                      <a:alpha val="43137"/>
                    </a:srgbClr>
                  </a:outerShdw>
                </a:effectLst>
                <a:cs typeface="Arial" charset="0"/>
              </a:rPr>
              <a:t>79 / 131 cm =</a:t>
            </a:r>
          </a:p>
          <a:p>
            <a:pPr>
              <a:defRPr/>
            </a:pPr>
            <a:r>
              <a:rPr lang="de-DE" dirty="0">
                <a:solidFill>
                  <a:srgbClr val="FF3300"/>
                </a:solidFill>
                <a:effectLst>
                  <a:outerShdw blurRad="38100" dist="38100" dir="2700000" algn="tl">
                    <a:srgbClr val="000000">
                      <a:alpha val="43137"/>
                    </a:srgbClr>
                  </a:outerShdw>
                </a:effectLst>
                <a:cs typeface="Arial" charset="0"/>
              </a:rPr>
              <a:t>1 ½ E. / 2 ½ E.</a:t>
            </a:r>
          </a:p>
          <a:p>
            <a:pPr>
              <a:defRPr/>
            </a:pPr>
            <a:r>
              <a:rPr lang="de-DE" dirty="0">
                <a:solidFill>
                  <a:srgbClr val="FF3300"/>
                </a:solidFill>
                <a:effectLst>
                  <a:outerShdw blurRad="38100" dist="38100" dir="2700000" algn="tl">
                    <a:srgbClr val="000000">
                      <a:alpha val="43137"/>
                    </a:srgbClr>
                  </a:outerShdw>
                </a:effectLst>
                <a:cs typeface="Arial" charset="0"/>
              </a:rPr>
              <a:t>(2Mos 25,10)</a:t>
            </a:r>
          </a:p>
        </p:txBody>
      </p:sp>
      <p:sp>
        <p:nvSpPr>
          <p:cNvPr id="36" name="Textfeld 10"/>
          <p:cNvSpPr txBox="1">
            <a:spLocks noChangeArrowheads="1"/>
          </p:cNvSpPr>
          <p:nvPr/>
        </p:nvSpPr>
        <p:spPr bwMode="auto">
          <a:xfrm>
            <a:off x="5795963" y="4365625"/>
            <a:ext cx="1390650" cy="369888"/>
          </a:xfrm>
          <a:prstGeom prst="rect">
            <a:avLst/>
          </a:prstGeom>
          <a:solidFill>
            <a:srgbClr val="FFC000"/>
          </a:solid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5Mos 31,26</a:t>
            </a:r>
          </a:p>
        </p:txBody>
      </p:sp>
      <p:sp>
        <p:nvSpPr>
          <p:cNvPr id="37" name="Textfeld 4"/>
          <p:cNvSpPr txBox="1">
            <a:spLocks noChangeArrowheads="1"/>
          </p:cNvSpPr>
          <p:nvPr/>
        </p:nvSpPr>
        <p:spPr bwMode="auto">
          <a:xfrm>
            <a:off x="5580063" y="5661025"/>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sp>
        <p:nvSpPr>
          <p:cNvPr id="31758" name="Textfeld 5"/>
          <p:cNvSpPr txBox="1">
            <a:spLocks noChangeArrowheads="1"/>
          </p:cNvSpPr>
          <p:nvPr/>
        </p:nvSpPr>
        <p:spPr bwMode="auto">
          <a:xfrm>
            <a:off x="5651500" y="2492375"/>
            <a:ext cx="3262313"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Hes 41,5: Mauerdicke: 6 Ellen</a:t>
            </a:r>
          </a:p>
        </p:txBody>
      </p:sp>
      <p:sp>
        <p:nvSpPr>
          <p:cNvPr id="31759" name="Text Box 12"/>
          <p:cNvSpPr txBox="1">
            <a:spLocks noChangeArrowheads="1"/>
          </p:cNvSpPr>
          <p:nvPr/>
        </p:nvSpPr>
        <p:spPr bwMode="auto">
          <a:xfrm>
            <a:off x="5508625" y="404813"/>
            <a:ext cx="3490913" cy="17541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b="1">
                <a:solidFill>
                  <a:schemeClr val="bg1"/>
                </a:solidFill>
              </a:rPr>
              <a:t>1Kön 8,6: Und die Priester brachten die Lade des Bundes des HERRN an ihren Ort, in den Sprachort des Hauses, in das Allerheiligste,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Roger\Desktop\DCIM\100CANON\IMG_14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feld 2"/>
          <p:cNvSpPr txBox="1">
            <a:spLocks noChangeArrowheads="1"/>
          </p:cNvSpPr>
          <p:nvPr/>
        </p:nvSpPr>
        <p:spPr bwMode="auto">
          <a:xfrm>
            <a:off x="8243888" y="6308725"/>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8"/>
          <p:cNvSpPr>
            <a:spLocks noChangeShapeType="1"/>
          </p:cNvSpPr>
          <p:nvPr/>
        </p:nvSpPr>
        <p:spPr bwMode="auto">
          <a:xfrm>
            <a:off x="1331913" y="3789363"/>
            <a:ext cx="7343775" cy="71437"/>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3795" name="Line 8"/>
          <p:cNvSpPr>
            <a:spLocks noChangeShapeType="1"/>
          </p:cNvSpPr>
          <p:nvPr/>
        </p:nvSpPr>
        <p:spPr bwMode="auto">
          <a:xfrm flipH="1" flipV="1">
            <a:off x="3132138" y="3789363"/>
            <a:ext cx="0" cy="1008062"/>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56" name="Freihandform 55"/>
          <p:cNvSpPr/>
          <p:nvPr/>
        </p:nvSpPr>
        <p:spPr>
          <a:xfrm>
            <a:off x="365125" y="3852863"/>
            <a:ext cx="8497888" cy="3567112"/>
          </a:xfrm>
          <a:custGeom>
            <a:avLst/>
            <a:gdLst>
              <a:gd name="connsiteX0" fmla="*/ 13063 w 8496679"/>
              <a:gd name="connsiteY0" fmla="*/ 953588 h 3566160"/>
              <a:gd name="connsiteX1" fmla="*/ 1933303 w 8496679"/>
              <a:gd name="connsiteY1" fmla="*/ 914400 h 3566160"/>
              <a:gd name="connsiteX2" fmla="*/ 2377440 w 8496679"/>
              <a:gd name="connsiteY2" fmla="*/ 927463 h 3566160"/>
              <a:gd name="connsiteX3" fmla="*/ 2625634 w 8496679"/>
              <a:gd name="connsiteY3" fmla="*/ 940526 h 3566160"/>
              <a:gd name="connsiteX4" fmla="*/ 2795451 w 8496679"/>
              <a:gd name="connsiteY4" fmla="*/ 953588 h 3566160"/>
              <a:gd name="connsiteX5" fmla="*/ 3448594 w 8496679"/>
              <a:gd name="connsiteY5" fmla="*/ 966651 h 3566160"/>
              <a:gd name="connsiteX6" fmla="*/ 3722914 w 8496679"/>
              <a:gd name="connsiteY6" fmla="*/ 953588 h 3566160"/>
              <a:gd name="connsiteX7" fmla="*/ 3762103 w 8496679"/>
              <a:gd name="connsiteY7" fmla="*/ 940526 h 3566160"/>
              <a:gd name="connsiteX8" fmla="*/ 4362994 w 8496679"/>
              <a:gd name="connsiteY8" fmla="*/ 953588 h 3566160"/>
              <a:gd name="connsiteX9" fmla="*/ 4676503 w 8496679"/>
              <a:gd name="connsiteY9" fmla="*/ 940526 h 3566160"/>
              <a:gd name="connsiteX10" fmla="*/ 4715691 w 8496679"/>
              <a:gd name="connsiteY10" fmla="*/ 927463 h 3566160"/>
              <a:gd name="connsiteX11" fmla="*/ 4781006 w 8496679"/>
              <a:gd name="connsiteY11" fmla="*/ 914400 h 3566160"/>
              <a:gd name="connsiteX12" fmla="*/ 4898571 w 8496679"/>
              <a:gd name="connsiteY12" fmla="*/ 875211 h 3566160"/>
              <a:gd name="connsiteX13" fmla="*/ 4937760 w 8496679"/>
              <a:gd name="connsiteY13" fmla="*/ 862148 h 3566160"/>
              <a:gd name="connsiteX14" fmla="*/ 5016137 w 8496679"/>
              <a:gd name="connsiteY14" fmla="*/ 849086 h 3566160"/>
              <a:gd name="connsiteX15" fmla="*/ 5029200 w 8496679"/>
              <a:gd name="connsiteY15" fmla="*/ 809897 h 3566160"/>
              <a:gd name="connsiteX16" fmla="*/ 5068389 w 8496679"/>
              <a:gd name="connsiteY16" fmla="*/ 783771 h 3566160"/>
              <a:gd name="connsiteX17" fmla="*/ 5159829 w 8496679"/>
              <a:gd name="connsiteY17" fmla="*/ 757646 h 3566160"/>
              <a:gd name="connsiteX18" fmla="*/ 5238206 w 8496679"/>
              <a:gd name="connsiteY18" fmla="*/ 731520 h 3566160"/>
              <a:gd name="connsiteX19" fmla="*/ 5277394 w 8496679"/>
              <a:gd name="connsiteY19" fmla="*/ 718457 h 3566160"/>
              <a:gd name="connsiteX20" fmla="*/ 5408023 w 8496679"/>
              <a:gd name="connsiteY20" fmla="*/ 692331 h 3566160"/>
              <a:gd name="connsiteX21" fmla="*/ 5551714 w 8496679"/>
              <a:gd name="connsiteY21" fmla="*/ 666206 h 3566160"/>
              <a:gd name="connsiteX22" fmla="*/ 5630091 w 8496679"/>
              <a:gd name="connsiteY22" fmla="*/ 653143 h 3566160"/>
              <a:gd name="connsiteX23" fmla="*/ 5721531 w 8496679"/>
              <a:gd name="connsiteY23" fmla="*/ 640080 h 3566160"/>
              <a:gd name="connsiteX24" fmla="*/ 5799909 w 8496679"/>
              <a:gd name="connsiteY24" fmla="*/ 613954 h 3566160"/>
              <a:gd name="connsiteX25" fmla="*/ 5839097 w 8496679"/>
              <a:gd name="connsiteY25" fmla="*/ 600891 h 3566160"/>
              <a:gd name="connsiteX26" fmla="*/ 5878286 w 8496679"/>
              <a:gd name="connsiteY26" fmla="*/ 574766 h 3566160"/>
              <a:gd name="connsiteX27" fmla="*/ 5956663 w 8496679"/>
              <a:gd name="connsiteY27" fmla="*/ 548640 h 3566160"/>
              <a:gd name="connsiteX28" fmla="*/ 5995851 w 8496679"/>
              <a:gd name="connsiteY28" fmla="*/ 535577 h 3566160"/>
              <a:gd name="connsiteX29" fmla="*/ 6113417 w 8496679"/>
              <a:gd name="connsiteY29" fmla="*/ 483326 h 3566160"/>
              <a:gd name="connsiteX30" fmla="*/ 6152606 w 8496679"/>
              <a:gd name="connsiteY30" fmla="*/ 470263 h 3566160"/>
              <a:gd name="connsiteX31" fmla="*/ 6191794 w 8496679"/>
              <a:gd name="connsiteY31" fmla="*/ 444137 h 3566160"/>
              <a:gd name="connsiteX32" fmla="*/ 6217920 w 8496679"/>
              <a:gd name="connsiteY32" fmla="*/ 404948 h 3566160"/>
              <a:gd name="connsiteX33" fmla="*/ 6257109 w 8496679"/>
              <a:gd name="connsiteY33" fmla="*/ 391886 h 3566160"/>
              <a:gd name="connsiteX34" fmla="*/ 6335486 w 8496679"/>
              <a:gd name="connsiteY34" fmla="*/ 339634 h 3566160"/>
              <a:gd name="connsiteX35" fmla="*/ 6361611 w 8496679"/>
              <a:gd name="connsiteY35" fmla="*/ 300446 h 3566160"/>
              <a:gd name="connsiteX36" fmla="*/ 6439989 w 8496679"/>
              <a:gd name="connsiteY36" fmla="*/ 274320 h 3566160"/>
              <a:gd name="connsiteX37" fmla="*/ 6479177 w 8496679"/>
              <a:gd name="connsiteY37" fmla="*/ 248194 h 3566160"/>
              <a:gd name="connsiteX38" fmla="*/ 6518366 w 8496679"/>
              <a:gd name="connsiteY38" fmla="*/ 235131 h 3566160"/>
              <a:gd name="connsiteX39" fmla="*/ 6596743 w 8496679"/>
              <a:gd name="connsiteY39" fmla="*/ 182880 h 3566160"/>
              <a:gd name="connsiteX40" fmla="*/ 6714309 w 8496679"/>
              <a:gd name="connsiteY40" fmla="*/ 104503 h 3566160"/>
              <a:gd name="connsiteX41" fmla="*/ 6753497 w 8496679"/>
              <a:gd name="connsiteY41" fmla="*/ 78377 h 3566160"/>
              <a:gd name="connsiteX42" fmla="*/ 6792686 w 8496679"/>
              <a:gd name="connsiteY42" fmla="*/ 65314 h 3566160"/>
              <a:gd name="connsiteX43" fmla="*/ 6831874 w 8496679"/>
              <a:gd name="connsiteY43" fmla="*/ 39188 h 3566160"/>
              <a:gd name="connsiteX44" fmla="*/ 7001691 w 8496679"/>
              <a:gd name="connsiteY44" fmla="*/ 13063 h 3566160"/>
              <a:gd name="connsiteX45" fmla="*/ 7289074 w 8496679"/>
              <a:gd name="connsiteY45" fmla="*/ 0 h 3566160"/>
              <a:gd name="connsiteX46" fmla="*/ 7498080 w 8496679"/>
              <a:gd name="connsiteY46" fmla="*/ 13063 h 3566160"/>
              <a:gd name="connsiteX47" fmla="*/ 8229600 w 8496679"/>
              <a:gd name="connsiteY47" fmla="*/ 39188 h 3566160"/>
              <a:gd name="connsiteX48" fmla="*/ 8321040 w 8496679"/>
              <a:gd name="connsiteY48" fmla="*/ 52251 h 3566160"/>
              <a:gd name="connsiteX49" fmla="*/ 8360229 w 8496679"/>
              <a:gd name="connsiteY49" fmla="*/ 130628 h 3566160"/>
              <a:gd name="connsiteX50" fmla="*/ 8360229 w 8496679"/>
              <a:gd name="connsiteY50" fmla="*/ 3239588 h 3566160"/>
              <a:gd name="connsiteX51" fmla="*/ 8294914 w 8496679"/>
              <a:gd name="connsiteY51" fmla="*/ 3291840 h 3566160"/>
              <a:gd name="connsiteX52" fmla="*/ 8216537 w 8496679"/>
              <a:gd name="connsiteY52" fmla="*/ 3331028 h 3566160"/>
              <a:gd name="connsiteX53" fmla="*/ 8177349 w 8496679"/>
              <a:gd name="connsiteY53" fmla="*/ 3357154 h 3566160"/>
              <a:gd name="connsiteX54" fmla="*/ 8138160 w 8496679"/>
              <a:gd name="connsiteY54" fmla="*/ 3370217 h 3566160"/>
              <a:gd name="connsiteX55" fmla="*/ 8085909 w 8496679"/>
              <a:gd name="connsiteY55" fmla="*/ 3396343 h 3566160"/>
              <a:gd name="connsiteX56" fmla="*/ 8046720 w 8496679"/>
              <a:gd name="connsiteY56" fmla="*/ 3422468 h 3566160"/>
              <a:gd name="connsiteX57" fmla="*/ 7968343 w 8496679"/>
              <a:gd name="connsiteY57" fmla="*/ 3448594 h 3566160"/>
              <a:gd name="connsiteX58" fmla="*/ 7837714 w 8496679"/>
              <a:gd name="connsiteY58" fmla="*/ 3500846 h 3566160"/>
              <a:gd name="connsiteX59" fmla="*/ 7798526 w 8496679"/>
              <a:gd name="connsiteY59" fmla="*/ 3513908 h 3566160"/>
              <a:gd name="connsiteX60" fmla="*/ 7759337 w 8496679"/>
              <a:gd name="connsiteY60" fmla="*/ 3526971 h 3566160"/>
              <a:gd name="connsiteX61" fmla="*/ 7707086 w 8496679"/>
              <a:gd name="connsiteY61" fmla="*/ 3540034 h 3566160"/>
              <a:gd name="connsiteX62" fmla="*/ 7602583 w 8496679"/>
              <a:gd name="connsiteY62" fmla="*/ 3553097 h 3566160"/>
              <a:gd name="connsiteX63" fmla="*/ 7511143 w 8496679"/>
              <a:gd name="connsiteY63" fmla="*/ 3566160 h 3566160"/>
              <a:gd name="connsiteX64" fmla="*/ 3095897 w 8496679"/>
              <a:gd name="connsiteY64" fmla="*/ 3553097 h 3566160"/>
              <a:gd name="connsiteX65" fmla="*/ 2952206 w 8496679"/>
              <a:gd name="connsiteY65" fmla="*/ 3540034 h 3566160"/>
              <a:gd name="connsiteX66" fmla="*/ 2730137 w 8496679"/>
              <a:gd name="connsiteY66" fmla="*/ 3513908 h 3566160"/>
              <a:gd name="connsiteX67" fmla="*/ 2455817 w 8496679"/>
              <a:gd name="connsiteY67" fmla="*/ 3461657 h 3566160"/>
              <a:gd name="connsiteX68" fmla="*/ 2272937 w 8496679"/>
              <a:gd name="connsiteY68" fmla="*/ 3435531 h 3566160"/>
              <a:gd name="connsiteX69" fmla="*/ 2129246 w 8496679"/>
              <a:gd name="connsiteY69" fmla="*/ 3396343 h 3566160"/>
              <a:gd name="connsiteX70" fmla="*/ 1672046 w 8496679"/>
              <a:gd name="connsiteY70" fmla="*/ 3344091 h 3566160"/>
              <a:gd name="connsiteX71" fmla="*/ 1397726 w 8496679"/>
              <a:gd name="connsiteY71" fmla="*/ 3291840 h 3566160"/>
              <a:gd name="connsiteX72" fmla="*/ 1110343 w 8496679"/>
              <a:gd name="connsiteY72" fmla="*/ 3226526 h 3566160"/>
              <a:gd name="connsiteX73" fmla="*/ 836023 w 8496679"/>
              <a:gd name="connsiteY73" fmla="*/ 3200400 h 3566160"/>
              <a:gd name="connsiteX74" fmla="*/ 692331 w 8496679"/>
              <a:gd name="connsiteY74" fmla="*/ 3174274 h 3566160"/>
              <a:gd name="connsiteX75" fmla="*/ 640080 w 8496679"/>
              <a:gd name="connsiteY75" fmla="*/ 3161211 h 3566160"/>
              <a:gd name="connsiteX76" fmla="*/ 365760 w 8496679"/>
              <a:gd name="connsiteY76" fmla="*/ 3148148 h 3566160"/>
              <a:gd name="connsiteX77" fmla="*/ 222069 w 8496679"/>
              <a:gd name="connsiteY77" fmla="*/ 3122023 h 3566160"/>
              <a:gd name="connsiteX78" fmla="*/ 182880 w 8496679"/>
              <a:gd name="connsiteY78" fmla="*/ 3108960 h 3566160"/>
              <a:gd name="connsiteX79" fmla="*/ 91440 w 8496679"/>
              <a:gd name="connsiteY79" fmla="*/ 3095897 h 3566160"/>
              <a:gd name="connsiteX80" fmla="*/ 78377 w 8496679"/>
              <a:gd name="connsiteY80" fmla="*/ 3043646 h 3566160"/>
              <a:gd name="connsiteX81" fmla="*/ 65314 w 8496679"/>
              <a:gd name="connsiteY81" fmla="*/ 2978331 h 3566160"/>
              <a:gd name="connsiteX82" fmla="*/ 39189 w 8496679"/>
              <a:gd name="connsiteY82" fmla="*/ 2899954 h 3566160"/>
              <a:gd name="connsiteX83" fmla="*/ 13063 w 8496679"/>
              <a:gd name="connsiteY83" fmla="*/ 2821577 h 3566160"/>
              <a:gd name="connsiteX84" fmla="*/ 0 w 8496679"/>
              <a:gd name="connsiteY84" fmla="*/ 2782388 h 3566160"/>
              <a:gd name="connsiteX85" fmla="*/ 13063 w 8496679"/>
              <a:gd name="connsiteY85" fmla="*/ 2207623 h 3566160"/>
              <a:gd name="connsiteX86" fmla="*/ 26126 w 8496679"/>
              <a:gd name="connsiteY86" fmla="*/ 2103120 h 3566160"/>
              <a:gd name="connsiteX87" fmla="*/ 39189 w 8496679"/>
              <a:gd name="connsiteY87" fmla="*/ 1789611 h 3566160"/>
              <a:gd name="connsiteX88" fmla="*/ 52251 w 8496679"/>
              <a:gd name="connsiteY88" fmla="*/ 1136468 h 3566160"/>
              <a:gd name="connsiteX89" fmla="*/ 65314 w 8496679"/>
              <a:gd name="connsiteY89" fmla="*/ 1084217 h 3566160"/>
              <a:gd name="connsiteX90" fmla="*/ 13063 w 8496679"/>
              <a:gd name="connsiteY90" fmla="*/ 953588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496679" h="3566160">
                <a:moveTo>
                  <a:pt x="13063" y="953588"/>
                </a:moveTo>
                <a:lnTo>
                  <a:pt x="1933303" y="914400"/>
                </a:lnTo>
                <a:lnTo>
                  <a:pt x="2377440" y="927463"/>
                </a:lnTo>
                <a:cubicBezTo>
                  <a:pt x="2460227" y="930587"/>
                  <a:pt x="2542949" y="935358"/>
                  <a:pt x="2625634" y="940526"/>
                </a:cubicBezTo>
                <a:cubicBezTo>
                  <a:pt x="2682296" y="944067"/>
                  <a:pt x="2738707" y="951787"/>
                  <a:pt x="2795451" y="953588"/>
                </a:cubicBezTo>
                <a:cubicBezTo>
                  <a:pt x="3013099" y="960497"/>
                  <a:pt x="3230880" y="962297"/>
                  <a:pt x="3448594" y="966651"/>
                </a:cubicBezTo>
                <a:cubicBezTo>
                  <a:pt x="3540034" y="962297"/>
                  <a:pt x="3631687" y="961190"/>
                  <a:pt x="3722914" y="953588"/>
                </a:cubicBezTo>
                <a:cubicBezTo>
                  <a:pt x="3736636" y="952445"/>
                  <a:pt x="3748333" y="940526"/>
                  <a:pt x="3762103" y="940526"/>
                </a:cubicBezTo>
                <a:cubicBezTo>
                  <a:pt x="3962447" y="940526"/>
                  <a:pt x="4162697" y="949234"/>
                  <a:pt x="4362994" y="953588"/>
                </a:cubicBezTo>
                <a:cubicBezTo>
                  <a:pt x="4467497" y="949234"/>
                  <a:pt x="4572195" y="948252"/>
                  <a:pt x="4676503" y="940526"/>
                </a:cubicBezTo>
                <a:cubicBezTo>
                  <a:pt x="4690235" y="939509"/>
                  <a:pt x="4702333" y="930803"/>
                  <a:pt x="4715691" y="927463"/>
                </a:cubicBezTo>
                <a:cubicBezTo>
                  <a:pt x="4737231" y="922078"/>
                  <a:pt x="4759586" y="920242"/>
                  <a:pt x="4781006" y="914400"/>
                </a:cubicBezTo>
                <a:cubicBezTo>
                  <a:pt x="4781015" y="914398"/>
                  <a:pt x="4878972" y="881744"/>
                  <a:pt x="4898571" y="875211"/>
                </a:cubicBezTo>
                <a:cubicBezTo>
                  <a:pt x="4911634" y="870857"/>
                  <a:pt x="4924178" y="864412"/>
                  <a:pt x="4937760" y="862148"/>
                </a:cubicBezTo>
                <a:lnTo>
                  <a:pt x="5016137" y="849086"/>
                </a:lnTo>
                <a:cubicBezTo>
                  <a:pt x="5020491" y="836023"/>
                  <a:pt x="5020598" y="820649"/>
                  <a:pt x="5029200" y="809897"/>
                </a:cubicBezTo>
                <a:cubicBezTo>
                  <a:pt x="5039008" y="797638"/>
                  <a:pt x="5054347" y="790792"/>
                  <a:pt x="5068389" y="783771"/>
                </a:cubicBezTo>
                <a:cubicBezTo>
                  <a:pt x="5090345" y="772793"/>
                  <a:pt x="5138894" y="763926"/>
                  <a:pt x="5159829" y="757646"/>
                </a:cubicBezTo>
                <a:cubicBezTo>
                  <a:pt x="5186207" y="749733"/>
                  <a:pt x="5212080" y="740229"/>
                  <a:pt x="5238206" y="731520"/>
                </a:cubicBezTo>
                <a:cubicBezTo>
                  <a:pt x="5251269" y="727166"/>
                  <a:pt x="5264036" y="721797"/>
                  <a:pt x="5277394" y="718457"/>
                </a:cubicBezTo>
                <a:cubicBezTo>
                  <a:pt x="5355341" y="698970"/>
                  <a:pt x="5311937" y="708346"/>
                  <a:pt x="5408023" y="692331"/>
                </a:cubicBezTo>
                <a:cubicBezTo>
                  <a:pt x="5484861" y="666718"/>
                  <a:pt x="5422468" y="684669"/>
                  <a:pt x="5551714" y="666206"/>
                </a:cubicBezTo>
                <a:cubicBezTo>
                  <a:pt x="5577934" y="662460"/>
                  <a:pt x="5603913" y="657170"/>
                  <a:pt x="5630091" y="653143"/>
                </a:cubicBezTo>
                <a:cubicBezTo>
                  <a:pt x="5660522" y="648461"/>
                  <a:pt x="5691051" y="644434"/>
                  <a:pt x="5721531" y="640080"/>
                </a:cubicBezTo>
                <a:lnTo>
                  <a:pt x="5799909" y="613954"/>
                </a:lnTo>
                <a:cubicBezTo>
                  <a:pt x="5812972" y="609600"/>
                  <a:pt x="5827640" y="608529"/>
                  <a:pt x="5839097" y="600891"/>
                </a:cubicBezTo>
                <a:cubicBezTo>
                  <a:pt x="5852160" y="592183"/>
                  <a:pt x="5863940" y="581142"/>
                  <a:pt x="5878286" y="574766"/>
                </a:cubicBezTo>
                <a:cubicBezTo>
                  <a:pt x="5903451" y="563581"/>
                  <a:pt x="5930537" y="557349"/>
                  <a:pt x="5956663" y="548640"/>
                </a:cubicBezTo>
                <a:cubicBezTo>
                  <a:pt x="5969726" y="544286"/>
                  <a:pt x="5984394" y="543215"/>
                  <a:pt x="5995851" y="535577"/>
                </a:cubicBezTo>
                <a:cubicBezTo>
                  <a:pt x="6057954" y="494175"/>
                  <a:pt x="6020145" y="514416"/>
                  <a:pt x="6113417" y="483326"/>
                </a:cubicBezTo>
                <a:lnTo>
                  <a:pt x="6152606" y="470263"/>
                </a:lnTo>
                <a:cubicBezTo>
                  <a:pt x="6165669" y="461554"/>
                  <a:pt x="6180693" y="455238"/>
                  <a:pt x="6191794" y="444137"/>
                </a:cubicBezTo>
                <a:cubicBezTo>
                  <a:pt x="6202895" y="433035"/>
                  <a:pt x="6205660" y="414755"/>
                  <a:pt x="6217920" y="404948"/>
                </a:cubicBezTo>
                <a:cubicBezTo>
                  <a:pt x="6228672" y="396346"/>
                  <a:pt x="6244046" y="396240"/>
                  <a:pt x="6257109" y="391886"/>
                </a:cubicBezTo>
                <a:cubicBezTo>
                  <a:pt x="6283235" y="374469"/>
                  <a:pt x="6318069" y="365760"/>
                  <a:pt x="6335486" y="339634"/>
                </a:cubicBezTo>
                <a:cubicBezTo>
                  <a:pt x="6344194" y="326571"/>
                  <a:pt x="6348298" y="308767"/>
                  <a:pt x="6361611" y="300446"/>
                </a:cubicBezTo>
                <a:cubicBezTo>
                  <a:pt x="6384964" y="285850"/>
                  <a:pt x="6439989" y="274320"/>
                  <a:pt x="6439989" y="274320"/>
                </a:cubicBezTo>
                <a:cubicBezTo>
                  <a:pt x="6453052" y="265611"/>
                  <a:pt x="6465135" y="255215"/>
                  <a:pt x="6479177" y="248194"/>
                </a:cubicBezTo>
                <a:cubicBezTo>
                  <a:pt x="6491493" y="242036"/>
                  <a:pt x="6506329" y="241818"/>
                  <a:pt x="6518366" y="235131"/>
                </a:cubicBezTo>
                <a:cubicBezTo>
                  <a:pt x="6545814" y="219882"/>
                  <a:pt x="6570617" y="200297"/>
                  <a:pt x="6596743" y="182880"/>
                </a:cubicBezTo>
                <a:lnTo>
                  <a:pt x="6714309" y="104503"/>
                </a:lnTo>
                <a:cubicBezTo>
                  <a:pt x="6727372" y="95795"/>
                  <a:pt x="6738603" y="83342"/>
                  <a:pt x="6753497" y="78377"/>
                </a:cubicBezTo>
                <a:lnTo>
                  <a:pt x="6792686" y="65314"/>
                </a:lnTo>
                <a:cubicBezTo>
                  <a:pt x="6805749" y="56605"/>
                  <a:pt x="6817832" y="46209"/>
                  <a:pt x="6831874" y="39188"/>
                </a:cubicBezTo>
                <a:cubicBezTo>
                  <a:pt x="6877936" y="16157"/>
                  <a:pt x="6967452" y="15203"/>
                  <a:pt x="7001691" y="13063"/>
                </a:cubicBezTo>
                <a:cubicBezTo>
                  <a:pt x="7097397" y="7081"/>
                  <a:pt x="7193280" y="4354"/>
                  <a:pt x="7289074" y="0"/>
                </a:cubicBezTo>
                <a:lnTo>
                  <a:pt x="7498080" y="13063"/>
                </a:lnTo>
                <a:cubicBezTo>
                  <a:pt x="7776981" y="27366"/>
                  <a:pt x="7935191" y="30267"/>
                  <a:pt x="8229600" y="39188"/>
                </a:cubicBezTo>
                <a:cubicBezTo>
                  <a:pt x="8260080" y="43542"/>
                  <a:pt x="8292904" y="39746"/>
                  <a:pt x="8321040" y="52251"/>
                </a:cubicBezTo>
                <a:cubicBezTo>
                  <a:pt x="8340858" y="61059"/>
                  <a:pt x="8354433" y="113239"/>
                  <a:pt x="8360229" y="130628"/>
                </a:cubicBezTo>
                <a:cubicBezTo>
                  <a:pt x="8496679" y="1222303"/>
                  <a:pt x="8396944" y="388039"/>
                  <a:pt x="8360229" y="3239588"/>
                </a:cubicBezTo>
                <a:cubicBezTo>
                  <a:pt x="8359720" y="3279149"/>
                  <a:pt x="8319831" y="3283534"/>
                  <a:pt x="8294914" y="3291840"/>
                </a:cubicBezTo>
                <a:cubicBezTo>
                  <a:pt x="8182607" y="3366713"/>
                  <a:pt x="8324702" y="3276946"/>
                  <a:pt x="8216537" y="3331028"/>
                </a:cubicBezTo>
                <a:cubicBezTo>
                  <a:pt x="8202495" y="3338049"/>
                  <a:pt x="8191391" y="3350133"/>
                  <a:pt x="8177349" y="3357154"/>
                </a:cubicBezTo>
                <a:cubicBezTo>
                  <a:pt x="8165033" y="3363312"/>
                  <a:pt x="8150816" y="3364793"/>
                  <a:pt x="8138160" y="3370217"/>
                </a:cubicBezTo>
                <a:cubicBezTo>
                  <a:pt x="8120262" y="3377888"/>
                  <a:pt x="8102816" y="3386682"/>
                  <a:pt x="8085909" y="3396343"/>
                </a:cubicBezTo>
                <a:cubicBezTo>
                  <a:pt x="8072278" y="3404132"/>
                  <a:pt x="8061066" y="3416092"/>
                  <a:pt x="8046720" y="3422468"/>
                </a:cubicBezTo>
                <a:cubicBezTo>
                  <a:pt x="8021555" y="3433653"/>
                  <a:pt x="7992975" y="3436278"/>
                  <a:pt x="7968343" y="3448594"/>
                </a:cubicBezTo>
                <a:cubicBezTo>
                  <a:pt x="7891462" y="3487034"/>
                  <a:pt x="7934561" y="3468564"/>
                  <a:pt x="7837714" y="3500846"/>
                </a:cubicBezTo>
                <a:lnTo>
                  <a:pt x="7798526" y="3513908"/>
                </a:lnTo>
                <a:cubicBezTo>
                  <a:pt x="7785463" y="3518262"/>
                  <a:pt x="7772695" y="3523631"/>
                  <a:pt x="7759337" y="3526971"/>
                </a:cubicBezTo>
                <a:cubicBezTo>
                  <a:pt x="7741920" y="3531325"/>
                  <a:pt x="7724795" y="3537082"/>
                  <a:pt x="7707086" y="3540034"/>
                </a:cubicBezTo>
                <a:cubicBezTo>
                  <a:pt x="7672458" y="3545805"/>
                  <a:pt x="7637380" y="3548457"/>
                  <a:pt x="7602583" y="3553097"/>
                </a:cubicBezTo>
                <a:lnTo>
                  <a:pt x="7511143" y="3566160"/>
                </a:lnTo>
                <a:lnTo>
                  <a:pt x="3095897" y="3553097"/>
                </a:lnTo>
                <a:cubicBezTo>
                  <a:pt x="3047803" y="3552821"/>
                  <a:pt x="3000062" y="3544820"/>
                  <a:pt x="2952206" y="3540034"/>
                </a:cubicBezTo>
                <a:cubicBezTo>
                  <a:pt x="2920665" y="3536880"/>
                  <a:pt x="2766111" y="3519588"/>
                  <a:pt x="2730137" y="3513908"/>
                </a:cubicBezTo>
                <a:cubicBezTo>
                  <a:pt x="2310773" y="3447693"/>
                  <a:pt x="2845786" y="3526653"/>
                  <a:pt x="2455817" y="3461657"/>
                </a:cubicBezTo>
                <a:cubicBezTo>
                  <a:pt x="2395076" y="3451533"/>
                  <a:pt x="2333320" y="3447608"/>
                  <a:pt x="2272937" y="3435531"/>
                </a:cubicBezTo>
                <a:cubicBezTo>
                  <a:pt x="2224255" y="3425795"/>
                  <a:pt x="2178297" y="3404007"/>
                  <a:pt x="2129246" y="3396343"/>
                </a:cubicBezTo>
                <a:cubicBezTo>
                  <a:pt x="1213355" y="3253235"/>
                  <a:pt x="2334870" y="3457718"/>
                  <a:pt x="1672046" y="3344091"/>
                </a:cubicBezTo>
                <a:cubicBezTo>
                  <a:pt x="1580300" y="3328363"/>
                  <a:pt x="1487530" y="3316332"/>
                  <a:pt x="1397726" y="3291840"/>
                </a:cubicBezTo>
                <a:cubicBezTo>
                  <a:pt x="1282581" y="3260437"/>
                  <a:pt x="1228833" y="3241337"/>
                  <a:pt x="1110343" y="3226526"/>
                </a:cubicBezTo>
                <a:cubicBezTo>
                  <a:pt x="1019199" y="3215133"/>
                  <a:pt x="927463" y="3209109"/>
                  <a:pt x="836023" y="3200400"/>
                </a:cubicBezTo>
                <a:cubicBezTo>
                  <a:pt x="717509" y="3170771"/>
                  <a:pt x="863955" y="3205479"/>
                  <a:pt x="692331" y="3174274"/>
                </a:cubicBezTo>
                <a:cubicBezTo>
                  <a:pt x="674668" y="3171062"/>
                  <a:pt x="657976" y="3162643"/>
                  <a:pt x="640080" y="3161211"/>
                </a:cubicBezTo>
                <a:cubicBezTo>
                  <a:pt x="548828" y="3153911"/>
                  <a:pt x="457200" y="3152502"/>
                  <a:pt x="365760" y="3148148"/>
                </a:cubicBezTo>
                <a:cubicBezTo>
                  <a:pt x="275883" y="3118191"/>
                  <a:pt x="384554" y="3151566"/>
                  <a:pt x="222069" y="3122023"/>
                </a:cubicBezTo>
                <a:cubicBezTo>
                  <a:pt x="208522" y="3119560"/>
                  <a:pt x="196382" y="3111660"/>
                  <a:pt x="182880" y="3108960"/>
                </a:cubicBezTo>
                <a:cubicBezTo>
                  <a:pt x="152688" y="3102922"/>
                  <a:pt x="121920" y="3100251"/>
                  <a:pt x="91440" y="3095897"/>
                </a:cubicBezTo>
                <a:cubicBezTo>
                  <a:pt x="87086" y="3078480"/>
                  <a:pt x="82272" y="3061172"/>
                  <a:pt x="78377" y="3043646"/>
                </a:cubicBezTo>
                <a:cubicBezTo>
                  <a:pt x="73560" y="3021972"/>
                  <a:pt x="71156" y="2999752"/>
                  <a:pt x="65314" y="2978331"/>
                </a:cubicBezTo>
                <a:cubicBezTo>
                  <a:pt x="58068" y="2951763"/>
                  <a:pt x="47897" y="2926080"/>
                  <a:pt x="39189" y="2899954"/>
                </a:cubicBezTo>
                <a:lnTo>
                  <a:pt x="13063" y="2821577"/>
                </a:lnTo>
                <a:lnTo>
                  <a:pt x="0" y="2782388"/>
                </a:lnTo>
                <a:cubicBezTo>
                  <a:pt x="4354" y="2590800"/>
                  <a:pt x="5698" y="2399119"/>
                  <a:pt x="13063" y="2207623"/>
                </a:cubicBezTo>
                <a:cubicBezTo>
                  <a:pt x="14412" y="2172544"/>
                  <a:pt x="23936" y="2138157"/>
                  <a:pt x="26126" y="2103120"/>
                </a:cubicBezTo>
                <a:cubicBezTo>
                  <a:pt x="32650" y="1998730"/>
                  <a:pt x="34835" y="1894114"/>
                  <a:pt x="39189" y="1789611"/>
                </a:cubicBezTo>
                <a:cubicBezTo>
                  <a:pt x="43543" y="1571897"/>
                  <a:pt x="44192" y="1354077"/>
                  <a:pt x="52251" y="1136468"/>
                </a:cubicBezTo>
                <a:cubicBezTo>
                  <a:pt x="52915" y="1118527"/>
                  <a:pt x="65314" y="1102170"/>
                  <a:pt x="65314" y="1084217"/>
                </a:cubicBezTo>
                <a:cubicBezTo>
                  <a:pt x="65314" y="1013842"/>
                  <a:pt x="67706" y="1021297"/>
                  <a:pt x="13063" y="9535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797" name="Textfeld 56"/>
          <p:cNvSpPr txBox="1">
            <a:spLocks noChangeArrowheads="1"/>
          </p:cNvSpPr>
          <p:nvPr/>
        </p:nvSpPr>
        <p:spPr bwMode="auto">
          <a:xfrm>
            <a:off x="3419475" y="4076700"/>
            <a:ext cx="890588"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33798" name="Textfeld 3"/>
          <p:cNvSpPr txBox="1">
            <a:spLocks noChangeArrowheads="1"/>
          </p:cNvSpPr>
          <p:nvPr/>
        </p:nvSpPr>
        <p:spPr bwMode="auto">
          <a:xfrm>
            <a:off x="4211638" y="1989138"/>
            <a:ext cx="2952750" cy="9223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Auffüllung:</a:t>
            </a:r>
          </a:p>
          <a:p>
            <a:pPr eaLnBrk="1" hangingPunct="1"/>
            <a:r>
              <a:rPr lang="de-DE" altLang="de-DE"/>
              <a:t>1Rute = 6 KE = 3,15 m</a:t>
            </a:r>
          </a:p>
          <a:p>
            <a:pPr eaLnBrk="1" hangingPunct="1"/>
            <a:r>
              <a:rPr lang="de-DE" altLang="de-DE"/>
              <a:t>(Hes 41,8)</a:t>
            </a:r>
          </a:p>
        </p:txBody>
      </p:sp>
      <p:sp>
        <p:nvSpPr>
          <p:cNvPr id="8"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908050"/>
            <a:ext cx="8229600" cy="844550"/>
          </a:xfrm>
        </p:spPr>
        <p:txBody>
          <a:bodyPr/>
          <a:lstStyle/>
          <a:p>
            <a:pPr eaLnBrk="1" hangingPunct="1">
              <a:defRPr/>
            </a:pPr>
            <a:r>
              <a:rPr lang="en-US" sz="2400" dirty="0" smtClean="0"/>
              <a:t>Das 500-Ellen-Quadrat</a:t>
            </a:r>
          </a:p>
        </p:txBody>
      </p:sp>
      <p:pic>
        <p:nvPicPr>
          <p:cNvPr id="348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34820" name="Text Box 4"/>
          <p:cNvSpPr txBox="1">
            <a:spLocks noChangeArrowheads="1"/>
          </p:cNvSpPr>
          <p:nvPr/>
        </p:nvSpPr>
        <p:spPr bwMode="auto">
          <a:xfrm>
            <a:off x="447675" y="6035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34821" name="Text Box 5"/>
          <p:cNvSpPr txBox="1">
            <a:spLocks noChangeArrowheads="1"/>
          </p:cNvSpPr>
          <p:nvPr/>
        </p:nvSpPr>
        <p:spPr bwMode="auto">
          <a:xfrm>
            <a:off x="376238" y="61801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de-DE"/>
              <a:t>Blick von Osten</a:t>
            </a:r>
          </a:p>
        </p:txBody>
      </p:sp>
      <p:sp>
        <p:nvSpPr>
          <p:cNvPr id="34822" name="Text Box 6"/>
          <p:cNvSpPr txBox="1">
            <a:spLocks noChangeArrowheads="1"/>
          </p:cNvSpPr>
          <p:nvPr/>
        </p:nvSpPr>
        <p:spPr bwMode="auto">
          <a:xfrm>
            <a:off x="519113" y="1768475"/>
            <a:ext cx="10334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800"/>
              <a:t>ASEBA Bollodingen</a:t>
            </a:r>
            <a:endParaRPr lang="de-DE" altLang="de-DE" sz="800"/>
          </a:p>
        </p:txBody>
      </p:sp>
      <p:sp>
        <p:nvSpPr>
          <p:cNvPr id="7"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
        <p:nvSpPr>
          <p:cNvPr id="34824" name="Textfeld 7"/>
          <p:cNvSpPr txBox="1">
            <a:spLocks noChangeArrowheads="1"/>
          </p:cNvSpPr>
          <p:nvPr/>
        </p:nvSpPr>
        <p:spPr bwMode="auto">
          <a:xfrm>
            <a:off x="6084888" y="5732463"/>
            <a:ext cx="2554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ASEBA, CH-Bollodingen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35845"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35847"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35849"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35850"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35853"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14500"/>
            <a:ext cx="3176587" cy="442912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37893"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7894" name="Text Box 9"/>
          <p:cNvSpPr txBox="1">
            <a:spLocks noChangeArrowheads="1"/>
          </p:cNvSpPr>
          <p:nvPr/>
        </p:nvSpPr>
        <p:spPr bwMode="auto">
          <a:xfrm>
            <a:off x="214313" y="1785938"/>
            <a:ext cx="2357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t>Altstadt von Jerusalem</a:t>
            </a:r>
            <a:endParaRPr lang="de-DE" altLang="de-DE"/>
          </a:p>
        </p:txBody>
      </p:sp>
      <p:sp>
        <p:nvSpPr>
          <p:cNvPr id="37895"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37897" name="Textfeld 9"/>
          <p:cNvSpPr txBox="1">
            <a:spLocks noChangeArrowheads="1"/>
          </p:cNvSpPr>
          <p:nvPr/>
        </p:nvSpPr>
        <p:spPr bwMode="auto">
          <a:xfrm>
            <a:off x="2786063" y="6143625"/>
            <a:ext cx="319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37899"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4" name="Rectangle 2"/>
          <p:cNvSpPr>
            <a:spLocks noGrp="1" noChangeArrowheads="1"/>
          </p:cNvSpPr>
          <p:nvPr>
            <p:ph type="title"/>
          </p:nvPr>
        </p:nvSpPr>
        <p:spPr>
          <a:xfrm>
            <a:off x="323850" y="476250"/>
            <a:ext cx="8569325" cy="765175"/>
          </a:xfrm>
        </p:spPr>
        <p:txBody>
          <a:bodyPr/>
          <a:lstStyle/>
          <a:p>
            <a:pPr eaLnBrk="1" hangingPunct="1">
              <a:defRPr/>
            </a:pPr>
            <a:r>
              <a:rPr lang="de-DE" dirty="0" smtClean="0">
                <a:solidFill>
                  <a:srgbClr val="FFC000"/>
                </a:solidFill>
              </a:rPr>
              <a:t>Salomo in Jerusalem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Roger\Desktop\141___08\IMG_66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4417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
        <p:nvSpPr>
          <p:cNvPr id="38916" name="Textfeld 3"/>
          <p:cNvSpPr txBox="1">
            <a:spLocks noChangeArrowheads="1"/>
          </p:cNvSpPr>
          <p:nvPr/>
        </p:nvSpPr>
        <p:spPr bwMode="auto">
          <a:xfrm>
            <a:off x="6948488" y="5876925"/>
            <a:ext cx="360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Roger\Desktop\141___08\IMG_6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feld 3"/>
          <p:cNvSpPr txBox="1">
            <a:spLocks noChangeArrowheads="1"/>
          </p:cNvSpPr>
          <p:nvPr/>
        </p:nvSpPr>
        <p:spPr bwMode="auto">
          <a:xfrm>
            <a:off x="2771775" y="5229225"/>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5"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40965" name="Picture 2" descr="C:\Users\Roger\Desktop\141___08\IMG_6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feld 7"/>
          <p:cNvSpPr txBox="1">
            <a:spLocks noChangeArrowheads="1"/>
          </p:cNvSpPr>
          <p:nvPr/>
        </p:nvSpPr>
        <p:spPr bwMode="auto">
          <a:xfrm>
            <a:off x="4572000" y="5229225"/>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8"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19213"/>
          </a:xfrm>
        </p:spPr>
        <p:txBody>
          <a:bodyPr/>
          <a:lstStyle/>
          <a:p>
            <a:pPr>
              <a:defRPr/>
            </a:pPr>
            <a:r>
              <a:rPr lang="de-DE" dirty="0" smtClean="0">
                <a:solidFill>
                  <a:srgbClr val="00FF00"/>
                </a:solidFill>
              </a:rPr>
              <a:t>Einleitung</a:t>
            </a:r>
            <a:endParaRPr lang="de-DE" dirty="0">
              <a:solidFill>
                <a:srgbClr val="00FF00"/>
              </a:solidFill>
            </a:endParaRPr>
          </a:p>
        </p:txBody>
      </p:sp>
      <p:sp>
        <p:nvSpPr>
          <p:cNvPr id="3" name="Inhaltsplatzhalter 2"/>
          <p:cNvSpPr>
            <a:spLocks noGrp="1"/>
          </p:cNvSpPr>
          <p:nvPr>
            <p:ph idx="1"/>
          </p:nvPr>
        </p:nvSpPr>
        <p:spPr>
          <a:xfrm>
            <a:off x="179388" y="1484313"/>
            <a:ext cx="8424862" cy="4611687"/>
          </a:xfrm>
        </p:spPr>
        <p:txBody>
          <a:bodyPr/>
          <a:lstStyle/>
          <a:p>
            <a:pPr>
              <a:defRPr/>
            </a:pPr>
            <a:r>
              <a:rPr lang="de-CH" sz="2800" dirty="0" smtClean="0"/>
              <a:t>Gemäss 1Kön 9,15 war Salomo als grosser Bauherr an vier strategisch besonders wichtigen Orten tätig gewesen:</a:t>
            </a:r>
          </a:p>
          <a:p>
            <a:pPr>
              <a:defRPr/>
            </a:pPr>
            <a:endParaRPr lang="de-CH" sz="2800" dirty="0" smtClean="0"/>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Roger\Desktop\141___08\IMG_6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feld 3"/>
          <p:cNvSpPr txBox="1">
            <a:spLocks noChangeArrowheads="1"/>
          </p:cNvSpPr>
          <p:nvPr/>
        </p:nvSpPr>
        <p:spPr bwMode="auto">
          <a:xfrm>
            <a:off x="5724525" y="5157788"/>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3013"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3015"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3017"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43018"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43021"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7" name="Rectangle 2"/>
          <p:cNvSpPr>
            <a:spLocks noGrp="1" noChangeArrowheads="1"/>
          </p:cNvSpPr>
          <p:nvPr>
            <p:ph type="title"/>
          </p:nvPr>
        </p:nvSpPr>
        <p:spPr>
          <a:xfrm>
            <a:off x="-468313" y="0"/>
            <a:ext cx="9144001" cy="1371600"/>
          </a:xfrm>
        </p:spPr>
        <p:txBody>
          <a:bodyPr/>
          <a:lstStyle/>
          <a:p>
            <a:pPr eaLnBrk="1" hangingPunct="1">
              <a:defRPr/>
            </a:pPr>
            <a:r>
              <a:rPr lang="de-DE" dirty="0" smtClean="0">
                <a:solidFill>
                  <a:schemeClr val="folHlink"/>
                </a:solidFill>
              </a:rPr>
              <a:t>(3) Der </a:t>
            </a:r>
            <a:r>
              <a:rPr lang="de-DE" dirty="0" err="1" smtClean="0">
                <a:solidFill>
                  <a:schemeClr val="folHlink"/>
                </a:solidFill>
              </a:rPr>
              <a:t>Millo</a:t>
            </a:r>
            <a:endParaRPr lang="de-DE" dirty="0" smtClean="0">
              <a:solidFill>
                <a:schemeClr val="folHlin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14500"/>
            <a:ext cx="3176587" cy="442912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5061"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5062" name="Text Box 9"/>
          <p:cNvSpPr txBox="1">
            <a:spLocks noChangeArrowheads="1"/>
          </p:cNvSpPr>
          <p:nvPr/>
        </p:nvSpPr>
        <p:spPr bwMode="auto">
          <a:xfrm>
            <a:off x="214313" y="1785938"/>
            <a:ext cx="2357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t>Altstadt von Jerusalem</a:t>
            </a:r>
            <a:endParaRPr lang="de-DE" altLang="de-DE"/>
          </a:p>
        </p:txBody>
      </p:sp>
      <p:sp>
        <p:nvSpPr>
          <p:cNvPr id="45063"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5065" name="Textfeld 9"/>
          <p:cNvSpPr txBox="1">
            <a:spLocks noChangeArrowheads="1"/>
          </p:cNvSpPr>
          <p:nvPr/>
        </p:nvSpPr>
        <p:spPr bwMode="auto">
          <a:xfrm>
            <a:off x="2786063" y="6143625"/>
            <a:ext cx="319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45067"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4" name="Rectangle 2"/>
          <p:cNvSpPr>
            <a:spLocks noGrp="1" noChangeArrowheads="1"/>
          </p:cNvSpPr>
          <p:nvPr>
            <p:ph type="title"/>
          </p:nvPr>
        </p:nvSpPr>
        <p:spPr>
          <a:xfrm>
            <a:off x="323850" y="476250"/>
            <a:ext cx="8569325" cy="765175"/>
          </a:xfrm>
        </p:spPr>
        <p:txBody>
          <a:bodyPr/>
          <a:lstStyle/>
          <a:p>
            <a:pPr eaLnBrk="1" hangingPunct="1">
              <a:defRPr/>
            </a:pPr>
            <a:r>
              <a:rPr lang="de-DE" dirty="0" smtClean="0">
                <a:solidFill>
                  <a:srgbClr val="FFC000"/>
                </a:solidFill>
              </a:rPr>
              <a:t>Salomo in Jerusalem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Roger\Eigene Bilder\PictureProject\0029\DSCN6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8" name="Rectangle 2"/>
          <p:cNvSpPr>
            <a:spLocks noGrp="1" noChangeArrowheads="1"/>
          </p:cNvSpPr>
          <p:nvPr>
            <p:ph type="title"/>
          </p:nvPr>
        </p:nvSpPr>
        <p:spPr>
          <a:xfrm>
            <a:off x="0" y="381000"/>
            <a:ext cx="9144000" cy="1371600"/>
          </a:xfrm>
        </p:spPr>
        <p:txBody>
          <a:bodyPr/>
          <a:lstStyle/>
          <a:p>
            <a:pPr eaLnBrk="1" hangingPunct="1">
              <a:defRPr/>
            </a:pPr>
            <a:r>
              <a:rPr lang="de-DE" dirty="0" smtClean="0">
                <a:solidFill>
                  <a:schemeClr val="folHlink"/>
                </a:solidFill>
              </a:rPr>
              <a:t>(3) Der </a:t>
            </a:r>
            <a:r>
              <a:rPr lang="de-DE" dirty="0" err="1" smtClean="0">
                <a:solidFill>
                  <a:schemeClr val="folHlink"/>
                </a:solidFill>
              </a:rPr>
              <a:t>Millo</a:t>
            </a:r>
            <a:endParaRPr lang="de-DE" dirty="0" smtClean="0">
              <a:solidFill>
                <a:schemeClr val="folHlink"/>
              </a:solidFill>
            </a:endParaRPr>
          </a:p>
        </p:txBody>
      </p:sp>
      <p:sp>
        <p:nvSpPr>
          <p:cNvPr id="249859" name="Rectangle 3"/>
          <p:cNvSpPr>
            <a:spLocks noGrp="1" noChangeArrowheads="1"/>
          </p:cNvSpPr>
          <p:nvPr>
            <p:ph type="body" sz="half" idx="2"/>
          </p:nvPr>
        </p:nvSpPr>
        <p:spPr>
          <a:xfrm>
            <a:off x="0" y="4005263"/>
            <a:ext cx="4038600" cy="2674937"/>
          </a:xfrm>
        </p:spPr>
        <p:txBody>
          <a:bodyPr/>
          <a:lstStyle/>
          <a:p>
            <a:pPr eaLnBrk="1" hangingPunct="1">
              <a:lnSpc>
                <a:spcPct val="90000"/>
              </a:lnSpc>
              <a:buFont typeface="Wingdings" panose="05000000000000000000" pitchFamily="2" charset="2"/>
              <a:buNone/>
              <a:defRPr/>
            </a:pPr>
            <a:r>
              <a:rPr lang="en-US" sz="2400" b="1" dirty="0" smtClean="0">
                <a:effectLst/>
              </a:rPr>
              <a:t>	</a:t>
            </a:r>
            <a:r>
              <a:rPr lang="en-US" sz="2400" b="1" dirty="0" smtClean="0">
                <a:effectLst>
                  <a:outerShdw blurRad="38100" dist="38100" dir="2700000" algn="tl">
                    <a:srgbClr val="000000">
                      <a:alpha val="43137"/>
                    </a:srgbClr>
                  </a:outerShdw>
                </a:effectLst>
              </a:rPr>
              <a:t>2Sam 5: </a:t>
            </a:r>
            <a:r>
              <a:rPr lang="en-US" sz="2400" dirty="0" smtClean="0">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9 Und David </a:t>
            </a:r>
            <a:r>
              <a:rPr lang="en-US" sz="2400" dirty="0" err="1" smtClean="0">
                <a:solidFill>
                  <a:srgbClr val="FFFF00"/>
                </a:solidFill>
                <a:effectLst>
                  <a:outerShdw blurRad="38100" dist="38100" dir="2700000" algn="tl">
                    <a:srgbClr val="000000">
                      <a:alpha val="43137"/>
                    </a:srgbClr>
                  </a:outerShdw>
                </a:effectLst>
              </a:rPr>
              <a:t>wohnte</a:t>
            </a:r>
            <a:r>
              <a:rPr lang="en-US" sz="2400" dirty="0" smtClean="0">
                <a:solidFill>
                  <a:srgbClr val="FFFF00"/>
                </a:solidFill>
                <a:effectLst>
                  <a:outerShdw blurRad="38100" dist="38100" dir="2700000" algn="tl">
                    <a:srgbClr val="000000">
                      <a:alpha val="43137"/>
                    </a:srgbClr>
                  </a:outerShdw>
                </a:effectLst>
              </a:rPr>
              <a:t> in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Burg, und </a:t>
            </a:r>
            <a:r>
              <a:rPr lang="en-US" sz="2400" dirty="0" err="1" smtClean="0">
                <a:solidFill>
                  <a:srgbClr val="FFFF00"/>
                </a:solidFill>
                <a:effectLst>
                  <a:outerShdw blurRad="38100" dist="38100" dir="2700000" algn="tl">
                    <a:srgbClr val="000000">
                      <a:alpha val="43137"/>
                    </a:srgbClr>
                  </a:outerShdw>
                </a:effectLst>
              </a:rPr>
              <a:t>er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nannte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sie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Stadt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Davids</a:t>
            </a:r>
            <a:r>
              <a:rPr lang="en-US" sz="2400" dirty="0" smtClean="0">
                <a:solidFill>
                  <a:srgbClr val="FFFF00"/>
                </a:solidFill>
                <a:effectLst>
                  <a:outerShdw blurRad="38100" dist="38100" dir="2700000" algn="tl">
                    <a:srgbClr val="000000">
                      <a:alpha val="43137"/>
                    </a:srgbClr>
                  </a:outerShdw>
                </a:effectLst>
              </a:rPr>
              <a:t>. Und David </a:t>
            </a:r>
            <a:r>
              <a:rPr lang="en-US" sz="2400" dirty="0" err="1" smtClean="0">
                <a:solidFill>
                  <a:srgbClr val="FFFF00"/>
                </a:solidFill>
                <a:effectLst>
                  <a:outerShdw blurRad="38100" dist="38100" dir="2700000" algn="tl">
                    <a:srgbClr val="000000">
                      <a:alpha val="43137"/>
                    </a:srgbClr>
                  </a:outerShdw>
                </a:effectLst>
              </a:rPr>
              <a:t>baute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ringsum</a:t>
            </a:r>
            <a:r>
              <a:rPr lang="en-US" sz="2400" dirty="0" smtClean="0">
                <a:solidFill>
                  <a:srgbClr val="FFFF00"/>
                </a:solidFill>
                <a:effectLst>
                  <a:outerShdw blurRad="38100" dist="38100" dir="2700000" algn="tl">
                    <a:srgbClr val="000000">
                      <a:alpha val="43137"/>
                    </a:srgbClr>
                  </a:outerShdw>
                </a:effectLst>
              </a:rPr>
              <a:t>, von </a:t>
            </a:r>
            <a:r>
              <a:rPr lang="en-US" sz="2400" dirty="0" err="1" smtClean="0">
                <a:solidFill>
                  <a:srgbClr val="FFFF00"/>
                </a:solidFill>
                <a:effectLst>
                  <a:outerShdw blurRad="38100" dist="38100" dir="2700000" algn="tl">
                    <a:srgbClr val="000000">
                      <a:alpha val="43137"/>
                    </a:srgbClr>
                  </a:outerShdw>
                </a:effectLst>
              </a:rPr>
              <a:t>dem</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Millo</a:t>
            </a:r>
            <a:r>
              <a:rPr lang="en-US" sz="2400" dirty="0" smtClean="0">
                <a:solidFill>
                  <a:srgbClr val="FFFF00"/>
                </a:solidFill>
                <a:effectLst>
                  <a:outerShdw blurRad="38100" dist="38100" dir="2700000" algn="tl">
                    <a:srgbClr val="000000">
                      <a:alpha val="43137"/>
                    </a:srgbClr>
                  </a:outerShdw>
                </a:effectLst>
              </a:rPr>
              <a:t> an </a:t>
            </a:r>
            <a:r>
              <a:rPr lang="en-US" sz="2400" dirty="0" err="1" smtClean="0">
                <a:solidFill>
                  <a:srgbClr val="FFFF00"/>
                </a:solidFill>
                <a:effectLst>
                  <a:outerShdw blurRad="38100" dist="38100" dir="2700000" algn="tl">
                    <a:srgbClr val="000000">
                      <a:alpha val="43137"/>
                    </a:srgbClr>
                  </a:outerShdw>
                </a:effectLst>
              </a:rPr>
              <a:t>einwärts</a:t>
            </a:r>
            <a:r>
              <a:rPr lang="en-US" sz="2400" dirty="0" smtClean="0">
                <a:solidFill>
                  <a:srgbClr val="FFFF00"/>
                </a:solidFill>
                <a:effectLst>
                  <a:outerShdw blurRad="38100" dist="38100" dir="2700000" algn="tl">
                    <a:srgbClr val="000000">
                      <a:alpha val="43137"/>
                    </a:srgbClr>
                  </a:outerShdw>
                </a:effectLst>
              </a:rPr>
              <a:t>. </a:t>
            </a:r>
            <a:endParaRPr lang="de-DE" sz="2400" dirty="0" smtClean="0">
              <a:solidFill>
                <a:srgbClr val="FFFF00"/>
              </a:solidFill>
              <a:effectLst>
                <a:outerShdw blurRad="38100" dist="38100" dir="2700000" algn="tl">
                  <a:srgbClr val="000000">
                    <a:alpha val="43137"/>
                  </a:srgbClr>
                </a:outerShdw>
              </a:effectLst>
            </a:endParaRPr>
          </a:p>
          <a:p>
            <a:pPr algn="just" eaLnBrk="1" hangingPunct="1">
              <a:lnSpc>
                <a:spcPct val="90000"/>
              </a:lnSpc>
              <a:buFont typeface="Wingdings" panose="05000000000000000000" pitchFamily="2" charset="2"/>
              <a:buNone/>
              <a:defRPr/>
            </a:pPr>
            <a:endParaRPr lang="de-DE" sz="2400" dirty="0" smtClean="0">
              <a:solidFill>
                <a:srgbClr val="FFFF00"/>
              </a:solidFill>
              <a:effectLst>
                <a:outerShdw blurRad="38100" dist="38100" dir="2700000" algn="tl">
                  <a:srgbClr val="000000">
                    <a:alpha val="43137"/>
                  </a:srgbClr>
                </a:outerShdw>
              </a:effectLst>
            </a:endParaRPr>
          </a:p>
        </p:txBody>
      </p:sp>
      <p:sp>
        <p:nvSpPr>
          <p:cNvPr id="59398" name="Text Box 8"/>
          <p:cNvSpPr txBox="1">
            <a:spLocks noChangeArrowheads="1"/>
          </p:cNvSpPr>
          <p:nvPr/>
        </p:nvSpPr>
        <p:spPr bwMode="auto">
          <a:xfrm>
            <a:off x="4716463" y="5657850"/>
            <a:ext cx="4240212" cy="1200150"/>
          </a:xfrm>
          <a:prstGeom prst="rect">
            <a:avLst/>
          </a:prstGeom>
          <a:noFill/>
          <a:ln w="9525">
            <a:noFill/>
            <a:miter lim="800000"/>
            <a:headEnd/>
            <a:tailEnd/>
          </a:ln>
        </p:spPr>
        <p:txBody>
          <a:bodyPr>
            <a:spAutoFit/>
          </a:bodyPr>
          <a:lstStyle/>
          <a:p>
            <a:pPr>
              <a:defRPr/>
            </a:pPr>
            <a:r>
              <a:rPr lang="de-CH" dirty="0" err="1">
                <a:effectLst>
                  <a:outerShdw blurRad="38100" dist="38100" dir="2700000" algn="tl">
                    <a:srgbClr val="000000">
                      <a:alpha val="43137"/>
                    </a:srgbClr>
                  </a:outerShdw>
                </a:effectLst>
                <a:cs typeface="Arial" charset="0"/>
              </a:rPr>
              <a:t>Millo</a:t>
            </a:r>
            <a:r>
              <a:rPr lang="de-CH" dirty="0">
                <a:effectLst>
                  <a:outerShdw blurRad="38100" dist="38100" dir="2700000" algn="tl">
                    <a:srgbClr val="000000">
                      <a:alpha val="43137"/>
                    </a:srgbClr>
                  </a:outerShdw>
                </a:effectLst>
                <a:cs typeface="Arial" charset="0"/>
              </a:rPr>
              <a:t> = Auffüllung</a:t>
            </a:r>
          </a:p>
          <a:p>
            <a:pPr>
              <a:defRPr/>
            </a:pPr>
            <a:r>
              <a:rPr lang="de-CH" dirty="0">
                <a:effectLst>
                  <a:outerShdw blurRad="38100" dist="38100" dir="2700000" algn="tl">
                    <a:srgbClr val="000000">
                      <a:alpha val="43137"/>
                    </a:srgbClr>
                  </a:outerShdw>
                </a:effectLst>
                <a:cs typeface="Arial" charset="0"/>
              </a:rPr>
              <a:t>(7x: 2Sam 5,9 ; </a:t>
            </a:r>
            <a:r>
              <a:rPr lang="de-CH" dirty="0">
                <a:solidFill>
                  <a:srgbClr val="00FF00"/>
                </a:solidFill>
                <a:effectLst>
                  <a:outerShdw blurRad="38100" dist="38100" dir="2700000" algn="tl">
                    <a:srgbClr val="000000">
                      <a:alpha val="43137"/>
                    </a:srgbClr>
                  </a:outerShdw>
                </a:effectLst>
                <a:cs typeface="Arial" charset="0"/>
              </a:rPr>
              <a:t>1Kön 9,15.24</a:t>
            </a:r>
            <a:r>
              <a:rPr lang="de-CH" dirty="0">
                <a:effectLst>
                  <a:outerShdw blurRad="38100" dist="38100" dir="2700000" algn="tl">
                    <a:srgbClr val="000000">
                      <a:alpha val="43137"/>
                    </a:srgbClr>
                  </a:outerShdw>
                </a:effectLst>
                <a:cs typeface="Arial" charset="0"/>
              </a:rPr>
              <a:t>; 11,27; 2Kön 12,20; 1Chr 11,8; 32,5)</a:t>
            </a:r>
            <a:endParaRPr lang="de-DE" dirty="0">
              <a:effectLst>
                <a:outerShdw blurRad="38100" dist="38100" dir="2700000" algn="tl">
                  <a:srgbClr val="000000">
                    <a:alpha val="43137"/>
                  </a:srgbClr>
                </a:outerShdw>
              </a:effectLst>
              <a:cs typeface="Arial" charset="0"/>
            </a:endParaRPr>
          </a:p>
          <a:p>
            <a:pPr>
              <a:defRPr/>
            </a:pPr>
            <a:endParaRPr lang="de-DE" dirty="0">
              <a:effectLst>
                <a:outerShdw blurRad="38100" dist="38100" dir="2700000" algn="tl">
                  <a:srgbClr val="000000">
                    <a:alpha val="43137"/>
                  </a:srgbClr>
                </a:outerShdw>
              </a:effectLst>
              <a:cs typeface="Arial" charset="0"/>
            </a:endParaRPr>
          </a:p>
        </p:txBody>
      </p:sp>
      <p:sp>
        <p:nvSpPr>
          <p:cNvPr id="46086" name="Text Box 1031"/>
          <p:cNvSpPr txBox="1">
            <a:spLocks noChangeArrowheads="1"/>
          </p:cNvSpPr>
          <p:nvPr/>
        </p:nvSpPr>
        <p:spPr bwMode="auto">
          <a:xfrm>
            <a:off x="468313" y="6381750"/>
            <a:ext cx="327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000"/>
              <a:t>RL</a:t>
            </a:r>
            <a:endParaRPr lang="de-DE" altLang="de-DE" sz="1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3" descr="DSCN3745"/>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0098" name="Rectangle 2"/>
          <p:cNvSpPr>
            <a:spLocks noGrp="1" noChangeArrowheads="1"/>
          </p:cNvSpPr>
          <p:nvPr>
            <p:ph type="title"/>
          </p:nvPr>
        </p:nvSpPr>
        <p:spPr>
          <a:xfrm>
            <a:off x="457200" y="188913"/>
            <a:ext cx="8229600" cy="1368425"/>
          </a:xfrm>
        </p:spPr>
        <p:txBody>
          <a:bodyPr>
            <a:normAutofit/>
          </a:bodyPr>
          <a:lstStyle/>
          <a:p>
            <a:pPr eaLnBrk="1" hangingPunct="1">
              <a:defRPr/>
            </a:pPr>
            <a:r>
              <a:rPr lang="de-CH" dirty="0" smtClean="0">
                <a:solidFill>
                  <a:schemeClr val="folHlink"/>
                </a:solidFill>
              </a:rPr>
              <a:t>(3) Der </a:t>
            </a:r>
            <a:r>
              <a:rPr lang="de-CH" dirty="0" err="1" smtClean="0">
                <a:solidFill>
                  <a:schemeClr val="folHlink"/>
                </a:solidFill>
              </a:rPr>
              <a:t>Millo</a:t>
            </a:r>
            <a:endParaRPr lang="de-DE" dirty="0" smtClean="0">
              <a:solidFill>
                <a:schemeClr val="folHlink"/>
              </a:solidFill>
            </a:endParaRPr>
          </a:p>
        </p:txBody>
      </p:sp>
      <p:sp>
        <p:nvSpPr>
          <p:cNvPr id="47108" name="Text Box 16"/>
          <p:cNvSpPr txBox="1">
            <a:spLocks noChangeArrowheads="1"/>
          </p:cNvSpPr>
          <p:nvPr/>
        </p:nvSpPr>
        <p:spPr bwMode="auto">
          <a:xfrm>
            <a:off x="8572500" y="1214438"/>
            <a:ext cx="327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000"/>
              <a:t>RL</a:t>
            </a:r>
            <a:endParaRPr lang="de-DE" altLang="de-DE" sz="1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8133"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8135"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8137"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48138"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48141"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7" name="Rectangle 2"/>
          <p:cNvSpPr>
            <a:spLocks noGrp="1" noChangeArrowheads="1"/>
          </p:cNvSpPr>
          <p:nvPr>
            <p:ph type="title"/>
          </p:nvPr>
        </p:nvSpPr>
        <p:spPr>
          <a:xfrm>
            <a:off x="-468313" y="0"/>
            <a:ext cx="9144001" cy="1371600"/>
          </a:xfrm>
        </p:spPr>
        <p:txBody>
          <a:bodyPr/>
          <a:lstStyle/>
          <a:p>
            <a:pPr eaLnBrk="1" hangingPunct="1">
              <a:defRPr/>
            </a:pPr>
            <a:r>
              <a:rPr lang="de-DE" dirty="0" smtClean="0">
                <a:solidFill>
                  <a:schemeClr val="folHlink"/>
                </a:solidFill>
              </a:rPr>
              <a:t>(4) Die Mauer von Jerusalem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Roger\Desktop\141___08\IMG_6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feld 3"/>
          <p:cNvSpPr txBox="1">
            <a:spLocks noChangeArrowheads="1"/>
          </p:cNvSpPr>
          <p:nvPr/>
        </p:nvSpPr>
        <p:spPr bwMode="auto">
          <a:xfrm>
            <a:off x="6372225" y="6308725"/>
            <a:ext cx="360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6" name="Rectangle 2"/>
          <p:cNvSpPr>
            <a:spLocks noGrp="1" noChangeArrowheads="1"/>
          </p:cNvSpPr>
          <p:nvPr>
            <p:ph type="title"/>
          </p:nvPr>
        </p:nvSpPr>
        <p:spPr>
          <a:xfrm>
            <a:off x="0" y="1484313"/>
            <a:ext cx="4537075" cy="1371600"/>
          </a:xfrm>
        </p:spPr>
        <p:txBody>
          <a:bodyPr/>
          <a:lstStyle/>
          <a:p>
            <a:pPr eaLnBrk="1" hangingPunct="1">
              <a:defRPr/>
            </a:pPr>
            <a:r>
              <a:rPr lang="de-DE" dirty="0" smtClean="0">
                <a:solidFill>
                  <a:schemeClr val="folHlink"/>
                </a:solidFill>
              </a:rPr>
              <a:t>(4) Die Mauer von Jerusalem</a:t>
            </a:r>
          </a:p>
        </p:txBody>
      </p:sp>
      <p:sp>
        <p:nvSpPr>
          <p:cNvPr id="50181" name="Line 6"/>
          <p:cNvSpPr>
            <a:spLocks noChangeShapeType="1"/>
          </p:cNvSpPr>
          <p:nvPr/>
        </p:nvSpPr>
        <p:spPr bwMode="auto">
          <a:xfrm>
            <a:off x="3132138" y="2997200"/>
            <a:ext cx="2806700" cy="10683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1205" name="Picture 2" descr="C:\Users\Roger\Desktop\Israel 2013\IMG_0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468313" y="0"/>
            <a:ext cx="9144001" cy="1371600"/>
          </a:xfrm>
          <a:prstGeom prst="rect">
            <a:avLst/>
          </a:prstGeom>
          <a:noFill/>
          <a:ln w="9525">
            <a:noFill/>
            <a:miter lim="800000"/>
            <a:headEnd/>
            <a:tailEnd/>
          </a:ln>
          <a:effectLst/>
        </p:spPr>
        <p:txBody>
          <a:bodyPr anchor="ctr"/>
          <a:lstStyle/>
          <a:p>
            <a:pPr algn="ctr">
              <a:defRPr/>
            </a:pPr>
            <a:r>
              <a:rPr lang="de-DE" sz="4400" kern="0" dirty="0">
                <a:solidFill>
                  <a:schemeClr val="folHlink"/>
                </a:solidFill>
                <a:effectLst>
                  <a:outerShdw blurRad="38100" dist="38100" dir="2700000" algn="tl">
                    <a:srgbClr val="000000"/>
                  </a:outerShdw>
                </a:effectLst>
                <a:latin typeface="+mj-lt"/>
                <a:ea typeface="+mj-ea"/>
                <a:cs typeface="+mj-cs"/>
              </a:rPr>
              <a:t>(4) Die Mauer von Jerusalem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15364"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5"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6"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7"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8"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69"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15370"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71"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72" name="Line 8"/>
          <p:cNvSpPr>
            <a:spLocks noChangeShapeType="1"/>
          </p:cNvSpPr>
          <p:nvPr/>
        </p:nvSpPr>
        <p:spPr bwMode="auto">
          <a:xfrm flipV="1">
            <a:off x="1908175" y="2708275"/>
            <a:ext cx="5543550" cy="18002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73"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15374"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15375"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2229" name="Picture 2" descr="C:\Users\Roger\Desktop\141___08\IMG_6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feld 6"/>
          <p:cNvSpPr txBox="1">
            <a:spLocks noChangeArrowheads="1"/>
          </p:cNvSpPr>
          <p:nvPr/>
        </p:nvSpPr>
        <p:spPr bwMode="auto">
          <a:xfrm>
            <a:off x="6011863" y="4652963"/>
            <a:ext cx="360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8" name="Rectangle 2"/>
          <p:cNvSpPr txBox="1">
            <a:spLocks noChangeArrowheads="1"/>
          </p:cNvSpPr>
          <p:nvPr/>
        </p:nvSpPr>
        <p:spPr bwMode="auto">
          <a:xfrm>
            <a:off x="-468313" y="0"/>
            <a:ext cx="9144001" cy="1371600"/>
          </a:xfrm>
          <a:prstGeom prst="rect">
            <a:avLst/>
          </a:prstGeom>
          <a:noFill/>
          <a:ln w="9525">
            <a:noFill/>
            <a:miter lim="800000"/>
            <a:headEnd/>
            <a:tailEnd/>
          </a:ln>
          <a:effectLst/>
        </p:spPr>
        <p:txBody>
          <a:bodyPr anchor="ctr"/>
          <a:lstStyle/>
          <a:p>
            <a:pPr algn="ctr">
              <a:defRPr/>
            </a:pPr>
            <a:r>
              <a:rPr lang="de-DE" sz="4400" kern="0" dirty="0">
                <a:solidFill>
                  <a:schemeClr val="folHlink"/>
                </a:solidFill>
                <a:effectLst>
                  <a:outerShdw blurRad="38100" dist="38100" dir="2700000" algn="tl">
                    <a:srgbClr val="000000"/>
                  </a:outerShdw>
                </a:effectLst>
                <a:latin typeface="+mj-lt"/>
                <a:ea typeface="+mj-ea"/>
                <a:cs typeface="+mj-cs"/>
              </a:rPr>
              <a:t>(4) Die Mauer von Jerusalem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3253" name="Picture 2" descr="C:\Users\Roger\Desktop\Israel 2013\IMG_07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10652126"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68313" y="0"/>
            <a:ext cx="9144001" cy="1371600"/>
          </a:xfrm>
          <a:prstGeom prst="rect">
            <a:avLst/>
          </a:prstGeom>
          <a:noFill/>
          <a:ln w="9525">
            <a:noFill/>
            <a:miter lim="800000"/>
            <a:headEnd/>
            <a:tailEnd/>
          </a:ln>
          <a:effectLst/>
        </p:spPr>
        <p:txBody>
          <a:bodyPr anchor="ctr"/>
          <a:lstStyle/>
          <a:p>
            <a:pPr algn="ctr">
              <a:defRPr/>
            </a:pPr>
            <a:r>
              <a:rPr lang="de-DE" sz="4400" kern="0" dirty="0">
                <a:solidFill>
                  <a:schemeClr val="folHlink"/>
                </a:solidFill>
                <a:effectLst>
                  <a:outerShdw blurRad="38100" dist="38100" dir="2700000" algn="tl">
                    <a:srgbClr val="000000"/>
                  </a:outerShdw>
                </a:effectLst>
                <a:latin typeface="+mj-lt"/>
                <a:ea typeface="+mj-ea"/>
                <a:cs typeface="+mj-cs"/>
              </a:rPr>
              <a:t>(4) Die Mauer von Jerusalem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Roger\Desktop\141___08\IMG_6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pPr>
              <a:defRPr/>
            </a:pPr>
            <a:r>
              <a:rPr lang="de-DE" dirty="0" smtClean="0"/>
              <a:t>Bäckerei und Stadtmauer</a:t>
            </a:r>
            <a:endParaRPr lang="de-DE" dirty="0"/>
          </a:p>
        </p:txBody>
      </p:sp>
      <p:sp>
        <p:nvSpPr>
          <p:cNvPr id="54276" name="Textfeld 3"/>
          <p:cNvSpPr txBox="1">
            <a:spLocks noChangeArrowheads="1"/>
          </p:cNvSpPr>
          <p:nvPr/>
        </p:nvSpPr>
        <p:spPr bwMode="auto">
          <a:xfrm>
            <a:off x="6659563" y="6165850"/>
            <a:ext cx="360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dirty="0" smtClean="0"/>
              <a:t>1015-975 v. Chr.</a:t>
            </a:r>
            <a:endParaRPr lang="de-DE" dirty="0"/>
          </a:p>
        </p:txBody>
      </p:sp>
      <p:pic>
        <p:nvPicPr>
          <p:cNvPr id="55299" name="Picture 2" descr="C:\Users\Roger\Desktop\13.-18.02.12 Israel\IMG_8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28775"/>
            <a:ext cx="6840538"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331913" y="6237288"/>
            <a:ext cx="4900612" cy="369887"/>
          </a:xfrm>
          <a:prstGeom prst="rect">
            <a:avLst/>
          </a:prstGeom>
          <a:noFill/>
        </p:spPr>
        <p:txBody>
          <a:bodyPr wrap="none">
            <a:spAutoFit/>
          </a:bodyPr>
          <a:lstStyle/>
          <a:p>
            <a:pPr>
              <a:defRPr/>
            </a:pPr>
            <a:r>
              <a:rPr lang="de-DE" dirty="0">
                <a:solidFill>
                  <a:srgbClr val="66FF33"/>
                </a:solidFill>
                <a:effectLst>
                  <a:outerShdw blurRad="38100" dist="38100" dir="2700000" algn="tl">
                    <a:srgbClr val="000000">
                      <a:alpha val="43137"/>
                    </a:srgbClr>
                  </a:outerShdw>
                </a:effectLst>
                <a:cs typeface="Arial" charset="0"/>
              </a:rPr>
              <a:t>Konsequente biblische Chronologie: Salomo (1016-976)</a:t>
            </a:r>
          </a:p>
        </p:txBody>
      </p:sp>
      <p:sp>
        <p:nvSpPr>
          <p:cNvPr id="55301" name="Textfeld 4"/>
          <p:cNvSpPr txBox="1">
            <a:spLocks noChangeArrowheads="1"/>
          </p:cNvSpPr>
          <p:nvPr/>
        </p:nvSpPr>
        <p:spPr bwMode="auto">
          <a:xfrm>
            <a:off x="7885113" y="1628775"/>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Roger\Desktop\141___08\IMG_64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dirty="0" smtClean="0"/>
              <a:t>1015-975 v. Chr.</a:t>
            </a:r>
            <a:endParaRPr lang="de-DE" dirty="0"/>
          </a:p>
        </p:txBody>
      </p:sp>
      <p:sp>
        <p:nvSpPr>
          <p:cNvPr id="6" name="Textfeld 5"/>
          <p:cNvSpPr txBox="1"/>
          <p:nvPr/>
        </p:nvSpPr>
        <p:spPr>
          <a:xfrm>
            <a:off x="1331913" y="6237288"/>
            <a:ext cx="3322637"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Wächterzelle des Wasserstores</a:t>
            </a:r>
          </a:p>
        </p:txBody>
      </p:sp>
      <p:sp>
        <p:nvSpPr>
          <p:cNvPr id="56325" name="Textfeld 4"/>
          <p:cNvSpPr txBox="1">
            <a:spLocks noChangeArrowheads="1"/>
          </p:cNvSpPr>
          <p:nvPr/>
        </p:nvSpPr>
        <p:spPr bwMode="auto">
          <a:xfrm>
            <a:off x="6443663" y="551656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dirty="0" smtClean="0"/>
              <a:t>1015-975 v. Chr.</a:t>
            </a:r>
            <a:endParaRPr lang="de-DE" dirty="0"/>
          </a:p>
        </p:txBody>
      </p:sp>
      <p:pic>
        <p:nvPicPr>
          <p:cNvPr id="57347" name="Picture 2" descr="C:\Users\Roger\Desktop\13.-18.02.12 Israel\IMG_8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28775"/>
            <a:ext cx="6840538"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331913" y="6237288"/>
            <a:ext cx="4900612" cy="369887"/>
          </a:xfrm>
          <a:prstGeom prst="rect">
            <a:avLst/>
          </a:prstGeom>
          <a:noFill/>
        </p:spPr>
        <p:txBody>
          <a:bodyPr wrap="none">
            <a:spAutoFit/>
          </a:bodyPr>
          <a:lstStyle/>
          <a:p>
            <a:pPr>
              <a:defRPr/>
            </a:pPr>
            <a:r>
              <a:rPr lang="de-DE" dirty="0">
                <a:solidFill>
                  <a:srgbClr val="66FF33"/>
                </a:solidFill>
                <a:effectLst>
                  <a:outerShdw blurRad="38100" dist="38100" dir="2700000" algn="tl">
                    <a:srgbClr val="000000">
                      <a:alpha val="43137"/>
                    </a:srgbClr>
                  </a:outerShdw>
                </a:effectLst>
                <a:cs typeface="Arial" charset="0"/>
              </a:rPr>
              <a:t>Konsequente biblische Chronologie: Salomo (1016-976)</a:t>
            </a:r>
          </a:p>
        </p:txBody>
      </p:sp>
      <p:sp>
        <p:nvSpPr>
          <p:cNvPr id="57349" name="Textfeld 4"/>
          <p:cNvSpPr txBox="1">
            <a:spLocks noChangeArrowheads="1"/>
          </p:cNvSpPr>
          <p:nvPr/>
        </p:nvSpPr>
        <p:spPr bwMode="auto">
          <a:xfrm>
            <a:off x="7885113" y="1628775"/>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7" name="Textfeld 6"/>
          <p:cNvSpPr txBox="1"/>
          <p:nvPr/>
        </p:nvSpPr>
        <p:spPr>
          <a:xfrm>
            <a:off x="7232650" y="0"/>
            <a:ext cx="1911350" cy="1292225"/>
          </a:xfrm>
          <a:prstGeom prst="rect">
            <a:avLst/>
          </a:prstGeom>
          <a:noFill/>
        </p:spPr>
        <p:txBody>
          <a:bodyPr>
            <a:spAutoFit/>
          </a:bodyPr>
          <a:lstStyle/>
          <a:p>
            <a:pPr>
              <a:defRPr/>
            </a:pPr>
            <a:r>
              <a:rPr lang="de-DE" sz="2000" dirty="0">
                <a:effectLst>
                  <a:outerShdw blurRad="38100" dist="38100" dir="2700000" algn="tl">
                    <a:srgbClr val="000000">
                      <a:alpha val="43137"/>
                    </a:srgbClr>
                  </a:outerShdw>
                </a:effectLst>
                <a:cs typeface="Arial" charset="0"/>
              </a:rPr>
              <a:t>Wassertor: </a:t>
            </a:r>
          </a:p>
          <a:p>
            <a:pPr>
              <a:defRPr/>
            </a:pPr>
            <a:r>
              <a:rPr lang="de-DE" sz="2000" dirty="0" err="1">
                <a:effectLst>
                  <a:outerShdw blurRad="38100" dist="38100" dir="2700000" algn="tl">
                    <a:srgbClr val="000000">
                      <a:alpha val="43137"/>
                    </a:srgbClr>
                  </a:outerShdw>
                </a:effectLst>
                <a:cs typeface="Arial" charset="0"/>
              </a:rPr>
              <a:t>Neh</a:t>
            </a:r>
            <a:r>
              <a:rPr lang="de-DE" sz="2000" dirty="0">
                <a:effectLst>
                  <a:outerShdw blurRad="38100" dist="38100" dir="2700000" algn="tl">
                    <a:srgbClr val="000000">
                      <a:alpha val="43137"/>
                    </a:srgbClr>
                  </a:outerShdw>
                </a:effectLst>
                <a:cs typeface="Arial" charset="0"/>
              </a:rPr>
              <a:t> 3,26; 8,1.3.16; 12,37 </a:t>
            </a:r>
          </a:p>
          <a:p>
            <a:pPr>
              <a:defRPr/>
            </a:pPr>
            <a:endParaRPr lang="de-DE" dirty="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Roger\.CDVision\13.-18.02.12 Israel\IMG_85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11188" y="0"/>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sz="3100" dirty="0" smtClean="0"/>
              <a:t>1015-975 v. Chr.</a:t>
            </a:r>
            <a:endParaRPr lang="de-DE" sz="3100" dirty="0"/>
          </a:p>
        </p:txBody>
      </p:sp>
      <p:sp>
        <p:nvSpPr>
          <p:cNvPr id="6" name="Textfeld 5"/>
          <p:cNvSpPr txBox="1"/>
          <p:nvPr/>
        </p:nvSpPr>
        <p:spPr>
          <a:xfrm>
            <a:off x="1331913" y="6237288"/>
            <a:ext cx="5916612"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Konsequente biblische Chronologie: Salomo (1016-976)</a:t>
            </a:r>
          </a:p>
        </p:txBody>
      </p:sp>
      <p:sp>
        <p:nvSpPr>
          <p:cNvPr id="58373" name="Textfeld 4"/>
          <p:cNvSpPr txBox="1">
            <a:spLocks noChangeArrowheads="1"/>
          </p:cNvSpPr>
          <p:nvPr/>
        </p:nvSpPr>
        <p:spPr bwMode="auto">
          <a:xfrm>
            <a:off x="7885113" y="1628775"/>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60420"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1"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2"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3"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4"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5"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60426"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7"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8" name="Line 8"/>
          <p:cNvSpPr>
            <a:spLocks noChangeShapeType="1"/>
          </p:cNvSpPr>
          <p:nvPr/>
        </p:nvSpPr>
        <p:spPr bwMode="auto">
          <a:xfrm flipV="1">
            <a:off x="1258888" y="2708275"/>
            <a:ext cx="6265862" cy="22336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9"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60430"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60431"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pPr eaLnBrk="1" hangingPunct="1">
              <a:defRPr/>
            </a:pPr>
            <a:r>
              <a:rPr lang="de-DE" dirty="0" smtClean="0">
                <a:solidFill>
                  <a:srgbClr val="00FF00"/>
                </a:solidFill>
              </a:rPr>
              <a:t>(5) </a:t>
            </a:r>
            <a:r>
              <a:rPr lang="de-DE" dirty="0" err="1" smtClean="0">
                <a:solidFill>
                  <a:srgbClr val="00FF00"/>
                </a:solidFill>
              </a:rPr>
              <a:t>Salomos</a:t>
            </a:r>
            <a:r>
              <a:rPr lang="de-DE" dirty="0" smtClean="0">
                <a:solidFill>
                  <a:srgbClr val="00FF00"/>
                </a:solidFill>
              </a:rPr>
              <a:t> Stadttor in </a:t>
            </a:r>
            <a:r>
              <a:rPr lang="de-DE" dirty="0" err="1" smtClean="0">
                <a:solidFill>
                  <a:srgbClr val="00FF00"/>
                </a:solidFill>
              </a:rPr>
              <a:t>Hazor</a:t>
            </a:r>
            <a:endParaRPr lang="de-DE" dirty="0" smtClean="0">
              <a:solidFill>
                <a:srgbClr val="00FF00"/>
              </a:solidFill>
            </a:endParaRPr>
          </a:p>
        </p:txBody>
      </p:sp>
      <p:sp>
        <p:nvSpPr>
          <p:cNvPr id="61444" name="Textfeld 4"/>
          <p:cNvSpPr txBox="1">
            <a:spLocks noChangeArrowheads="1"/>
          </p:cNvSpPr>
          <p:nvPr/>
        </p:nvSpPr>
        <p:spPr bwMode="auto">
          <a:xfrm>
            <a:off x="285750" y="62865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19213"/>
          </a:xfrm>
        </p:spPr>
        <p:txBody>
          <a:bodyPr/>
          <a:lstStyle/>
          <a:p>
            <a:pPr>
              <a:defRPr/>
            </a:pPr>
            <a:r>
              <a:rPr lang="de-DE" dirty="0" smtClean="0">
                <a:solidFill>
                  <a:srgbClr val="00FF00"/>
                </a:solidFill>
              </a:rPr>
              <a:t>Einleitung</a:t>
            </a:r>
            <a:endParaRPr lang="de-DE" dirty="0">
              <a:solidFill>
                <a:srgbClr val="00FF00"/>
              </a:solidFill>
            </a:endParaRPr>
          </a:p>
        </p:txBody>
      </p:sp>
      <p:sp>
        <p:nvSpPr>
          <p:cNvPr id="3" name="Inhaltsplatzhalter 2"/>
          <p:cNvSpPr>
            <a:spLocks noGrp="1"/>
          </p:cNvSpPr>
          <p:nvPr>
            <p:ph idx="1"/>
          </p:nvPr>
        </p:nvSpPr>
        <p:spPr>
          <a:xfrm>
            <a:off x="179388" y="1484313"/>
            <a:ext cx="8785225" cy="4611687"/>
          </a:xfrm>
        </p:spPr>
        <p:txBody>
          <a:bodyPr/>
          <a:lstStyle/>
          <a:p>
            <a:pPr>
              <a:defRPr/>
            </a:pPr>
            <a:r>
              <a:rPr lang="de-CH" sz="2800" dirty="0" smtClean="0"/>
              <a:t>Welche Überreste von </a:t>
            </a:r>
            <a:r>
              <a:rPr lang="de-CH" sz="2800" dirty="0" err="1" smtClean="0"/>
              <a:t>Salomos</a:t>
            </a:r>
            <a:r>
              <a:rPr lang="de-CH" sz="2800" dirty="0" smtClean="0"/>
              <a:t> Werk sind im 20. und 21. Jh. ausgegraben worden? </a:t>
            </a:r>
          </a:p>
          <a:p>
            <a:pPr>
              <a:defRPr/>
            </a:pPr>
            <a:r>
              <a:rPr lang="de-CH" sz="2800" dirty="0" smtClean="0"/>
              <a:t>Wir begeben uns auf eine spannende Spurensuche mit überraschenden Resultaten, welche die Glaubwürdigkeit der Bibel untermauern und sogar überraschende Beiträge </a:t>
            </a:r>
            <a:r>
              <a:rPr lang="de-CH" sz="2800" dirty="0" err="1" smtClean="0"/>
              <a:t>lieferen</a:t>
            </a:r>
            <a:r>
              <a:rPr lang="de-CH" sz="2800" dirty="0" smtClean="0"/>
              <a:t>, um die Bibel besser zu verstehen! So entspricht z.B. das Design der Stadttore in </a:t>
            </a:r>
            <a:r>
              <a:rPr lang="de-CH" sz="2800" dirty="0" err="1" smtClean="0"/>
              <a:t>Hazor</a:t>
            </a:r>
            <a:r>
              <a:rPr lang="de-CH" sz="2800" dirty="0" smtClean="0"/>
              <a:t>, </a:t>
            </a:r>
            <a:r>
              <a:rPr lang="de-CH" sz="2800" dirty="0" err="1" smtClean="0"/>
              <a:t>Megiddo</a:t>
            </a:r>
            <a:r>
              <a:rPr lang="de-CH" sz="2800" dirty="0" smtClean="0"/>
              <a:t> und Gezer dem Design der 6 </a:t>
            </a:r>
            <a:r>
              <a:rPr lang="de-CH" sz="2800" dirty="0" err="1" smtClean="0"/>
              <a:t>Zugangstore</a:t>
            </a:r>
            <a:r>
              <a:rPr lang="de-CH" sz="2800" dirty="0" smtClean="0"/>
              <a:t> im Endzeit-Tempel nach </a:t>
            </a:r>
            <a:r>
              <a:rPr lang="de-CH" sz="2800" dirty="0" err="1" smtClean="0"/>
              <a:t>Hesekiel</a:t>
            </a:r>
            <a:r>
              <a:rPr lang="de-CH" sz="2800" dirty="0" smtClean="0"/>
              <a:t>, Kap. 40. Das Studium dieser Stadttore hilft, in der Prophetie </a:t>
            </a:r>
            <a:r>
              <a:rPr lang="de-CH" sz="2800" dirty="0" err="1" smtClean="0"/>
              <a:t>Hesekiels</a:t>
            </a:r>
            <a:r>
              <a:rPr lang="de-CH" sz="2800" dirty="0" smtClean="0"/>
              <a:t> frühere allfällige Unklarheiten im Textverständnis auszuräumen.</a:t>
            </a:r>
            <a:endParaRPr lang="de-DE" sz="2800" dirty="0" smtClean="0"/>
          </a:p>
          <a:p>
            <a:pPr>
              <a:defRPr/>
            </a:pPr>
            <a:endParaRPr lang="de-DE"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feld 4"/>
          <p:cNvSpPr txBox="1">
            <a:spLocks noChangeArrowheads="1"/>
          </p:cNvSpPr>
          <p:nvPr/>
        </p:nvSpPr>
        <p:spPr bwMode="auto">
          <a:xfrm>
            <a:off x="285750" y="62865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9" name="Line 6"/>
          <p:cNvSpPr>
            <a:spLocks noChangeShapeType="1"/>
          </p:cNvSpPr>
          <p:nvPr/>
        </p:nvSpPr>
        <p:spPr bwMode="auto">
          <a:xfrm flipH="1">
            <a:off x="4067175" y="2205038"/>
            <a:ext cx="3025775" cy="2873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2" name="Inhaltsplatzhalter 11"/>
          <p:cNvSpPr>
            <a:spLocks noGrp="1"/>
          </p:cNvSpPr>
          <p:nvPr>
            <p:ph idx="1"/>
          </p:nvPr>
        </p:nvSpPr>
        <p:spPr>
          <a:xfrm>
            <a:off x="428625" y="3071813"/>
            <a:ext cx="8229600" cy="4114800"/>
          </a:xfrm>
        </p:spPr>
        <p:txBody>
          <a:bodyPr/>
          <a:lstStyle/>
          <a:p>
            <a:pPr eaLnBrk="1" hangingPunct="1">
              <a:defRPr/>
            </a:pPr>
            <a:r>
              <a:rPr lang="de-DE" dirty="0" smtClean="0">
                <a:solidFill>
                  <a:srgbClr val="FF0000"/>
                </a:solidFill>
              </a:rPr>
              <a:t>EZ II: </a:t>
            </a:r>
            <a:r>
              <a:rPr lang="de-DE" dirty="0" smtClean="0"/>
              <a:t>ab 1000 v. Chr.: 35 ha, </a:t>
            </a:r>
          </a:p>
          <a:p>
            <a:pPr eaLnBrk="1" hangingPunct="1">
              <a:defRPr/>
            </a:pPr>
            <a:r>
              <a:rPr lang="de-DE" dirty="0" smtClean="0"/>
              <a:t>1000 -1500 Einwohner</a:t>
            </a:r>
          </a:p>
          <a:p>
            <a:pPr eaLnBrk="1" hangingPunct="1">
              <a:defRPr/>
            </a:pPr>
            <a:r>
              <a:rPr lang="de-DE" dirty="0" smtClean="0"/>
              <a:t>Salomo: 1016 – 976 v. Chr.</a:t>
            </a:r>
          </a:p>
          <a:p>
            <a:pPr>
              <a:defRPr/>
            </a:pPr>
            <a:endParaRPr lang="de-DE" dirty="0"/>
          </a:p>
        </p:txBody>
      </p:sp>
      <p:sp>
        <p:nvSpPr>
          <p:cNvPr id="10" name="Titel 1"/>
          <p:cNvSpPr>
            <a:spLocks noGrp="1"/>
          </p:cNvSpPr>
          <p:nvPr>
            <p:ph type="title"/>
          </p:nvPr>
        </p:nvSpPr>
        <p:spPr>
          <a:xfrm>
            <a:off x="468313" y="188913"/>
            <a:ext cx="8229600" cy="1371600"/>
          </a:xfrm>
        </p:spPr>
        <p:txBody>
          <a:bodyPr/>
          <a:lstStyle/>
          <a:p>
            <a:pPr eaLnBrk="1" hangingPunct="1">
              <a:defRPr/>
            </a:pPr>
            <a:r>
              <a:rPr lang="de-DE" dirty="0" smtClean="0">
                <a:solidFill>
                  <a:srgbClr val="00FF00"/>
                </a:solidFill>
              </a:rPr>
              <a:t>(5) </a:t>
            </a:r>
            <a:r>
              <a:rPr lang="de-DE" dirty="0" err="1" smtClean="0">
                <a:solidFill>
                  <a:srgbClr val="00FF00"/>
                </a:solidFill>
              </a:rPr>
              <a:t>Salomos</a:t>
            </a:r>
            <a:r>
              <a:rPr lang="de-DE" dirty="0" smtClean="0">
                <a:solidFill>
                  <a:srgbClr val="00FF00"/>
                </a:solidFill>
              </a:rPr>
              <a:t> Stadttor in </a:t>
            </a:r>
            <a:r>
              <a:rPr lang="de-DE" dirty="0" err="1" smtClean="0">
                <a:solidFill>
                  <a:srgbClr val="00FF00"/>
                </a:solidFill>
              </a:rPr>
              <a:t>Hazor</a:t>
            </a:r>
            <a:endParaRPr lang="de-DE" dirty="0" smtClean="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63492" name="Picture 2" descr="C:\Users\Roger\Pictures\PictureProject\0003\DSCN7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a:defRPr/>
            </a:pPr>
            <a:r>
              <a:rPr lang="de-DE" sz="4400" kern="0">
                <a:solidFill>
                  <a:srgbClr val="00FF00"/>
                </a:solidFill>
                <a:effectLst>
                  <a:outerShdw blurRad="38100" dist="38100" dir="2700000" algn="tl">
                    <a:srgbClr val="000000"/>
                  </a:outerShdw>
                </a:effectLst>
                <a:latin typeface="+mj-lt"/>
                <a:ea typeface="+mj-ea"/>
                <a:cs typeface="+mj-cs"/>
              </a:rPr>
              <a:t>(5) Salomos Stadttor in 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64516" name="Picture 2" descr="C:\Users\Roger\Pictures\PictureProject\0003\DSCN7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214438" y="1214438"/>
            <a:ext cx="792162" cy="369887"/>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Turm</a:t>
            </a:r>
          </a:p>
        </p:txBody>
      </p:sp>
      <p:sp>
        <p:nvSpPr>
          <p:cNvPr id="7" name="Text Box 11"/>
          <p:cNvSpPr txBox="1">
            <a:spLocks noChangeArrowheads="1"/>
          </p:cNvSpPr>
          <p:nvPr/>
        </p:nvSpPr>
        <p:spPr bwMode="auto">
          <a:xfrm>
            <a:off x="5143500" y="3929063"/>
            <a:ext cx="2892425" cy="646112"/>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3 Zellen mit Grenzwehr</a:t>
            </a:r>
          </a:p>
          <a:p>
            <a:pPr>
              <a:defRPr/>
            </a:pPr>
            <a:endParaRPr lang="de-DE" dirty="0">
              <a:cs typeface="Arial" charset="0"/>
            </a:endParaRPr>
          </a:p>
        </p:txBody>
      </p:sp>
      <p:sp>
        <p:nvSpPr>
          <p:cNvPr id="8" name="Text Box 12"/>
          <p:cNvSpPr txBox="1">
            <a:spLocks noChangeArrowheads="1"/>
          </p:cNvSpPr>
          <p:nvPr/>
        </p:nvSpPr>
        <p:spPr bwMode="auto">
          <a:xfrm>
            <a:off x="4714875" y="5572125"/>
            <a:ext cx="1143000" cy="369888"/>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Vorhalle</a:t>
            </a:r>
          </a:p>
        </p:txBody>
      </p:sp>
      <p:sp>
        <p:nvSpPr>
          <p:cNvPr id="10" name="Text Box 11"/>
          <p:cNvSpPr txBox="1">
            <a:spLocks noChangeArrowheads="1"/>
          </p:cNvSpPr>
          <p:nvPr/>
        </p:nvSpPr>
        <p:spPr bwMode="auto">
          <a:xfrm>
            <a:off x="7143750" y="3357563"/>
            <a:ext cx="2892425" cy="646112"/>
          </a:xfrm>
          <a:prstGeom prst="rect">
            <a:avLst/>
          </a:prstGeom>
          <a:noFill/>
          <a:ln w="9525">
            <a:noFill/>
            <a:miter lim="800000"/>
            <a:headEnd/>
            <a:tailEnd/>
          </a:ln>
        </p:spPr>
        <p:txBody>
          <a:bodyPr>
            <a:spAutoFit/>
          </a:bodyPr>
          <a:lstStyle/>
          <a:p>
            <a:pPr>
              <a:defRPr/>
            </a:pPr>
            <a:r>
              <a:rPr lang="de-DE" b="1" dirty="0">
                <a:solidFill>
                  <a:schemeClr val="accent4">
                    <a:lumMod val="10000"/>
                  </a:schemeClr>
                </a:solidFill>
                <a:cs typeface="Arial" charset="0"/>
              </a:rPr>
              <a:t>Tordurchgang</a:t>
            </a:r>
          </a:p>
          <a:p>
            <a:pPr>
              <a:defRPr/>
            </a:pPr>
            <a:endParaRPr lang="de-DE" dirty="0">
              <a:cs typeface="Arial" charset="0"/>
            </a:endParaRPr>
          </a:p>
        </p:txBody>
      </p:sp>
      <p:sp>
        <p:nvSpPr>
          <p:cNvPr id="11" name="Titel 1"/>
          <p:cNvSpPr txBox="1">
            <a:spLocks/>
          </p:cNvSpPr>
          <p:nvPr/>
        </p:nvSpPr>
        <p:spPr bwMode="auto">
          <a:xfrm>
            <a:off x="468313" y="188913"/>
            <a:ext cx="8229600" cy="1371600"/>
          </a:xfrm>
          <a:prstGeom prst="rect">
            <a:avLst/>
          </a:prstGeom>
          <a:noFill/>
          <a:ln w="9525">
            <a:noFill/>
            <a:miter lim="800000"/>
            <a:headEnd/>
            <a:tailEnd/>
          </a:ln>
          <a:effectLst/>
        </p:spPr>
        <p:txBody>
          <a:bodyPr anchor="ctr"/>
          <a:lstStyle/>
          <a:p>
            <a:pPr algn="ctr">
              <a:defRPr/>
            </a:pPr>
            <a:r>
              <a:rPr lang="de-DE" sz="4400" kern="0">
                <a:solidFill>
                  <a:srgbClr val="00FF00"/>
                </a:solidFill>
                <a:effectLst>
                  <a:outerShdw blurRad="38100" dist="38100" dir="2700000" algn="tl">
                    <a:srgbClr val="000000"/>
                  </a:outerShdw>
                </a:effectLst>
                <a:latin typeface="+mj-lt"/>
                <a:ea typeface="+mj-ea"/>
                <a:cs typeface="+mj-cs"/>
              </a:rPr>
              <a:t>(5) Salomos Stadttor in 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65540" name="Picture 2" descr="C:\Users\Roger\Pictures\PictureProject\0003\DSCN7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5364163" y="1773238"/>
            <a:ext cx="792162" cy="369887"/>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Turm</a:t>
            </a:r>
          </a:p>
        </p:txBody>
      </p:sp>
      <p:sp>
        <p:nvSpPr>
          <p:cNvPr id="6" name="Text Box 11"/>
          <p:cNvSpPr txBox="1">
            <a:spLocks noChangeArrowheads="1"/>
          </p:cNvSpPr>
          <p:nvPr/>
        </p:nvSpPr>
        <p:spPr bwMode="auto">
          <a:xfrm>
            <a:off x="214313" y="4143375"/>
            <a:ext cx="2892425" cy="646113"/>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effectLst>
                  <a:outerShdw blurRad="38100" dist="38100" dir="2700000" algn="tl">
                    <a:srgbClr val="000000">
                      <a:alpha val="43137"/>
                    </a:srgbClr>
                  </a:outerShdw>
                </a:effectLst>
                <a:cs typeface="Arial" charset="0"/>
              </a:rPr>
              <a:t>3 Zellen mit Grenzwehr</a:t>
            </a:r>
          </a:p>
          <a:p>
            <a:pPr>
              <a:defRPr/>
            </a:pPr>
            <a:endParaRPr lang="de-DE" dirty="0">
              <a:cs typeface="Arial" charset="0"/>
            </a:endParaRPr>
          </a:p>
        </p:txBody>
      </p:sp>
      <p:sp>
        <p:nvSpPr>
          <p:cNvPr id="7" name="Text Box 12"/>
          <p:cNvSpPr txBox="1">
            <a:spLocks noChangeArrowheads="1"/>
          </p:cNvSpPr>
          <p:nvPr/>
        </p:nvSpPr>
        <p:spPr bwMode="auto">
          <a:xfrm>
            <a:off x="4714875" y="5572125"/>
            <a:ext cx="1143000" cy="369888"/>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Vorhalle</a:t>
            </a:r>
          </a:p>
        </p:txBody>
      </p:sp>
      <p:sp>
        <p:nvSpPr>
          <p:cNvPr id="9"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(5)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84313"/>
            <a:ext cx="71278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6"/>
          <p:cNvSpPr txBox="1">
            <a:spLocks noChangeArrowheads="1"/>
          </p:cNvSpPr>
          <p:nvPr/>
        </p:nvSpPr>
        <p:spPr bwMode="auto">
          <a:xfrm>
            <a:off x="3779838" y="3429000"/>
            <a:ext cx="3321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chemeClr val="bg1"/>
                </a:solidFill>
              </a:rPr>
              <a:t>Zellen mit Grenzwehr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5538"/>
            <a:ext cx="7777162"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8"/>
          <p:cNvSpPr txBox="1">
            <a:spLocks noChangeArrowheads="1"/>
          </p:cNvSpPr>
          <p:nvPr/>
        </p:nvSpPr>
        <p:spPr bwMode="auto">
          <a:xfrm>
            <a:off x="3132138" y="3429000"/>
            <a:ext cx="3321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chemeClr val="bg1"/>
                </a:solidFill>
              </a:rPr>
              <a:t>Zellen mit Grenzwehr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777716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6"/>
          <p:cNvSpPr txBox="1">
            <a:spLocks noChangeArrowheads="1"/>
          </p:cNvSpPr>
          <p:nvPr/>
        </p:nvSpPr>
        <p:spPr bwMode="auto">
          <a:xfrm>
            <a:off x="2339975" y="2492375"/>
            <a:ext cx="4092575" cy="369888"/>
          </a:xfrm>
          <a:prstGeom prst="rect">
            <a:avLst/>
          </a:prstGeom>
          <a:noFill/>
          <a:ln w="9525">
            <a:noFill/>
            <a:miter lim="800000"/>
            <a:headEnd/>
            <a:tailEnd/>
          </a:ln>
        </p:spPr>
        <p:txBody>
          <a:bodyPr wrap="none">
            <a:spAutoFit/>
          </a:bodyPr>
          <a:lstStyle/>
          <a:p>
            <a:pPr>
              <a:defRPr/>
            </a:pPr>
            <a:r>
              <a:rPr lang="de-DE" dirty="0" err="1">
                <a:solidFill>
                  <a:schemeClr val="bg2"/>
                </a:solidFill>
                <a:effectLst>
                  <a:outerShdw blurRad="38100" dist="38100" dir="2700000" algn="tl">
                    <a:srgbClr val="000000">
                      <a:alpha val="43137"/>
                    </a:srgbClr>
                  </a:outerShdw>
                </a:effectLst>
                <a:cs typeface="Arial" charset="0"/>
              </a:rPr>
              <a:t>Tirza</a:t>
            </a:r>
            <a:r>
              <a:rPr lang="de-DE" dirty="0">
                <a:solidFill>
                  <a:schemeClr val="bg2"/>
                </a:solidFill>
                <a:effectLst>
                  <a:outerShdw blurRad="38100" dist="38100" dir="2700000" algn="tl">
                    <a:srgbClr val="000000">
                      <a:alpha val="43137"/>
                    </a:srgbClr>
                  </a:outerShdw>
                </a:effectLst>
                <a:cs typeface="Arial" charset="0"/>
              </a:rPr>
              <a:t> (6-j.) als Wächterin in einer Zelle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p:txBody>
          <a:bodyPr/>
          <a:lstStyle/>
          <a:p>
            <a:pPr eaLnBrk="1" hangingPunct="1">
              <a:defRPr/>
            </a:pPr>
            <a:endParaRPr lang="de-DE" dirty="0" smtClean="0"/>
          </a:p>
        </p:txBody>
      </p:sp>
      <p:pic>
        <p:nvPicPr>
          <p:cNvPr id="69636" name="Picture 2" descr="C:\Users\Roger\Pictures\PictureProject\0003\DSCN7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8" descr="Jo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57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feld 5"/>
          <p:cNvSpPr txBox="1">
            <a:spLocks noChangeArrowheads="1"/>
          </p:cNvSpPr>
          <p:nvPr/>
        </p:nvSpPr>
        <p:spPr bwMode="auto">
          <a:xfrm>
            <a:off x="5183188" y="357188"/>
            <a:ext cx="3960812" cy="708025"/>
          </a:xfrm>
          <a:prstGeom prst="rect">
            <a:avLst/>
          </a:prstGeom>
          <a:noFill/>
          <a:ln w="9525">
            <a:noFill/>
            <a:miter lim="800000"/>
            <a:headEnd/>
            <a:tailEnd/>
          </a:ln>
        </p:spPr>
        <p:txBody>
          <a:bodyPr wrap="none">
            <a:spAutoFit/>
          </a:bodyPr>
          <a:lstStyle/>
          <a:p>
            <a:pPr>
              <a:defRPr/>
            </a:pPr>
            <a:r>
              <a:rPr lang="de-DE" sz="4000" dirty="0" err="1">
                <a:solidFill>
                  <a:srgbClr val="FF0000"/>
                </a:solidFill>
                <a:effectLst>
                  <a:outerShdw blurRad="38100" dist="38100" dir="2700000" algn="tl">
                    <a:srgbClr val="000000">
                      <a:alpha val="43137"/>
                    </a:srgbClr>
                  </a:outerShdw>
                </a:effectLst>
                <a:cs typeface="Arial" charset="0"/>
              </a:rPr>
              <a:t>Hesekiel</a:t>
            </a:r>
            <a:r>
              <a:rPr lang="de-DE" sz="4000" dirty="0">
                <a:solidFill>
                  <a:srgbClr val="FF0000"/>
                </a:solidFill>
                <a:effectLst>
                  <a:outerShdw blurRad="38100" dist="38100" dir="2700000" algn="tl">
                    <a:srgbClr val="000000">
                      <a:alpha val="43137"/>
                    </a:srgbClr>
                  </a:outerShdw>
                </a:effectLst>
                <a:cs typeface="Arial" charset="0"/>
              </a:rPr>
              <a:t> 40,6-37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539750" y="476250"/>
            <a:ext cx="7499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b="1"/>
              <a:t>Die 7 Torgebäude: </a:t>
            </a:r>
            <a:r>
              <a:rPr lang="de-DE" altLang="de-DE" sz="2400" b="1">
                <a:solidFill>
                  <a:srgbClr val="FFFF00"/>
                </a:solidFill>
              </a:rPr>
              <a:t>Kommet her zu mir alle, </a:t>
            </a:r>
          </a:p>
          <a:p>
            <a:pPr eaLnBrk="1" hangingPunct="1"/>
            <a:r>
              <a:rPr lang="de-DE" altLang="de-DE" sz="2400" b="1">
                <a:solidFill>
                  <a:srgbClr val="FFFF00"/>
                </a:solidFill>
              </a:rPr>
              <a:t>die ihr mühselig und beladen seid! </a:t>
            </a:r>
            <a:r>
              <a:rPr lang="de-DE" altLang="de-DE" sz="2400" b="1"/>
              <a:t>(Mat 11,28) </a:t>
            </a:r>
          </a:p>
        </p:txBody>
      </p:sp>
      <p:sp>
        <p:nvSpPr>
          <p:cNvPr id="1028" name="Text Box 7"/>
          <p:cNvSpPr txBox="1">
            <a:spLocks noChangeArrowheads="1"/>
          </p:cNvSpPr>
          <p:nvPr/>
        </p:nvSpPr>
        <p:spPr bwMode="auto">
          <a:xfrm>
            <a:off x="611188" y="6237288"/>
            <a:ext cx="231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b="1"/>
              <a:t>1Tim 2,4; 2Pet 3,9</a:t>
            </a:r>
          </a:p>
        </p:txBody>
      </p:sp>
      <p:sp>
        <p:nvSpPr>
          <p:cNvPr id="102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pic>
        <p:nvPicPr>
          <p:cNvPr id="1026"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4451350"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39750" y="404813"/>
            <a:ext cx="7834313" cy="1200150"/>
          </a:xfrm>
          <a:prstGeom prst="rect">
            <a:avLst/>
          </a:prstGeom>
          <a:noFill/>
          <a:ln w="9525">
            <a:noFill/>
            <a:miter lim="800000"/>
            <a:headEnd/>
            <a:tailEnd/>
          </a:ln>
        </p:spPr>
        <p:txBody>
          <a:bodyPr wrap="none">
            <a:spAutoFit/>
          </a:bodyPr>
          <a:lstStyle/>
          <a:p>
            <a:pPr>
              <a:defRPr/>
            </a:pPr>
            <a:r>
              <a:rPr lang="de-DE" sz="2400" b="1" dirty="0">
                <a:effectLst>
                  <a:outerShdw blurRad="38100" dist="38100" dir="2700000" algn="tl">
                    <a:srgbClr val="000000">
                      <a:alpha val="43137"/>
                    </a:srgbClr>
                  </a:outerShdw>
                </a:effectLst>
                <a:cs typeface="Arial" charset="0"/>
              </a:rPr>
              <a:t>Die 7 Turmgebäude: </a:t>
            </a:r>
            <a:r>
              <a:rPr lang="de-DE" sz="2400" b="1" dirty="0">
                <a:solidFill>
                  <a:srgbClr val="FFFF00"/>
                </a:solidFill>
                <a:effectLst>
                  <a:outerShdw blurRad="38100" dist="38100" dir="2700000" algn="tl">
                    <a:srgbClr val="000000">
                      <a:alpha val="43137"/>
                    </a:srgbClr>
                  </a:outerShdw>
                </a:effectLst>
                <a:cs typeface="Arial" charset="0"/>
              </a:rPr>
              <a:t>Der Name des Herrn ist ein </a:t>
            </a:r>
          </a:p>
          <a:p>
            <a:pPr>
              <a:defRPr/>
            </a:pPr>
            <a:r>
              <a:rPr lang="de-DE" sz="2400" b="1" dirty="0">
                <a:solidFill>
                  <a:srgbClr val="FFFF00"/>
                </a:solidFill>
                <a:effectLst>
                  <a:outerShdw blurRad="38100" dist="38100" dir="2700000" algn="tl">
                    <a:srgbClr val="000000">
                      <a:alpha val="43137"/>
                    </a:srgbClr>
                  </a:outerShdw>
                </a:effectLst>
                <a:cs typeface="Arial" charset="0"/>
              </a:rPr>
              <a:t>starker Turm; der Gerechte läuft dahin und ist in </a:t>
            </a:r>
          </a:p>
          <a:p>
            <a:pPr>
              <a:defRPr/>
            </a:pPr>
            <a:r>
              <a:rPr lang="de-DE" sz="2400" b="1" dirty="0">
                <a:solidFill>
                  <a:srgbClr val="FFFF00"/>
                </a:solidFill>
                <a:effectLst>
                  <a:outerShdw blurRad="38100" dist="38100" dir="2700000" algn="tl">
                    <a:srgbClr val="000000">
                      <a:alpha val="43137"/>
                    </a:srgbClr>
                  </a:outerShdw>
                </a:effectLst>
                <a:cs typeface="Arial" charset="0"/>
              </a:rPr>
              <a:t>Sicherheit.  </a:t>
            </a:r>
            <a:r>
              <a:rPr lang="de-DE" sz="2400" b="1" dirty="0">
                <a:effectLst>
                  <a:outerShdw blurRad="38100" dist="38100" dir="2700000" algn="tl">
                    <a:srgbClr val="000000">
                      <a:alpha val="43137"/>
                    </a:srgbClr>
                  </a:outerShdw>
                </a:effectLst>
                <a:cs typeface="Arial" charset="0"/>
              </a:rPr>
              <a:t>(</a:t>
            </a:r>
            <a:r>
              <a:rPr lang="de-DE" sz="2400" b="1" dirty="0" err="1">
                <a:effectLst>
                  <a:outerShdw blurRad="38100" dist="38100" dir="2700000" algn="tl">
                    <a:srgbClr val="000000">
                      <a:alpha val="43137"/>
                    </a:srgbClr>
                  </a:outerShdw>
                </a:effectLst>
                <a:cs typeface="Arial" charset="0"/>
              </a:rPr>
              <a:t>Spr</a:t>
            </a:r>
            <a:r>
              <a:rPr lang="de-DE" sz="2400" b="1" dirty="0">
                <a:effectLst>
                  <a:outerShdw blurRad="38100" dist="38100" dir="2700000" algn="tl">
                    <a:srgbClr val="000000">
                      <a:alpha val="43137"/>
                    </a:srgbClr>
                  </a:outerShdw>
                </a:effectLst>
                <a:cs typeface="Arial" charset="0"/>
              </a:rPr>
              <a:t> 18,10)</a:t>
            </a:r>
          </a:p>
        </p:txBody>
      </p:sp>
      <p:pic>
        <p:nvPicPr>
          <p:cNvPr id="205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844675"/>
            <a:ext cx="2520950" cy="46116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2"/>
          <p:cNvSpPr>
            <a:spLocks noGrp="1" noChangeArrowheads="1"/>
          </p:cNvSpPr>
          <p:nvPr>
            <p:ph type="title"/>
          </p:nvPr>
        </p:nvSpPr>
        <p:spPr>
          <a:xfrm>
            <a:off x="323850" y="0"/>
            <a:ext cx="8569325" cy="765175"/>
          </a:xfrm>
        </p:spPr>
        <p:txBody>
          <a:bodyPr/>
          <a:lstStyle/>
          <a:p>
            <a:pPr eaLnBrk="1" hangingPunct="1">
              <a:defRPr/>
            </a:pPr>
            <a:r>
              <a:rPr lang="de-DE" dirty="0" smtClean="0">
                <a:solidFill>
                  <a:srgbClr val="FFC000"/>
                </a:solidFill>
              </a:rPr>
              <a:t>Salomo in Jerusalem</a:t>
            </a:r>
          </a:p>
        </p:txBody>
      </p:sp>
      <p:sp>
        <p:nvSpPr>
          <p:cNvPr id="17412"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17414"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17416"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17418" name="Text Box 15"/>
          <p:cNvSpPr txBox="1">
            <a:spLocks noChangeArrowheads="1"/>
          </p:cNvSpPr>
          <p:nvPr/>
        </p:nvSpPr>
        <p:spPr bwMode="auto">
          <a:xfrm>
            <a:off x="-1285875" y="3786188"/>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S</a:t>
            </a:r>
            <a:endParaRPr lang="de-DE" altLang="de-DE" sz="4000">
              <a:solidFill>
                <a:srgbClr val="00FF00"/>
              </a:solidFill>
            </a:endParaRPr>
          </a:p>
        </p:txBody>
      </p:sp>
      <p:sp>
        <p:nvSpPr>
          <p:cNvPr id="17419" name="Text Box 16"/>
          <p:cNvSpPr txBox="1">
            <a:spLocks noChangeArrowheads="1"/>
          </p:cNvSpPr>
          <p:nvPr/>
        </p:nvSpPr>
        <p:spPr bwMode="auto">
          <a:xfrm>
            <a:off x="8459788" y="2565400"/>
            <a:ext cx="528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N</a:t>
            </a:r>
            <a:endParaRPr lang="de-DE" altLang="de-DE" sz="4000">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7422"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7424" name="Text Box 16"/>
          <p:cNvSpPr txBox="1">
            <a:spLocks noChangeArrowheads="1"/>
          </p:cNvSpPr>
          <p:nvPr/>
        </p:nvSpPr>
        <p:spPr bwMode="auto">
          <a:xfrm>
            <a:off x="4284663" y="5876925"/>
            <a:ext cx="54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O</a:t>
            </a:r>
            <a:endParaRPr lang="de-DE" altLang="de-DE" sz="4000">
              <a:solidFill>
                <a:srgbClr val="00FF00"/>
              </a:solidFill>
            </a:endParaRPr>
          </a:p>
        </p:txBody>
      </p:sp>
      <p:sp>
        <p:nvSpPr>
          <p:cNvPr id="17425" name="Text Box 16"/>
          <p:cNvSpPr txBox="1">
            <a:spLocks noChangeArrowheads="1"/>
          </p:cNvSpPr>
          <p:nvPr/>
        </p:nvSpPr>
        <p:spPr bwMode="auto">
          <a:xfrm>
            <a:off x="4427538" y="1268413"/>
            <a:ext cx="647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W</a:t>
            </a:r>
            <a:endParaRPr lang="de-DE" altLang="de-DE" sz="4000">
              <a:solidFill>
                <a:srgbClr val="00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p:txBody>
          <a:bodyPr/>
          <a:lstStyle/>
          <a:p>
            <a:pPr eaLnBrk="1" hangingPunct="1">
              <a:defRPr/>
            </a:pPr>
            <a:endParaRPr lang="de-DE" smtClean="0"/>
          </a:p>
        </p:txBody>
      </p:sp>
      <p:pic>
        <p:nvPicPr>
          <p:cNvPr id="70660" name="Picture 2" descr="G:\IsraelReise08\IsraelReise_0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feld 5"/>
          <p:cNvSpPr txBox="1">
            <a:spLocks noChangeArrowheads="1"/>
          </p:cNvSpPr>
          <p:nvPr/>
        </p:nvSpPr>
        <p:spPr bwMode="auto">
          <a:xfrm>
            <a:off x="2268538" y="1268413"/>
            <a:ext cx="2255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b="1"/>
              <a:t>Kasematte-Mauer</a:t>
            </a:r>
          </a:p>
        </p:txBody>
      </p:sp>
      <p:sp>
        <p:nvSpPr>
          <p:cNvPr id="7" name="Line 6"/>
          <p:cNvSpPr>
            <a:spLocks noChangeShapeType="1"/>
          </p:cNvSpPr>
          <p:nvPr/>
        </p:nvSpPr>
        <p:spPr bwMode="auto">
          <a:xfrm>
            <a:off x="3429000" y="1714500"/>
            <a:ext cx="1357313" cy="714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0663" name="Textfeld 9"/>
          <p:cNvSpPr txBox="1">
            <a:spLocks noChangeArrowheads="1"/>
          </p:cNvSpPr>
          <p:nvPr/>
        </p:nvSpPr>
        <p:spPr bwMode="auto">
          <a:xfrm>
            <a:off x="500063" y="5857875"/>
            <a:ext cx="1092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digi mice GmbH</a:t>
            </a:r>
          </a:p>
        </p:txBody>
      </p:sp>
      <p:sp>
        <p:nvSpPr>
          <p:cNvPr id="9" name="Titel 1"/>
          <p:cNvSpPr txBox="1">
            <a:spLocks/>
          </p:cNvSpPr>
          <p:nvPr/>
        </p:nvSpPr>
        <p:spPr bwMode="auto">
          <a:xfrm>
            <a:off x="395288" y="0"/>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(5)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8"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p:txBody>
          <a:bodyPr/>
          <a:lstStyle/>
          <a:p>
            <a:pPr>
              <a:defRPr/>
            </a:pPr>
            <a:r>
              <a:rPr lang="de-DE" smtClean="0"/>
              <a:t>Das Osttor</a:t>
            </a:r>
          </a:p>
        </p:txBody>
      </p:sp>
      <p:sp>
        <p:nvSpPr>
          <p:cNvPr id="109571" name="Rectangle 3"/>
          <p:cNvSpPr>
            <a:spLocks noGrp="1" noChangeArrowheads="1"/>
          </p:cNvSpPr>
          <p:nvPr>
            <p:ph type="body" idx="1"/>
          </p:nvPr>
        </p:nvSpPr>
        <p:spPr>
          <a:xfrm>
            <a:off x="0" y="1981200"/>
            <a:ext cx="4572000" cy="4114800"/>
          </a:xfrm>
        </p:spPr>
        <p:txBody>
          <a:bodyPr/>
          <a:lstStyle/>
          <a:p>
            <a:pPr>
              <a:lnSpc>
                <a:spcPct val="90000"/>
              </a:lnSpc>
              <a:buFontTx/>
              <a:buNone/>
              <a:defRPr/>
            </a:pPr>
            <a:r>
              <a:rPr lang="en-US" dirty="0" smtClean="0">
                <a:solidFill>
                  <a:srgbClr val="6600FF"/>
                </a:solidFill>
              </a:rPr>
              <a:t>	</a:t>
            </a:r>
            <a:r>
              <a:rPr lang="de-DE" dirty="0" err="1" smtClean="0"/>
              <a:t>Hes</a:t>
            </a:r>
            <a:r>
              <a:rPr lang="de-DE" dirty="0" smtClean="0"/>
              <a:t> 40,6: </a:t>
            </a:r>
            <a:r>
              <a:rPr lang="de-DE" dirty="0" smtClean="0">
                <a:solidFill>
                  <a:srgbClr val="FFFF00"/>
                </a:solidFill>
              </a:rPr>
              <a:t>6 Und er ging zu dem Tor, das gegen Osten gerichtet war, und stieg dessen Stufen hinauf. Und er maß die Schwelle des Tores: eine Rute breit, und zwar die erste Schwelle eine Rute breit; …</a:t>
            </a:r>
          </a:p>
        </p:txBody>
      </p:sp>
      <p:sp>
        <p:nvSpPr>
          <p:cNvPr id="109575" name="Line 7"/>
          <p:cNvSpPr>
            <a:spLocks noChangeShapeType="1"/>
          </p:cNvSpPr>
          <p:nvPr/>
        </p:nvSpPr>
        <p:spPr bwMode="auto">
          <a:xfrm>
            <a:off x="6156325" y="5516563"/>
            <a:ext cx="0" cy="50482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3074" name="Object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7" name="Line 9"/>
          <p:cNvSpPr>
            <a:spLocks noChangeShapeType="1"/>
          </p:cNvSpPr>
          <p:nvPr/>
        </p:nvSpPr>
        <p:spPr bwMode="auto">
          <a:xfrm>
            <a:off x="3995738" y="6237288"/>
            <a:ext cx="2160587" cy="1444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09578" name="Text Box 10"/>
          <p:cNvSpPr txBox="1">
            <a:spLocks noChangeArrowheads="1"/>
          </p:cNvSpPr>
          <p:nvPr/>
        </p:nvSpPr>
        <p:spPr bwMode="auto">
          <a:xfrm>
            <a:off x="2555875" y="6021388"/>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Treppen</a:t>
            </a:r>
          </a:p>
        </p:txBody>
      </p:sp>
      <p:sp>
        <p:nvSpPr>
          <p:cNvPr id="109581" name="Line 13"/>
          <p:cNvSpPr>
            <a:spLocks noChangeShapeType="1"/>
          </p:cNvSpPr>
          <p:nvPr/>
        </p:nvSpPr>
        <p:spPr bwMode="auto">
          <a:xfrm flipH="1">
            <a:off x="6588125" y="5300663"/>
            <a:ext cx="1368425" cy="5762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7"/>
                                        </p:tgtEl>
                                        <p:attrNameLst>
                                          <p:attrName>style.visibility</p:attrName>
                                        </p:attrNameLst>
                                      </p:cBhvr>
                                      <p:to>
                                        <p:strVal val="visible"/>
                                      </p:to>
                                    </p:set>
                                    <p:anim calcmode="lin" valueType="num">
                                      <p:cBhvr additive="base">
                                        <p:cTn id="7" dur="500" fill="hold"/>
                                        <p:tgtEl>
                                          <p:spTgt spid="109577"/>
                                        </p:tgtEl>
                                        <p:attrNameLst>
                                          <p:attrName>ppt_x</p:attrName>
                                        </p:attrNameLst>
                                      </p:cBhvr>
                                      <p:tavLst>
                                        <p:tav tm="0">
                                          <p:val>
                                            <p:strVal val="#ppt_x"/>
                                          </p:val>
                                        </p:tav>
                                        <p:tav tm="100000">
                                          <p:val>
                                            <p:strVal val="#ppt_x"/>
                                          </p:val>
                                        </p:tav>
                                      </p:tavLst>
                                    </p:anim>
                                    <p:anim calcmode="lin" valueType="num">
                                      <p:cBhvr additive="base">
                                        <p:cTn id="8" dur="500" fill="hold"/>
                                        <p:tgtEl>
                                          <p:spTgt spid="1095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9578"/>
                                        </p:tgtEl>
                                        <p:attrNameLst>
                                          <p:attrName>style.visibility</p:attrName>
                                        </p:attrNameLst>
                                      </p:cBhvr>
                                      <p:to>
                                        <p:strVal val="visible"/>
                                      </p:to>
                                    </p:set>
                                    <p:animEffect transition="in" filter="blinds(horizontal)">
                                      <p:cBhvr>
                                        <p:cTn id="13" dur="500"/>
                                        <p:tgtEl>
                                          <p:spTgt spid="1095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9581"/>
                                        </p:tgtEl>
                                        <p:attrNameLst>
                                          <p:attrName>style.visibility</p:attrName>
                                        </p:attrNameLst>
                                      </p:cBhvr>
                                      <p:to>
                                        <p:strVal val="visible"/>
                                      </p:to>
                                    </p:set>
                                    <p:anim calcmode="lin" valueType="num">
                                      <p:cBhvr additive="base">
                                        <p:cTn id="18" dur="500" fill="hold"/>
                                        <p:tgtEl>
                                          <p:spTgt spid="109581"/>
                                        </p:tgtEl>
                                        <p:attrNameLst>
                                          <p:attrName>ppt_x</p:attrName>
                                        </p:attrNameLst>
                                      </p:cBhvr>
                                      <p:tavLst>
                                        <p:tav tm="0">
                                          <p:val>
                                            <p:strVal val="#ppt_x"/>
                                          </p:val>
                                        </p:tav>
                                        <p:tav tm="100000">
                                          <p:val>
                                            <p:strVal val="#ppt_x"/>
                                          </p:val>
                                        </p:tav>
                                      </p:tavLst>
                                    </p:anim>
                                    <p:anim calcmode="lin" valueType="num">
                                      <p:cBhvr additive="base">
                                        <p:cTn id="19" dur="500" fill="hold"/>
                                        <p:tgtEl>
                                          <p:spTgt spid="10958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9575"/>
                                        </p:tgtEl>
                                        <p:attrNameLst>
                                          <p:attrName>style.visibility</p:attrName>
                                        </p:attrNameLst>
                                      </p:cBhvr>
                                      <p:to>
                                        <p:strVal val="visible"/>
                                      </p:to>
                                    </p:set>
                                    <p:anim calcmode="lin" valueType="num">
                                      <p:cBhvr additive="base">
                                        <p:cTn id="24" dur="500" fill="hold"/>
                                        <p:tgtEl>
                                          <p:spTgt spid="109575"/>
                                        </p:tgtEl>
                                        <p:attrNameLst>
                                          <p:attrName>ppt_x</p:attrName>
                                        </p:attrNameLst>
                                      </p:cBhvr>
                                      <p:tavLst>
                                        <p:tav tm="0">
                                          <p:val>
                                            <p:strVal val="#ppt_x"/>
                                          </p:val>
                                        </p:tav>
                                        <p:tav tm="100000">
                                          <p:val>
                                            <p:strVal val="#ppt_x"/>
                                          </p:val>
                                        </p:tav>
                                      </p:tavLst>
                                    </p:anim>
                                    <p:anim calcmode="lin" valueType="num">
                                      <p:cBhvr additive="base">
                                        <p:cTn id="25" dur="500" fill="hold"/>
                                        <p:tgtEl>
                                          <p:spTgt spid="1095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P spid="109577" grpId="0" animBg="1"/>
      <p:bldP spid="109578" grpId="0"/>
      <p:bldP spid="10958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3"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p:txBody>
          <a:bodyPr/>
          <a:lstStyle/>
          <a:p>
            <a:pPr>
              <a:defRPr/>
            </a:pPr>
            <a:r>
              <a:rPr lang="de-DE" smtClean="0"/>
              <a:t>Das Osttor</a:t>
            </a:r>
          </a:p>
        </p:txBody>
      </p:sp>
      <p:sp>
        <p:nvSpPr>
          <p:cNvPr id="110595" name="Rectangle 3"/>
          <p:cNvSpPr>
            <a:spLocks noGrp="1" noChangeArrowheads="1"/>
          </p:cNvSpPr>
          <p:nvPr>
            <p:ph type="body" idx="1"/>
          </p:nvPr>
        </p:nvSpPr>
        <p:spPr>
          <a:xfrm>
            <a:off x="0" y="1844675"/>
            <a:ext cx="4572000" cy="4876800"/>
          </a:xfrm>
        </p:spPr>
        <p:txBody>
          <a:bodyPr/>
          <a:lstStyle/>
          <a:p>
            <a:pPr>
              <a:lnSpc>
                <a:spcPct val="90000"/>
              </a:lnSpc>
              <a:buFontTx/>
              <a:buNone/>
              <a:defRPr/>
            </a:pPr>
            <a:r>
              <a:rPr lang="en-US" dirty="0" smtClean="0">
                <a:solidFill>
                  <a:srgbClr val="6600FF"/>
                </a:solidFill>
              </a:rPr>
              <a:t>	</a:t>
            </a:r>
            <a:r>
              <a:rPr lang="de-DE" dirty="0" err="1" smtClean="0"/>
              <a:t>Hes</a:t>
            </a:r>
            <a:r>
              <a:rPr lang="de-DE" dirty="0" smtClean="0"/>
              <a:t> 40,7: </a:t>
            </a:r>
            <a:r>
              <a:rPr lang="de-DE" dirty="0" smtClean="0">
                <a:solidFill>
                  <a:srgbClr val="FFFF00"/>
                </a:solidFill>
              </a:rPr>
              <a:t>und jedes Wachtzimmer: eine Rute lang und eine Rute breit, und zwischen den Wachtzimmern fünf Ellen; und die Torschwelle neben der </a:t>
            </a:r>
            <a:r>
              <a:rPr lang="de-DE" dirty="0" err="1" smtClean="0">
                <a:solidFill>
                  <a:srgbClr val="FFFF00"/>
                </a:solidFill>
              </a:rPr>
              <a:t>Torhalle</a:t>
            </a:r>
            <a:r>
              <a:rPr lang="de-DE" dirty="0" smtClean="0">
                <a:solidFill>
                  <a:srgbClr val="FFFF00"/>
                </a:solidFill>
              </a:rPr>
              <a:t> nach dem (Tempel)-Haus hin: eine Rute. </a:t>
            </a:r>
          </a:p>
        </p:txBody>
      </p:sp>
      <p:sp>
        <p:nvSpPr>
          <p:cNvPr id="110597" name="Line 5"/>
          <p:cNvSpPr>
            <a:spLocks noChangeShapeType="1"/>
          </p:cNvSpPr>
          <p:nvPr/>
        </p:nvSpPr>
        <p:spPr bwMode="auto">
          <a:xfrm>
            <a:off x="6156325" y="5084763"/>
            <a:ext cx="0" cy="50323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0598" name="Line 6"/>
          <p:cNvSpPr>
            <a:spLocks noChangeShapeType="1"/>
          </p:cNvSpPr>
          <p:nvPr/>
        </p:nvSpPr>
        <p:spPr bwMode="auto">
          <a:xfrm>
            <a:off x="5651500" y="5084763"/>
            <a:ext cx="503238"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4098" name="Object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01" name="Line 9"/>
          <p:cNvSpPr>
            <a:spLocks noChangeShapeType="1"/>
          </p:cNvSpPr>
          <p:nvPr/>
        </p:nvSpPr>
        <p:spPr bwMode="auto">
          <a:xfrm>
            <a:off x="6227763" y="3716338"/>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0602" name="Line 10"/>
          <p:cNvSpPr>
            <a:spLocks noChangeShapeType="1"/>
          </p:cNvSpPr>
          <p:nvPr/>
        </p:nvSpPr>
        <p:spPr bwMode="auto">
          <a:xfrm>
            <a:off x="6227763" y="2781300"/>
            <a:ext cx="0" cy="50323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0606" name="Text Box 14"/>
          <p:cNvSpPr txBox="1">
            <a:spLocks noChangeArrowheads="1"/>
          </p:cNvSpPr>
          <p:nvPr/>
        </p:nvSpPr>
        <p:spPr bwMode="auto">
          <a:xfrm>
            <a:off x="5651500" y="1412875"/>
            <a:ext cx="2771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de-DE" altLang="de-DE"/>
              <a:t>Torschwelle</a:t>
            </a:r>
          </a:p>
        </p:txBody>
      </p:sp>
      <p:sp>
        <p:nvSpPr>
          <p:cNvPr id="110607" name="Line 15"/>
          <p:cNvSpPr>
            <a:spLocks noChangeShapeType="1"/>
          </p:cNvSpPr>
          <p:nvPr/>
        </p:nvSpPr>
        <p:spPr bwMode="auto">
          <a:xfrm flipH="1">
            <a:off x="6588125" y="1916113"/>
            <a:ext cx="144463" cy="10810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additive="base">
                                        <p:cTn id="7" dur="500" fill="hold"/>
                                        <p:tgtEl>
                                          <p:spTgt spid="110597"/>
                                        </p:tgtEl>
                                        <p:attrNameLst>
                                          <p:attrName>ppt_x</p:attrName>
                                        </p:attrNameLst>
                                      </p:cBhvr>
                                      <p:tavLst>
                                        <p:tav tm="0">
                                          <p:val>
                                            <p:strVal val="#ppt_x"/>
                                          </p:val>
                                        </p:tav>
                                        <p:tav tm="100000">
                                          <p:val>
                                            <p:strVal val="#ppt_x"/>
                                          </p:val>
                                        </p:tav>
                                      </p:tavLst>
                                    </p:anim>
                                    <p:anim calcmode="lin" valueType="num">
                                      <p:cBhvr additive="base">
                                        <p:cTn id="8" dur="500" fill="hold"/>
                                        <p:tgtEl>
                                          <p:spTgt spid="1105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8"/>
                                        </p:tgtEl>
                                        <p:attrNameLst>
                                          <p:attrName>style.visibility</p:attrName>
                                        </p:attrNameLst>
                                      </p:cBhvr>
                                      <p:to>
                                        <p:strVal val="visible"/>
                                      </p:to>
                                    </p:set>
                                    <p:anim calcmode="lin" valueType="num">
                                      <p:cBhvr additive="base">
                                        <p:cTn id="13" dur="500" fill="hold"/>
                                        <p:tgtEl>
                                          <p:spTgt spid="110598"/>
                                        </p:tgtEl>
                                        <p:attrNameLst>
                                          <p:attrName>ppt_x</p:attrName>
                                        </p:attrNameLst>
                                      </p:cBhvr>
                                      <p:tavLst>
                                        <p:tav tm="0">
                                          <p:val>
                                            <p:strVal val="#ppt_x"/>
                                          </p:val>
                                        </p:tav>
                                        <p:tav tm="100000">
                                          <p:val>
                                            <p:strVal val="#ppt_x"/>
                                          </p:val>
                                        </p:tav>
                                      </p:tavLst>
                                    </p:anim>
                                    <p:anim calcmode="lin" valueType="num">
                                      <p:cBhvr additive="base">
                                        <p:cTn id="14" dur="500" fill="hold"/>
                                        <p:tgtEl>
                                          <p:spTgt spid="1105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601"/>
                                        </p:tgtEl>
                                        <p:attrNameLst>
                                          <p:attrName>style.visibility</p:attrName>
                                        </p:attrNameLst>
                                      </p:cBhvr>
                                      <p:to>
                                        <p:strVal val="visible"/>
                                      </p:to>
                                    </p:set>
                                    <p:anim calcmode="lin" valueType="num">
                                      <p:cBhvr additive="base">
                                        <p:cTn id="19" dur="500" fill="hold"/>
                                        <p:tgtEl>
                                          <p:spTgt spid="110601"/>
                                        </p:tgtEl>
                                        <p:attrNameLst>
                                          <p:attrName>ppt_x</p:attrName>
                                        </p:attrNameLst>
                                      </p:cBhvr>
                                      <p:tavLst>
                                        <p:tav tm="0">
                                          <p:val>
                                            <p:strVal val="#ppt_x"/>
                                          </p:val>
                                        </p:tav>
                                        <p:tav tm="100000">
                                          <p:val>
                                            <p:strVal val="#ppt_x"/>
                                          </p:val>
                                        </p:tav>
                                      </p:tavLst>
                                    </p:anim>
                                    <p:anim calcmode="lin" valueType="num">
                                      <p:cBhvr additive="base">
                                        <p:cTn id="20" dur="500" fill="hold"/>
                                        <p:tgtEl>
                                          <p:spTgt spid="11060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0602"/>
                                        </p:tgtEl>
                                        <p:attrNameLst>
                                          <p:attrName>style.visibility</p:attrName>
                                        </p:attrNameLst>
                                      </p:cBhvr>
                                      <p:to>
                                        <p:strVal val="visible"/>
                                      </p:to>
                                    </p:set>
                                    <p:anim calcmode="lin" valueType="num">
                                      <p:cBhvr additive="base">
                                        <p:cTn id="25" dur="500" fill="hold"/>
                                        <p:tgtEl>
                                          <p:spTgt spid="110602"/>
                                        </p:tgtEl>
                                        <p:attrNameLst>
                                          <p:attrName>ppt_x</p:attrName>
                                        </p:attrNameLst>
                                      </p:cBhvr>
                                      <p:tavLst>
                                        <p:tav tm="0">
                                          <p:val>
                                            <p:strVal val="#ppt_x"/>
                                          </p:val>
                                        </p:tav>
                                        <p:tav tm="100000">
                                          <p:val>
                                            <p:strVal val="#ppt_x"/>
                                          </p:val>
                                        </p:tav>
                                      </p:tavLst>
                                    </p:anim>
                                    <p:anim calcmode="lin" valueType="num">
                                      <p:cBhvr additive="base">
                                        <p:cTn id="26" dur="500" fill="hold"/>
                                        <p:tgtEl>
                                          <p:spTgt spid="11060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0607"/>
                                        </p:tgtEl>
                                        <p:attrNameLst>
                                          <p:attrName>style.visibility</p:attrName>
                                        </p:attrNameLst>
                                      </p:cBhvr>
                                      <p:to>
                                        <p:strVal val="visible"/>
                                      </p:to>
                                    </p:set>
                                    <p:anim calcmode="lin" valueType="num">
                                      <p:cBhvr additive="base">
                                        <p:cTn id="31" dur="500" fill="hold"/>
                                        <p:tgtEl>
                                          <p:spTgt spid="110607"/>
                                        </p:tgtEl>
                                        <p:attrNameLst>
                                          <p:attrName>ppt_x</p:attrName>
                                        </p:attrNameLst>
                                      </p:cBhvr>
                                      <p:tavLst>
                                        <p:tav tm="0">
                                          <p:val>
                                            <p:strVal val="#ppt_x"/>
                                          </p:val>
                                        </p:tav>
                                        <p:tav tm="100000">
                                          <p:val>
                                            <p:strVal val="#ppt_x"/>
                                          </p:val>
                                        </p:tav>
                                      </p:tavLst>
                                    </p:anim>
                                    <p:anim calcmode="lin" valueType="num">
                                      <p:cBhvr additive="base">
                                        <p:cTn id="32" dur="500" fill="hold"/>
                                        <p:tgtEl>
                                          <p:spTgt spid="11060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0606">
                                            <p:txEl>
                                              <p:pRg st="0" end="0"/>
                                            </p:txEl>
                                          </p:spTgt>
                                        </p:tgtEl>
                                        <p:attrNameLst>
                                          <p:attrName>style.visibility</p:attrName>
                                        </p:attrNameLst>
                                      </p:cBhvr>
                                      <p:to>
                                        <p:strVal val="visible"/>
                                      </p:to>
                                    </p:set>
                                    <p:animEffect transition="in" filter="blinds(horizontal)">
                                      <p:cBhvr>
                                        <p:cTn id="37" dur="500"/>
                                        <p:tgtEl>
                                          <p:spTgt spid="1106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P spid="110598" grpId="0" animBg="1"/>
      <p:bldP spid="110601" grpId="0" animBg="1"/>
      <p:bldP spid="110602" grpId="0" animBg="1"/>
      <p:bldP spid="11060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916113"/>
            <a:ext cx="371633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p:txBody>
          <a:bodyPr/>
          <a:lstStyle/>
          <a:p>
            <a:pPr>
              <a:defRPr/>
            </a:pPr>
            <a:r>
              <a:rPr lang="de-DE" smtClean="0"/>
              <a:t>Das Osttor</a:t>
            </a:r>
          </a:p>
        </p:txBody>
      </p:sp>
      <p:sp>
        <p:nvSpPr>
          <p:cNvPr id="111619" name="Rectangle 3"/>
          <p:cNvSpPr>
            <a:spLocks noGrp="1" noChangeArrowheads="1"/>
          </p:cNvSpPr>
          <p:nvPr>
            <p:ph type="body" idx="1"/>
          </p:nvPr>
        </p:nvSpPr>
        <p:spPr>
          <a:xfrm>
            <a:off x="-180975" y="1981200"/>
            <a:ext cx="4752975" cy="4876800"/>
          </a:xfrm>
        </p:spPr>
        <p:txBody>
          <a:bodyPr/>
          <a:lstStyle/>
          <a:p>
            <a:pPr>
              <a:lnSpc>
                <a:spcPct val="80000"/>
              </a:lnSpc>
              <a:buFontTx/>
              <a:buNone/>
              <a:defRPr/>
            </a:pPr>
            <a:r>
              <a:rPr lang="en-US" sz="2400" dirty="0" smtClean="0">
                <a:solidFill>
                  <a:srgbClr val="6600FF"/>
                </a:solidFill>
              </a:rPr>
              <a:t>	</a:t>
            </a:r>
            <a:r>
              <a:rPr lang="de-DE" sz="2300" dirty="0" err="1" smtClean="0"/>
              <a:t>Hes</a:t>
            </a:r>
            <a:r>
              <a:rPr lang="de-DE" sz="2300" dirty="0" smtClean="0"/>
              <a:t> 40,8-11: </a:t>
            </a:r>
            <a:r>
              <a:rPr lang="de-DE" sz="2300" dirty="0" smtClean="0">
                <a:solidFill>
                  <a:srgbClr val="FFFF00"/>
                </a:solidFill>
              </a:rPr>
              <a:t>8 Und er maß die </a:t>
            </a:r>
            <a:r>
              <a:rPr lang="de-DE" sz="2300" dirty="0" err="1" smtClean="0">
                <a:solidFill>
                  <a:srgbClr val="FFFF00"/>
                </a:solidFill>
              </a:rPr>
              <a:t>Torhalle</a:t>
            </a:r>
            <a:r>
              <a:rPr lang="de-DE" sz="2300" dirty="0" smtClean="0">
                <a:solidFill>
                  <a:srgbClr val="FFFF00"/>
                </a:solidFill>
              </a:rPr>
              <a:t> nach dem (Tempel)-Haus hin: eine Rute;  9 und er maß die </a:t>
            </a:r>
            <a:r>
              <a:rPr lang="de-DE" sz="2300" dirty="0" err="1" smtClean="0">
                <a:solidFill>
                  <a:srgbClr val="FFFF00"/>
                </a:solidFill>
              </a:rPr>
              <a:t>Torhalle</a:t>
            </a:r>
            <a:r>
              <a:rPr lang="de-DE" sz="2300" dirty="0" smtClean="0">
                <a:solidFill>
                  <a:srgbClr val="FFFF00"/>
                </a:solidFill>
              </a:rPr>
              <a:t>: acht Ellen, und ihre Türme: zwei Ellen dick, und die </a:t>
            </a:r>
            <a:r>
              <a:rPr lang="de-DE" sz="2300" dirty="0" err="1" smtClean="0">
                <a:solidFill>
                  <a:srgbClr val="FFFF00"/>
                </a:solidFill>
              </a:rPr>
              <a:t>Torhalle</a:t>
            </a:r>
            <a:r>
              <a:rPr lang="de-DE" sz="2300" dirty="0" smtClean="0">
                <a:solidFill>
                  <a:srgbClr val="FFFF00"/>
                </a:solidFill>
              </a:rPr>
              <a:t> war nach dem (Tempel)-Haus hin gerichtet. 10 Und der Wachtzimmer des Tores gegen Osten waren drei auf dieser und drei auf jener Seite; ein Maß hatten alle drei, und ein Maß die Türme auf dieser und auf jener Seite. 11 Und er maß die Breite der Toröffnung: zehn Ellen, und die Länge des Tores: dreizehn Ellen</a:t>
            </a:r>
            <a:r>
              <a:rPr lang="en-US" sz="2300" dirty="0" smtClean="0">
                <a:solidFill>
                  <a:srgbClr val="FFFF00"/>
                </a:solidFill>
              </a:rPr>
              <a:t>. </a:t>
            </a:r>
            <a:endParaRPr lang="de-DE" sz="2300" dirty="0" smtClean="0">
              <a:solidFill>
                <a:srgbClr val="FFFF00"/>
              </a:solidFill>
            </a:endParaRPr>
          </a:p>
        </p:txBody>
      </p:sp>
      <p:sp>
        <p:nvSpPr>
          <p:cNvPr id="111621" name="Line 5"/>
          <p:cNvSpPr>
            <a:spLocks noChangeShapeType="1"/>
          </p:cNvSpPr>
          <p:nvPr/>
        </p:nvSpPr>
        <p:spPr bwMode="auto">
          <a:xfrm>
            <a:off x="5651500" y="2708275"/>
            <a:ext cx="5048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2" name="Line 6"/>
          <p:cNvSpPr>
            <a:spLocks noChangeShapeType="1"/>
          </p:cNvSpPr>
          <p:nvPr/>
        </p:nvSpPr>
        <p:spPr bwMode="auto">
          <a:xfrm>
            <a:off x="6948488" y="2708275"/>
            <a:ext cx="503237"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3" name="Line 7"/>
          <p:cNvSpPr>
            <a:spLocks noChangeShapeType="1"/>
          </p:cNvSpPr>
          <p:nvPr/>
        </p:nvSpPr>
        <p:spPr bwMode="auto">
          <a:xfrm flipV="1">
            <a:off x="6156325" y="2133600"/>
            <a:ext cx="0" cy="6477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4" name="Line 8"/>
          <p:cNvSpPr>
            <a:spLocks noChangeShapeType="1"/>
          </p:cNvSpPr>
          <p:nvPr/>
        </p:nvSpPr>
        <p:spPr bwMode="auto">
          <a:xfrm flipV="1">
            <a:off x="5795963" y="1916113"/>
            <a:ext cx="0" cy="2159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6" name="Line 10"/>
          <p:cNvSpPr>
            <a:spLocks noChangeShapeType="1"/>
          </p:cNvSpPr>
          <p:nvPr/>
        </p:nvSpPr>
        <p:spPr bwMode="auto">
          <a:xfrm flipV="1">
            <a:off x="6156325" y="5734050"/>
            <a:ext cx="792163"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7" name="Line 11"/>
          <p:cNvSpPr>
            <a:spLocks noChangeShapeType="1"/>
          </p:cNvSpPr>
          <p:nvPr/>
        </p:nvSpPr>
        <p:spPr bwMode="auto">
          <a:xfrm>
            <a:off x="4787900" y="3284538"/>
            <a:ext cx="107950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8" name="Line 12"/>
          <p:cNvSpPr>
            <a:spLocks noChangeShapeType="1"/>
          </p:cNvSpPr>
          <p:nvPr/>
        </p:nvSpPr>
        <p:spPr bwMode="auto">
          <a:xfrm flipH="1">
            <a:off x="7164388" y="4652963"/>
            <a:ext cx="1295400"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9" name="Line 13"/>
          <p:cNvSpPr>
            <a:spLocks noChangeShapeType="1"/>
          </p:cNvSpPr>
          <p:nvPr/>
        </p:nvSpPr>
        <p:spPr bwMode="auto">
          <a:xfrm>
            <a:off x="4643438" y="4797425"/>
            <a:ext cx="1152525"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0" name="Line 14"/>
          <p:cNvSpPr>
            <a:spLocks noChangeShapeType="1"/>
          </p:cNvSpPr>
          <p:nvPr/>
        </p:nvSpPr>
        <p:spPr bwMode="auto">
          <a:xfrm>
            <a:off x="6011863" y="6021388"/>
            <a:ext cx="1081087"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1" name="Line 15"/>
          <p:cNvSpPr>
            <a:spLocks noChangeShapeType="1"/>
          </p:cNvSpPr>
          <p:nvPr/>
        </p:nvSpPr>
        <p:spPr bwMode="auto">
          <a:xfrm flipH="1">
            <a:off x="7092950" y="3789363"/>
            <a:ext cx="1295400" cy="6477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2" name="Line 16"/>
          <p:cNvSpPr>
            <a:spLocks noChangeShapeType="1"/>
          </p:cNvSpPr>
          <p:nvPr/>
        </p:nvSpPr>
        <p:spPr bwMode="auto">
          <a:xfrm>
            <a:off x="4859338" y="3933825"/>
            <a:ext cx="1081087"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3" name="Line 17"/>
          <p:cNvSpPr>
            <a:spLocks noChangeShapeType="1"/>
          </p:cNvSpPr>
          <p:nvPr/>
        </p:nvSpPr>
        <p:spPr bwMode="auto">
          <a:xfrm flipH="1">
            <a:off x="7164388" y="3357563"/>
            <a:ext cx="1152525" cy="2159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5122" name="Object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8" name="Text Box 19"/>
          <p:cNvSpPr txBox="1">
            <a:spLocks noChangeArrowheads="1"/>
          </p:cNvSpPr>
          <p:nvPr/>
        </p:nvSpPr>
        <p:spPr bwMode="auto">
          <a:xfrm>
            <a:off x="519113" y="85725"/>
            <a:ext cx="2300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  8E = 4,2 m</a:t>
            </a:r>
          </a:p>
          <a:p>
            <a:pPr eaLnBrk="1" hangingPunct="1"/>
            <a:r>
              <a:rPr lang="de-DE" altLang="de-DE"/>
              <a:t>  2E = 1,05 m</a:t>
            </a:r>
          </a:p>
          <a:p>
            <a:pPr eaLnBrk="1" hangingPunct="1"/>
            <a:r>
              <a:rPr lang="de-DE" altLang="de-DE"/>
              <a:t>10E = 5,25 m</a:t>
            </a:r>
          </a:p>
          <a:p>
            <a:pPr eaLnBrk="1" hangingPunct="1"/>
            <a:r>
              <a:rPr lang="de-DE" altLang="de-DE"/>
              <a:t>13E = 6,825 m</a:t>
            </a:r>
          </a:p>
        </p:txBody>
      </p:sp>
      <p:sp>
        <p:nvSpPr>
          <p:cNvPr id="111637" name="Line 21"/>
          <p:cNvSpPr>
            <a:spLocks noChangeShapeType="1"/>
          </p:cNvSpPr>
          <p:nvPr/>
        </p:nvSpPr>
        <p:spPr bwMode="auto">
          <a:xfrm flipH="1">
            <a:off x="7164388" y="2349500"/>
            <a:ext cx="1008062" cy="7143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8" name="Line 22"/>
          <p:cNvSpPr>
            <a:spLocks noChangeShapeType="1"/>
          </p:cNvSpPr>
          <p:nvPr/>
        </p:nvSpPr>
        <p:spPr bwMode="auto">
          <a:xfrm>
            <a:off x="7164388" y="260350"/>
            <a:ext cx="1079500" cy="288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9" name="Line 23"/>
          <p:cNvSpPr>
            <a:spLocks noChangeShapeType="1"/>
          </p:cNvSpPr>
          <p:nvPr/>
        </p:nvSpPr>
        <p:spPr bwMode="auto">
          <a:xfrm>
            <a:off x="4932363" y="2276475"/>
            <a:ext cx="1008062" cy="1444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45" name="Line 29"/>
          <p:cNvSpPr>
            <a:spLocks noChangeShapeType="1"/>
          </p:cNvSpPr>
          <p:nvPr/>
        </p:nvSpPr>
        <p:spPr bwMode="auto">
          <a:xfrm flipH="1">
            <a:off x="7235825" y="1916113"/>
            <a:ext cx="0" cy="21748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46" name="Line 30"/>
          <p:cNvSpPr>
            <a:spLocks noChangeShapeType="1"/>
          </p:cNvSpPr>
          <p:nvPr/>
        </p:nvSpPr>
        <p:spPr bwMode="auto">
          <a:xfrm flipH="1">
            <a:off x="8532813" y="0"/>
            <a:ext cx="611187" cy="2603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additive="base">
                                        <p:cTn id="7" dur="500" fill="hold"/>
                                        <p:tgtEl>
                                          <p:spTgt spid="111621"/>
                                        </p:tgtEl>
                                        <p:attrNameLst>
                                          <p:attrName>ppt_x</p:attrName>
                                        </p:attrNameLst>
                                      </p:cBhvr>
                                      <p:tavLst>
                                        <p:tav tm="0">
                                          <p:val>
                                            <p:strVal val="#ppt_x"/>
                                          </p:val>
                                        </p:tav>
                                        <p:tav tm="100000">
                                          <p:val>
                                            <p:strVal val="#ppt_x"/>
                                          </p:val>
                                        </p:tav>
                                      </p:tavLst>
                                    </p:anim>
                                    <p:anim calcmode="lin" valueType="num">
                                      <p:cBhvr additive="base">
                                        <p:cTn id="8" dur="500" fill="hold"/>
                                        <p:tgtEl>
                                          <p:spTgt spid="1116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622"/>
                                        </p:tgtEl>
                                        <p:attrNameLst>
                                          <p:attrName>style.visibility</p:attrName>
                                        </p:attrNameLst>
                                      </p:cBhvr>
                                      <p:to>
                                        <p:strVal val="visible"/>
                                      </p:to>
                                    </p:set>
                                    <p:anim calcmode="lin" valueType="num">
                                      <p:cBhvr additive="base">
                                        <p:cTn id="13" dur="500" fill="hold"/>
                                        <p:tgtEl>
                                          <p:spTgt spid="111622"/>
                                        </p:tgtEl>
                                        <p:attrNameLst>
                                          <p:attrName>ppt_x</p:attrName>
                                        </p:attrNameLst>
                                      </p:cBhvr>
                                      <p:tavLst>
                                        <p:tav tm="0">
                                          <p:val>
                                            <p:strVal val="#ppt_x"/>
                                          </p:val>
                                        </p:tav>
                                        <p:tav tm="100000">
                                          <p:val>
                                            <p:strVal val="#ppt_x"/>
                                          </p:val>
                                        </p:tav>
                                      </p:tavLst>
                                    </p:anim>
                                    <p:anim calcmode="lin" valueType="num">
                                      <p:cBhvr additive="base">
                                        <p:cTn id="14" dur="500" fill="hold"/>
                                        <p:tgtEl>
                                          <p:spTgt spid="1116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1623"/>
                                        </p:tgtEl>
                                        <p:attrNameLst>
                                          <p:attrName>style.visibility</p:attrName>
                                        </p:attrNameLst>
                                      </p:cBhvr>
                                      <p:to>
                                        <p:strVal val="visible"/>
                                      </p:to>
                                    </p:set>
                                    <p:anim calcmode="lin" valueType="num">
                                      <p:cBhvr additive="base">
                                        <p:cTn id="19" dur="2000" fill="hold"/>
                                        <p:tgtEl>
                                          <p:spTgt spid="111623"/>
                                        </p:tgtEl>
                                        <p:attrNameLst>
                                          <p:attrName>ppt_x</p:attrName>
                                        </p:attrNameLst>
                                      </p:cBhvr>
                                      <p:tavLst>
                                        <p:tav tm="0">
                                          <p:val>
                                            <p:strVal val="#ppt_x"/>
                                          </p:val>
                                        </p:tav>
                                        <p:tav tm="100000">
                                          <p:val>
                                            <p:strVal val="#ppt_x"/>
                                          </p:val>
                                        </p:tav>
                                      </p:tavLst>
                                    </p:anim>
                                    <p:anim calcmode="lin" valueType="num">
                                      <p:cBhvr additive="base">
                                        <p:cTn id="20" dur="2000" fill="hold"/>
                                        <p:tgtEl>
                                          <p:spTgt spid="111623"/>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1645"/>
                                        </p:tgtEl>
                                        <p:attrNameLst>
                                          <p:attrName>style.visibility</p:attrName>
                                        </p:attrNameLst>
                                      </p:cBhvr>
                                      <p:to>
                                        <p:strVal val="visible"/>
                                      </p:to>
                                    </p:set>
                                    <p:animEffect transition="in" filter="blinds(horizontal)">
                                      <p:cBhvr>
                                        <p:cTn id="25" dur="1000"/>
                                        <p:tgtEl>
                                          <p:spTgt spid="1116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1624"/>
                                        </p:tgtEl>
                                        <p:attrNameLst>
                                          <p:attrName>style.visibility</p:attrName>
                                        </p:attrNameLst>
                                      </p:cBhvr>
                                      <p:to>
                                        <p:strVal val="visible"/>
                                      </p:to>
                                    </p:set>
                                    <p:animEffect transition="in" filter="blinds(horizontal)">
                                      <p:cBhvr>
                                        <p:cTn id="30" dur="1000"/>
                                        <p:tgtEl>
                                          <p:spTgt spid="1116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11627"/>
                                        </p:tgtEl>
                                        <p:attrNameLst>
                                          <p:attrName>style.visibility</p:attrName>
                                        </p:attrNameLst>
                                      </p:cBhvr>
                                      <p:to>
                                        <p:strVal val="visible"/>
                                      </p:to>
                                    </p:set>
                                    <p:anim calcmode="lin" valueType="num">
                                      <p:cBhvr additive="base">
                                        <p:cTn id="35" dur="500" fill="hold"/>
                                        <p:tgtEl>
                                          <p:spTgt spid="111627"/>
                                        </p:tgtEl>
                                        <p:attrNameLst>
                                          <p:attrName>ppt_x</p:attrName>
                                        </p:attrNameLst>
                                      </p:cBhvr>
                                      <p:tavLst>
                                        <p:tav tm="0">
                                          <p:val>
                                            <p:strVal val="#ppt_x"/>
                                          </p:val>
                                        </p:tav>
                                        <p:tav tm="100000">
                                          <p:val>
                                            <p:strVal val="#ppt_x"/>
                                          </p:val>
                                        </p:tav>
                                      </p:tavLst>
                                    </p:anim>
                                    <p:anim calcmode="lin" valueType="num">
                                      <p:cBhvr additive="base">
                                        <p:cTn id="36" dur="500" fill="hold"/>
                                        <p:tgtEl>
                                          <p:spTgt spid="111627"/>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11632"/>
                                        </p:tgtEl>
                                        <p:attrNameLst>
                                          <p:attrName>style.visibility</p:attrName>
                                        </p:attrNameLst>
                                      </p:cBhvr>
                                      <p:to>
                                        <p:strVal val="visible"/>
                                      </p:to>
                                    </p:set>
                                    <p:anim calcmode="lin" valueType="num">
                                      <p:cBhvr additive="base">
                                        <p:cTn id="41" dur="500" fill="hold"/>
                                        <p:tgtEl>
                                          <p:spTgt spid="111632"/>
                                        </p:tgtEl>
                                        <p:attrNameLst>
                                          <p:attrName>ppt_x</p:attrName>
                                        </p:attrNameLst>
                                      </p:cBhvr>
                                      <p:tavLst>
                                        <p:tav tm="0">
                                          <p:val>
                                            <p:strVal val="#ppt_x"/>
                                          </p:val>
                                        </p:tav>
                                        <p:tav tm="100000">
                                          <p:val>
                                            <p:strVal val="#ppt_x"/>
                                          </p:val>
                                        </p:tav>
                                      </p:tavLst>
                                    </p:anim>
                                    <p:anim calcmode="lin" valueType="num">
                                      <p:cBhvr additive="base">
                                        <p:cTn id="42" dur="500" fill="hold"/>
                                        <p:tgtEl>
                                          <p:spTgt spid="111632"/>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11629"/>
                                        </p:tgtEl>
                                        <p:attrNameLst>
                                          <p:attrName>style.visibility</p:attrName>
                                        </p:attrNameLst>
                                      </p:cBhvr>
                                      <p:to>
                                        <p:strVal val="visible"/>
                                      </p:to>
                                    </p:set>
                                    <p:anim calcmode="lin" valueType="num">
                                      <p:cBhvr additive="base">
                                        <p:cTn id="47" dur="500" fill="hold"/>
                                        <p:tgtEl>
                                          <p:spTgt spid="111629"/>
                                        </p:tgtEl>
                                        <p:attrNameLst>
                                          <p:attrName>ppt_x</p:attrName>
                                        </p:attrNameLst>
                                      </p:cBhvr>
                                      <p:tavLst>
                                        <p:tav tm="0">
                                          <p:val>
                                            <p:strVal val="#ppt_x"/>
                                          </p:val>
                                        </p:tav>
                                        <p:tav tm="100000">
                                          <p:val>
                                            <p:strVal val="#ppt_x"/>
                                          </p:val>
                                        </p:tav>
                                      </p:tavLst>
                                    </p:anim>
                                    <p:anim calcmode="lin" valueType="num">
                                      <p:cBhvr additive="base">
                                        <p:cTn id="48" dur="500" fill="hold"/>
                                        <p:tgtEl>
                                          <p:spTgt spid="111629"/>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11633"/>
                                        </p:tgtEl>
                                        <p:attrNameLst>
                                          <p:attrName>style.visibility</p:attrName>
                                        </p:attrNameLst>
                                      </p:cBhvr>
                                      <p:to>
                                        <p:strVal val="visible"/>
                                      </p:to>
                                    </p:set>
                                    <p:anim calcmode="lin" valueType="num">
                                      <p:cBhvr additive="base">
                                        <p:cTn id="53" dur="500" fill="hold"/>
                                        <p:tgtEl>
                                          <p:spTgt spid="111633"/>
                                        </p:tgtEl>
                                        <p:attrNameLst>
                                          <p:attrName>ppt_x</p:attrName>
                                        </p:attrNameLst>
                                      </p:cBhvr>
                                      <p:tavLst>
                                        <p:tav tm="0">
                                          <p:val>
                                            <p:strVal val="#ppt_x"/>
                                          </p:val>
                                        </p:tav>
                                        <p:tav tm="100000">
                                          <p:val>
                                            <p:strVal val="#ppt_x"/>
                                          </p:val>
                                        </p:tav>
                                      </p:tavLst>
                                    </p:anim>
                                    <p:anim calcmode="lin" valueType="num">
                                      <p:cBhvr additive="base">
                                        <p:cTn id="54" dur="500" fill="hold"/>
                                        <p:tgtEl>
                                          <p:spTgt spid="111633"/>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111631"/>
                                        </p:tgtEl>
                                        <p:attrNameLst>
                                          <p:attrName>style.visibility</p:attrName>
                                        </p:attrNameLst>
                                      </p:cBhvr>
                                      <p:to>
                                        <p:strVal val="visible"/>
                                      </p:to>
                                    </p:set>
                                    <p:anim calcmode="lin" valueType="num">
                                      <p:cBhvr additive="base">
                                        <p:cTn id="59" dur="500" fill="hold"/>
                                        <p:tgtEl>
                                          <p:spTgt spid="111631"/>
                                        </p:tgtEl>
                                        <p:attrNameLst>
                                          <p:attrName>ppt_x</p:attrName>
                                        </p:attrNameLst>
                                      </p:cBhvr>
                                      <p:tavLst>
                                        <p:tav tm="0">
                                          <p:val>
                                            <p:strVal val="#ppt_x"/>
                                          </p:val>
                                        </p:tav>
                                        <p:tav tm="100000">
                                          <p:val>
                                            <p:strVal val="#ppt_x"/>
                                          </p:val>
                                        </p:tav>
                                      </p:tavLst>
                                    </p:anim>
                                    <p:anim calcmode="lin" valueType="num">
                                      <p:cBhvr additive="base">
                                        <p:cTn id="60" dur="500" fill="hold"/>
                                        <p:tgtEl>
                                          <p:spTgt spid="111631"/>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111628"/>
                                        </p:tgtEl>
                                        <p:attrNameLst>
                                          <p:attrName>style.visibility</p:attrName>
                                        </p:attrNameLst>
                                      </p:cBhvr>
                                      <p:to>
                                        <p:strVal val="visible"/>
                                      </p:to>
                                    </p:set>
                                    <p:anim calcmode="lin" valueType="num">
                                      <p:cBhvr additive="base">
                                        <p:cTn id="65" dur="500" fill="hold"/>
                                        <p:tgtEl>
                                          <p:spTgt spid="111628"/>
                                        </p:tgtEl>
                                        <p:attrNameLst>
                                          <p:attrName>ppt_x</p:attrName>
                                        </p:attrNameLst>
                                      </p:cBhvr>
                                      <p:tavLst>
                                        <p:tav tm="0">
                                          <p:val>
                                            <p:strVal val="#ppt_x"/>
                                          </p:val>
                                        </p:tav>
                                        <p:tav tm="100000">
                                          <p:val>
                                            <p:strVal val="#ppt_x"/>
                                          </p:val>
                                        </p:tav>
                                      </p:tavLst>
                                    </p:anim>
                                    <p:anim calcmode="lin" valueType="num">
                                      <p:cBhvr additive="base">
                                        <p:cTn id="66" dur="500" fill="hold"/>
                                        <p:tgtEl>
                                          <p:spTgt spid="111628"/>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111638"/>
                                        </p:tgtEl>
                                        <p:attrNameLst>
                                          <p:attrName>style.visibility</p:attrName>
                                        </p:attrNameLst>
                                      </p:cBhvr>
                                      <p:to>
                                        <p:strVal val="visible"/>
                                      </p:to>
                                    </p:set>
                                    <p:anim calcmode="lin" valueType="num">
                                      <p:cBhvr additive="base">
                                        <p:cTn id="71" dur="500" fill="hold"/>
                                        <p:tgtEl>
                                          <p:spTgt spid="111638"/>
                                        </p:tgtEl>
                                        <p:attrNameLst>
                                          <p:attrName>ppt_x</p:attrName>
                                        </p:attrNameLst>
                                      </p:cBhvr>
                                      <p:tavLst>
                                        <p:tav tm="0">
                                          <p:val>
                                            <p:strVal val="#ppt_x"/>
                                          </p:val>
                                        </p:tav>
                                        <p:tav tm="100000">
                                          <p:val>
                                            <p:strVal val="#ppt_x"/>
                                          </p:val>
                                        </p:tav>
                                      </p:tavLst>
                                    </p:anim>
                                    <p:anim calcmode="lin" valueType="num">
                                      <p:cBhvr additive="base">
                                        <p:cTn id="72" dur="500" fill="hold"/>
                                        <p:tgtEl>
                                          <p:spTgt spid="111638"/>
                                        </p:tgtEl>
                                        <p:attrNameLst>
                                          <p:attrName>ppt_y</p:attrName>
                                        </p:attrNameLst>
                                      </p:cBhvr>
                                      <p:tavLst>
                                        <p:tav tm="0">
                                          <p:val>
                                            <p:strVal val="0-#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11646"/>
                                        </p:tgtEl>
                                        <p:attrNameLst>
                                          <p:attrName>style.visibility</p:attrName>
                                        </p:attrNameLst>
                                      </p:cBhvr>
                                      <p:to>
                                        <p:strVal val="visible"/>
                                      </p:to>
                                    </p:set>
                                    <p:anim calcmode="lin" valueType="num">
                                      <p:cBhvr additive="base">
                                        <p:cTn id="77" dur="500" fill="hold"/>
                                        <p:tgtEl>
                                          <p:spTgt spid="111646"/>
                                        </p:tgtEl>
                                        <p:attrNameLst>
                                          <p:attrName>ppt_x</p:attrName>
                                        </p:attrNameLst>
                                      </p:cBhvr>
                                      <p:tavLst>
                                        <p:tav tm="0">
                                          <p:val>
                                            <p:strVal val="#ppt_x"/>
                                          </p:val>
                                        </p:tav>
                                        <p:tav tm="100000">
                                          <p:val>
                                            <p:strVal val="#ppt_x"/>
                                          </p:val>
                                        </p:tav>
                                      </p:tavLst>
                                    </p:anim>
                                    <p:anim calcmode="lin" valueType="num">
                                      <p:cBhvr additive="base">
                                        <p:cTn id="78" dur="500" fill="hold"/>
                                        <p:tgtEl>
                                          <p:spTgt spid="111646"/>
                                        </p:tgtEl>
                                        <p:attrNameLst>
                                          <p:attrName>ppt_y</p:attrName>
                                        </p:attrNameLst>
                                      </p:cBhvr>
                                      <p:tavLst>
                                        <p:tav tm="0">
                                          <p:val>
                                            <p:strVal val="0-#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111639"/>
                                        </p:tgtEl>
                                        <p:attrNameLst>
                                          <p:attrName>style.visibility</p:attrName>
                                        </p:attrNameLst>
                                      </p:cBhvr>
                                      <p:to>
                                        <p:strVal val="visible"/>
                                      </p:to>
                                    </p:set>
                                    <p:anim calcmode="lin" valueType="num">
                                      <p:cBhvr additive="base">
                                        <p:cTn id="83" dur="500" fill="hold"/>
                                        <p:tgtEl>
                                          <p:spTgt spid="111639"/>
                                        </p:tgtEl>
                                        <p:attrNameLst>
                                          <p:attrName>ppt_x</p:attrName>
                                        </p:attrNameLst>
                                      </p:cBhvr>
                                      <p:tavLst>
                                        <p:tav tm="0">
                                          <p:val>
                                            <p:strVal val="#ppt_x"/>
                                          </p:val>
                                        </p:tav>
                                        <p:tav tm="100000">
                                          <p:val>
                                            <p:strVal val="#ppt_x"/>
                                          </p:val>
                                        </p:tav>
                                      </p:tavLst>
                                    </p:anim>
                                    <p:anim calcmode="lin" valueType="num">
                                      <p:cBhvr additive="base">
                                        <p:cTn id="84" dur="500" fill="hold"/>
                                        <p:tgtEl>
                                          <p:spTgt spid="111639"/>
                                        </p:tgtEl>
                                        <p:attrNameLst>
                                          <p:attrName>ppt_y</p:attrName>
                                        </p:attrNameLst>
                                      </p:cBhvr>
                                      <p:tavLst>
                                        <p:tav tm="0">
                                          <p:val>
                                            <p:strVal val="0-#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grpId="0" nodeType="clickEffect">
                                  <p:stCondLst>
                                    <p:cond delay="0"/>
                                  </p:stCondLst>
                                  <p:childTnLst>
                                    <p:set>
                                      <p:cBhvr>
                                        <p:cTn id="88" dur="1" fill="hold">
                                          <p:stCondLst>
                                            <p:cond delay="0"/>
                                          </p:stCondLst>
                                        </p:cTn>
                                        <p:tgtEl>
                                          <p:spTgt spid="111637"/>
                                        </p:tgtEl>
                                        <p:attrNameLst>
                                          <p:attrName>style.visibility</p:attrName>
                                        </p:attrNameLst>
                                      </p:cBhvr>
                                      <p:to>
                                        <p:strVal val="visible"/>
                                      </p:to>
                                    </p:set>
                                    <p:anim calcmode="lin" valueType="num">
                                      <p:cBhvr additive="base">
                                        <p:cTn id="89" dur="500" fill="hold"/>
                                        <p:tgtEl>
                                          <p:spTgt spid="111637"/>
                                        </p:tgtEl>
                                        <p:attrNameLst>
                                          <p:attrName>ppt_x</p:attrName>
                                        </p:attrNameLst>
                                      </p:cBhvr>
                                      <p:tavLst>
                                        <p:tav tm="0">
                                          <p:val>
                                            <p:strVal val="#ppt_x"/>
                                          </p:val>
                                        </p:tav>
                                        <p:tav tm="100000">
                                          <p:val>
                                            <p:strVal val="#ppt_x"/>
                                          </p:val>
                                        </p:tav>
                                      </p:tavLst>
                                    </p:anim>
                                    <p:anim calcmode="lin" valueType="num">
                                      <p:cBhvr additive="base">
                                        <p:cTn id="90" dur="500" fill="hold"/>
                                        <p:tgtEl>
                                          <p:spTgt spid="111637"/>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11626"/>
                                        </p:tgtEl>
                                        <p:attrNameLst>
                                          <p:attrName>style.visibility</p:attrName>
                                        </p:attrNameLst>
                                      </p:cBhvr>
                                      <p:to>
                                        <p:strVal val="visible"/>
                                      </p:to>
                                    </p:set>
                                    <p:anim calcmode="lin" valueType="num">
                                      <p:cBhvr additive="base">
                                        <p:cTn id="95" dur="500" fill="hold"/>
                                        <p:tgtEl>
                                          <p:spTgt spid="111626"/>
                                        </p:tgtEl>
                                        <p:attrNameLst>
                                          <p:attrName>ppt_x</p:attrName>
                                        </p:attrNameLst>
                                      </p:cBhvr>
                                      <p:tavLst>
                                        <p:tav tm="0">
                                          <p:val>
                                            <p:strVal val="#ppt_x"/>
                                          </p:val>
                                        </p:tav>
                                        <p:tav tm="100000">
                                          <p:val>
                                            <p:strVal val="#ppt_x"/>
                                          </p:val>
                                        </p:tav>
                                      </p:tavLst>
                                    </p:anim>
                                    <p:anim calcmode="lin" valueType="num">
                                      <p:cBhvr additive="base">
                                        <p:cTn id="96" dur="500" fill="hold"/>
                                        <p:tgtEl>
                                          <p:spTgt spid="111626"/>
                                        </p:tgtEl>
                                        <p:attrNameLst>
                                          <p:attrName>ppt_y</p:attrName>
                                        </p:attrNameLst>
                                      </p:cBhvr>
                                      <p:tavLst>
                                        <p:tav tm="0">
                                          <p:val>
                                            <p:strVal val="0-#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11630"/>
                                        </p:tgtEl>
                                        <p:attrNameLst>
                                          <p:attrName>style.visibility</p:attrName>
                                        </p:attrNameLst>
                                      </p:cBhvr>
                                      <p:to>
                                        <p:strVal val="visible"/>
                                      </p:to>
                                    </p:set>
                                    <p:anim calcmode="lin" valueType="num">
                                      <p:cBhvr additive="base">
                                        <p:cTn id="101" dur="500" fill="hold"/>
                                        <p:tgtEl>
                                          <p:spTgt spid="111630"/>
                                        </p:tgtEl>
                                        <p:attrNameLst>
                                          <p:attrName>ppt_x</p:attrName>
                                        </p:attrNameLst>
                                      </p:cBhvr>
                                      <p:tavLst>
                                        <p:tav tm="0">
                                          <p:val>
                                            <p:strVal val="#ppt_x"/>
                                          </p:val>
                                        </p:tav>
                                        <p:tav tm="100000">
                                          <p:val>
                                            <p:strVal val="#ppt_x"/>
                                          </p:val>
                                        </p:tav>
                                      </p:tavLst>
                                    </p:anim>
                                    <p:anim calcmode="lin" valueType="num">
                                      <p:cBhvr additive="base">
                                        <p:cTn id="102" dur="500" fill="hold"/>
                                        <p:tgtEl>
                                          <p:spTgt spid="1116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P spid="111623" grpId="0" animBg="1"/>
      <p:bldP spid="111624" grpId="0" animBg="1"/>
      <p:bldP spid="111626" grpId="0" animBg="1"/>
      <p:bldP spid="111627" grpId="0" animBg="1"/>
      <p:bldP spid="111628" grpId="0" animBg="1"/>
      <p:bldP spid="111629" grpId="0" animBg="1"/>
      <p:bldP spid="111630" grpId="0" animBg="1"/>
      <p:bldP spid="111631" grpId="0" animBg="1"/>
      <p:bldP spid="111632" grpId="0" animBg="1"/>
      <p:bldP spid="111633" grpId="0" animBg="1"/>
      <p:bldP spid="111637" grpId="0" animBg="1"/>
      <p:bldP spid="111638" grpId="0" animBg="1"/>
      <p:bldP spid="111639" grpId="0" animBg="1"/>
      <p:bldP spid="111645" grpId="0" animBg="1"/>
      <p:bldP spid="11164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3"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p:txBody>
          <a:bodyPr/>
          <a:lstStyle/>
          <a:p>
            <a:pPr>
              <a:defRPr/>
            </a:pPr>
            <a:r>
              <a:rPr lang="de-DE" smtClean="0"/>
              <a:t>Das Osttor</a:t>
            </a:r>
          </a:p>
        </p:txBody>
      </p:sp>
      <p:sp>
        <p:nvSpPr>
          <p:cNvPr id="112643" name="Rectangle 3"/>
          <p:cNvSpPr>
            <a:spLocks noGrp="1" noChangeArrowheads="1"/>
          </p:cNvSpPr>
          <p:nvPr>
            <p:ph type="body" idx="1"/>
          </p:nvPr>
        </p:nvSpPr>
        <p:spPr>
          <a:xfrm>
            <a:off x="0" y="1981200"/>
            <a:ext cx="4787900" cy="4876800"/>
          </a:xfrm>
        </p:spPr>
        <p:txBody>
          <a:bodyPr/>
          <a:lstStyle/>
          <a:p>
            <a:pPr>
              <a:lnSpc>
                <a:spcPct val="90000"/>
              </a:lnSpc>
              <a:buFontTx/>
              <a:buNone/>
              <a:defRPr/>
            </a:pPr>
            <a:r>
              <a:rPr lang="en-US" dirty="0" smtClean="0">
                <a:solidFill>
                  <a:srgbClr val="6600FF"/>
                </a:solidFill>
              </a:rPr>
              <a:t>	</a:t>
            </a:r>
            <a:r>
              <a:rPr lang="de-DE" sz="2800" dirty="0" err="1" smtClean="0"/>
              <a:t>Hes</a:t>
            </a:r>
            <a:r>
              <a:rPr lang="de-DE" sz="2800" dirty="0" smtClean="0"/>
              <a:t> 40,12: </a:t>
            </a:r>
            <a:r>
              <a:rPr lang="de-DE" sz="2800" dirty="0" smtClean="0">
                <a:solidFill>
                  <a:srgbClr val="FFFF00"/>
                </a:solidFill>
              </a:rPr>
              <a:t>Und eine Grenzwehr war vor den Wachtzimmern, von einer Elle [Breite] auf dieser Seite; und eine Elle Grenzwehr war auf jener Seite. Und jedes Wachtzimmer war sechs Ellen auf dieser und sechs Ellen auf jener Seite. </a:t>
            </a:r>
          </a:p>
        </p:txBody>
      </p:sp>
      <p:sp>
        <p:nvSpPr>
          <p:cNvPr id="112646" name="Line 6"/>
          <p:cNvSpPr>
            <a:spLocks noChangeShapeType="1"/>
          </p:cNvSpPr>
          <p:nvPr/>
        </p:nvSpPr>
        <p:spPr bwMode="auto">
          <a:xfrm>
            <a:off x="5076825" y="3284538"/>
            <a:ext cx="1008063" cy="1444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6146" name="Object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5" name="Line 25"/>
          <p:cNvSpPr>
            <a:spLocks noChangeShapeType="1"/>
          </p:cNvSpPr>
          <p:nvPr/>
        </p:nvSpPr>
        <p:spPr bwMode="auto">
          <a:xfrm>
            <a:off x="5003800" y="4149725"/>
            <a:ext cx="1081088" cy="1428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6" name="Line 26"/>
          <p:cNvSpPr>
            <a:spLocks noChangeShapeType="1"/>
          </p:cNvSpPr>
          <p:nvPr/>
        </p:nvSpPr>
        <p:spPr bwMode="auto">
          <a:xfrm>
            <a:off x="5003800" y="5084763"/>
            <a:ext cx="1081088" cy="2159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7" name="Line 27"/>
          <p:cNvSpPr>
            <a:spLocks noChangeShapeType="1"/>
          </p:cNvSpPr>
          <p:nvPr/>
        </p:nvSpPr>
        <p:spPr bwMode="auto">
          <a:xfrm flipH="1">
            <a:off x="7019925" y="3068638"/>
            <a:ext cx="1223963"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8" name="Line 28"/>
          <p:cNvSpPr>
            <a:spLocks noChangeShapeType="1"/>
          </p:cNvSpPr>
          <p:nvPr/>
        </p:nvSpPr>
        <p:spPr bwMode="auto">
          <a:xfrm flipH="1">
            <a:off x="7019925" y="4005263"/>
            <a:ext cx="865188"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9" name="Line 29"/>
          <p:cNvSpPr>
            <a:spLocks noChangeShapeType="1"/>
          </p:cNvSpPr>
          <p:nvPr/>
        </p:nvSpPr>
        <p:spPr bwMode="auto">
          <a:xfrm flipH="1">
            <a:off x="7019925" y="4941888"/>
            <a:ext cx="792163" cy="3587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0" name="Line 30"/>
          <p:cNvSpPr>
            <a:spLocks noChangeShapeType="1"/>
          </p:cNvSpPr>
          <p:nvPr/>
        </p:nvSpPr>
        <p:spPr bwMode="auto">
          <a:xfrm>
            <a:off x="5651500" y="3716338"/>
            <a:ext cx="5048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1" name="Line 31"/>
          <p:cNvSpPr>
            <a:spLocks noChangeShapeType="1"/>
          </p:cNvSpPr>
          <p:nvPr/>
        </p:nvSpPr>
        <p:spPr bwMode="auto">
          <a:xfrm>
            <a:off x="6156325" y="3284538"/>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2" name="Line 32"/>
          <p:cNvSpPr>
            <a:spLocks noChangeShapeType="1"/>
          </p:cNvSpPr>
          <p:nvPr/>
        </p:nvSpPr>
        <p:spPr bwMode="auto">
          <a:xfrm>
            <a:off x="6948488" y="3284538"/>
            <a:ext cx="5048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3" name="Line 33"/>
          <p:cNvSpPr>
            <a:spLocks noChangeShapeType="1"/>
          </p:cNvSpPr>
          <p:nvPr/>
        </p:nvSpPr>
        <p:spPr bwMode="auto">
          <a:xfrm flipV="1">
            <a:off x="6948488" y="3284538"/>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additive="base">
                                        <p:cTn id="7" dur="500" fill="hold"/>
                                        <p:tgtEl>
                                          <p:spTgt spid="112646"/>
                                        </p:tgtEl>
                                        <p:attrNameLst>
                                          <p:attrName>ppt_x</p:attrName>
                                        </p:attrNameLst>
                                      </p:cBhvr>
                                      <p:tavLst>
                                        <p:tav tm="0">
                                          <p:val>
                                            <p:strVal val="#ppt_x"/>
                                          </p:val>
                                        </p:tav>
                                        <p:tav tm="100000">
                                          <p:val>
                                            <p:strVal val="#ppt_x"/>
                                          </p:val>
                                        </p:tav>
                                      </p:tavLst>
                                    </p:anim>
                                    <p:anim calcmode="lin" valueType="num">
                                      <p:cBhvr additive="base">
                                        <p:cTn id="8" dur="500" fill="hold"/>
                                        <p:tgtEl>
                                          <p:spTgt spid="1126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2665"/>
                                        </p:tgtEl>
                                        <p:attrNameLst>
                                          <p:attrName>style.visibility</p:attrName>
                                        </p:attrNameLst>
                                      </p:cBhvr>
                                      <p:to>
                                        <p:strVal val="visible"/>
                                      </p:to>
                                    </p:set>
                                    <p:anim calcmode="lin" valueType="num">
                                      <p:cBhvr additive="base">
                                        <p:cTn id="13" dur="500" fill="hold"/>
                                        <p:tgtEl>
                                          <p:spTgt spid="112665"/>
                                        </p:tgtEl>
                                        <p:attrNameLst>
                                          <p:attrName>ppt_x</p:attrName>
                                        </p:attrNameLst>
                                      </p:cBhvr>
                                      <p:tavLst>
                                        <p:tav tm="0">
                                          <p:val>
                                            <p:strVal val="#ppt_x"/>
                                          </p:val>
                                        </p:tav>
                                        <p:tav tm="100000">
                                          <p:val>
                                            <p:strVal val="#ppt_x"/>
                                          </p:val>
                                        </p:tav>
                                      </p:tavLst>
                                    </p:anim>
                                    <p:anim calcmode="lin" valueType="num">
                                      <p:cBhvr additive="base">
                                        <p:cTn id="14" dur="500" fill="hold"/>
                                        <p:tgtEl>
                                          <p:spTgt spid="11266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2666"/>
                                        </p:tgtEl>
                                        <p:attrNameLst>
                                          <p:attrName>style.visibility</p:attrName>
                                        </p:attrNameLst>
                                      </p:cBhvr>
                                      <p:to>
                                        <p:strVal val="visible"/>
                                      </p:to>
                                    </p:set>
                                    <p:anim calcmode="lin" valueType="num">
                                      <p:cBhvr additive="base">
                                        <p:cTn id="19" dur="500" fill="hold"/>
                                        <p:tgtEl>
                                          <p:spTgt spid="112666"/>
                                        </p:tgtEl>
                                        <p:attrNameLst>
                                          <p:attrName>ppt_x</p:attrName>
                                        </p:attrNameLst>
                                      </p:cBhvr>
                                      <p:tavLst>
                                        <p:tav tm="0">
                                          <p:val>
                                            <p:strVal val="#ppt_x"/>
                                          </p:val>
                                        </p:tav>
                                        <p:tav tm="100000">
                                          <p:val>
                                            <p:strVal val="#ppt_x"/>
                                          </p:val>
                                        </p:tav>
                                      </p:tavLst>
                                    </p:anim>
                                    <p:anim calcmode="lin" valueType="num">
                                      <p:cBhvr additive="base">
                                        <p:cTn id="20" dur="500" fill="hold"/>
                                        <p:tgtEl>
                                          <p:spTgt spid="11266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2667"/>
                                        </p:tgtEl>
                                        <p:attrNameLst>
                                          <p:attrName>style.visibility</p:attrName>
                                        </p:attrNameLst>
                                      </p:cBhvr>
                                      <p:to>
                                        <p:strVal val="visible"/>
                                      </p:to>
                                    </p:set>
                                    <p:anim calcmode="lin" valueType="num">
                                      <p:cBhvr additive="base">
                                        <p:cTn id="25" dur="500" fill="hold"/>
                                        <p:tgtEl>
                                          <p:spTgt spid="112667"/>
                                        </p:tgtEl>
                                        <p:attrNameLst>
                                          <p:attrName>ppt_x</p:attrName>
                                        </p:attrNameLst>
                                      </p:cBhvr>
                                      <p:tavLst>
                                        <p:tav tm="0">
                                          <p:val>
                                            <p:strVal val="#ppt_x"/>
                                          </p:val>
                                        </p:tav>
                                        <p:tav tm="100000">
                                          <p:val>
                                            <p:strVal val="#ppt_x"/>
                                          </p:val>
                                        </p:tav>
                                      </p:tavLst>
                                    </p:anim>
                                    <p:anim calcmode="lin" valueType="num">
                                      <p:cBhvr additive="base">
                                        <p:cTn id="26" dur="500" fill="hold"/>
                                        <p:tgtEl>
                                          <p:spTgt spid="11266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2668"/>
                                        </p:tgtEl>
                                        <p:attrNameLst>
                                          <p:attrName>style.visibility</p:attrName>
                                        </p:attrNameLst>
                                      </p:cBhvr>
                                      <p:to>
                                        <p:strVal val="visible"/>
                                      </p:to>
                                    </p:set>
                                    <p:anim calcmode="lin" valueType="num">
                                      <p:cBhvr additive="base">
                                        <p:cTn id="31" dur="500" fill="hold"/>
                                        <p:tgtEl>
                                          <p:spTgt spid="112668"/>
                                        </p:tgtEl>
                                        <p:attrNameLst>
                                          <p:attrName>ppt_x</p:attrName>
                                        </p:attrNameLst>
                                      </p:cBhvr>
                                      <p:tavLst>
                                        <p:tav tm="0">
                                          <p:val>
                                            <p:strVal val="#ppt_x"/>
                                          </p:val>
                                        </p:tav>
                                        <p:tav tm="100000">
                                          <p:val>
                                            <p:strVal val="#ppt_x"/>
                                          </p:val>
                                        </p:tav>
                                      </p:tavLst>
                                    </p:anim>
                                    <p:anim calcmode="lin" valueType="num">
                                      <p:cBhvr additive="base">
                                        <p:cTn id="32" dur="500" fill="hold"/>
                                        <p:tgtEl>
                                          <p:spTgt spid="11266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12669"/>
                                        </p:tgtEl>
                                        <p:attrNameLst>
                                          <p:attrName>style.visibility</p:attrName>
                                        </p:attrNameLst>
                                      </p:cBhvr>
                                      <p:to>
                                        <p:strVal val="visible"/>
                                      </p:to>
                                    </p:set>
                                    <p:anim calcmode="lin" valueType="num">
                                      <p:cBhvr additive="base">
                                        <p:cTn id="37" dur="500" fill="hold"/>
                                        <p:tgtEl>
                                          <p:spTgt spid="112669"/>
                                        </p:tgtEl>
                                        <p:attrNameLst>
                                          <p:attrName>ppt_x</p:attrName>
                                        </p:attrNameLst>
                                      </p:cBhvr>
                                      <p:tavLst>
                                        <p:tav tm="0">
                                          <p:val>
                                            <p:strVal val="#ppt_x"/>
                                          </p:val>
                                        </p:tav>
                                        <p:tav tm="100000">
                                          <p:val>
                                            <p:strVal val="#ppt_x"/>
                                          </p:val>
                                        </p:tav>
                                      </p:tavLst>
                                    </p:anim>
                                    <p:anim calcmode="lin" valueType="num">
                                      <p:cBhvr additive="base">
                                        <p:cTn id="38" dur="500" fill="hold"/>
                                        <p:tgtEl>
                                          <p:spTgt spid="112669"/>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0"/>
                                        </p:tgtEl>
                                        <p:attrNameLst>
                                          <p:attrName>style.visibility</p:attrName>
                                        </p:attrNameLst>
                                      </p:cBhvr>
                                      <p:to>
                                        <p:strVal val="visible"/>
                                      </p:to>
                                    </p:set>
                                    <p:anim calcmode="lin" valueType="num">
                                      <p:cBhvr additive="base">
                                        <p:cTn id="43" dur="500" fill="hold"/>
                                        <p:tgtEl>
                                          <p:spTgt spid="112670"/>
                                        </p:tgtEl>
                                        <p:attrNameLst>
                                          <p:attrName>ppt_x</p:attrName>
                                        </p:attrNameLst>
                                      </p:cBhvr>
                                      <p:tavLst>
                                        <p:tav tm="0">
                                          <p:val>
                                            <p:strVal val="#ppt_x"/>
                                          </p:val>
                                        </p:tav>
                                        <p:tav tm="100000">
                                          <p:val>
                                            <p:strVal val="#ppt_x"/>
                                          </p:val>
                                        </p:tav>
                                      </p:tavLst>
                                    </p:anim>
                                    <p:anim calcmode="lin" valueType="num">
                                      <p:cBhvr additive="base">
                                        <p:cTn id="44" dur="500" fill="hold"/>
                                        <p:tgtEl>
                                          <p:spTgt spid="11267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1"/>
                                        </p:tgtEl>
                                        <p:attrNameLst>
                                          <p:attrName>style.visibility</p:attrName>
                                        </p:attrNameLst>
                                      </p:cBhvr>
                                      <p:to>
                                        <p:strVal val="visible"/>
                                      </p:to>
                                    </p:set>
                                    <p:anim calcmode="lin" valueType="num">
                                      <p:cBhvr additive="base">
                                        <p:cTn id="49" dur="500" fill="hold"/>
                                        <p:tgtEl>
                                          <p:spTgt spid="112671"/>
                                        </p:tgtEl>
                                        <p:attrNameLst>
                                          <p:attrName>ppt_x</p:attrName>
                                        </p:attrNameLst>
                                      </p:cBhvr>
                                      <p:tavLst>
                                        <p:tav tm="0">
                                          <p:val>
                                            <p:strVal val="#ppt_x"/>
                                          </p:val>
                                        </p:tav>
                                        <p:tav tm="100000">
                                          <p:val>
                                            <p:strVal val="#ppt_x"/>
                                          </p:val>
                                        </p:tav>
                                      </p:tavLst>
                                    </p:anim>
                                    <p:anim calcmode="lin" valueType="num">
                                      <p:cBhvr additive="base">
                                        <p:cTn id="50" dur="500" fill="hold"/>
                                        <p:tgtEl>
                                          <p:spTgt spid="11267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2"/>
                                        </p:tgtEl>
                                        <p:attrNameLst>
                                          <p:attrName>style.visibility</p:attrName>
                                        </p:attrNameLst>
                                      </p:cBhvr>
                                      <p:to>
                                        <p:strVal val="visible"/>
                                      </p:to>
                                    </p:set>
                                    <p:anim calcmode="lin" valueType="num">
                                      <p:cBhvr additive="base">
                                        <p:cTn id="55" dur="500" fill="hold"/>
                                        <p:tgtEl>
                                          <p:spTgt spid="112672"/>
                                        </p:tgtEl>
                                        <p:attrNameLst>
                                          <p:attrName>ppt_x</p:attrName>
                                        </p:attrNameLst>
                                      </p:cBhvr>
                                      <p:tavLst>
                                        <p:tav tm="0">
                                          <p:val>
                                            <p:strVal val="#ppt_x"/>
                                          </p:val>
                                        </p:tav>
                                        <p:tav tm="100000">
                                          <p:val>
                                            <p:strVal val="#ppt_x"/>
                                          </p:val>
                                        </p:tav>
                                      </p:tavLst>
                                    </p:anim>
                                    <p:anim calcmode="lin" valueType="num">
                                      <p:cBhvr additive="base">
                                        <p:cTn id="56" dur="500" fill="hold"/>
                                        <p:tgtEl>
                                          <p:spTgt spid="11267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673"/>
                                        </p:tgtEl>
                                        <p:attrNameLst>
                                          <p:attrName>style.visibility</p:attrName>
                                        </p:attrNameLst>
                                      </p:cBhvr>
                                      <p:to>
                                        <p:strVal val="visible"/>
                                      </p:to>
                                    </p:set>
                                    <p:anim calcmode="lin" valueType="num">
                                      <p:cBhvr additive="base">
                                        <p:cTn id="61" dur="500" fill="hold"/>
                                        <p:tgtEl>
                                          <p:spTgt spid="112673"/>
                                        </p:tgtEl>
                                        <p:attrNameLst>
                                          <p:attrName>ppt_x</p:attrName>
                                        </p:attrNameLst>
                                      </p:cBhvr>
                                      <p:tavLst>
                                        <p:tav tm="0">
                                          <p:val>
                                            <p:strVal val="#ppt_x"/>
                                          </p:val>
                                        </p:tav>
                                        <p:tav tm="100000">
                                          <p:val>
                                            <p:strVal val="#ppt_x"/>
                                          </p:val>
                                        </p:tav>
                                      </p:tavLst>
                                    </p:anim>
                                    <p:anim calcmode="lin" valueType="num">
                                      <p:cBhvr additive="base">
                                        <p:cTn id="62" dur="500" fill="hold"/>
                                        <p:tgtEl>
                                          <p:spTgt spid="1126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65" grpId="0" animBg="1"/>
      <p:bldP spid="112666" grpId="0" animBg="1"/>
      <p:bldP spid="112667" grpId="0" animBg="1"/>
      <p:bldP spid="112668" grpId="0" animBg="1"/>
      <p:bldP spid="112669" grpId="0" animBg="1"/>
      <p:bldP spid="112670" grpId="0" animBg="1"/>
      <p:bldP spid="112671" grpId="0" animBg="1"/>
      <p:bldP spid="112672" grpId="0" animBg="1"/>
      <p:bldP spid="11267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6"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916113"/>
            <a:ext cx="371633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p:txBody>
          <a:bodyPr/>
          <a:lstStyle/>
          <a:p>
            <a:pPr>
              <a:defRPr/>
            </a:pPr>
            <a:r>
              <a:rPr lang="de-DE" smtClean="0"/>
              <a:t>Das Osttor</a:t>
            </a:r>
          </a:p>
        </p:txBody>
      </p:sp>
      <p:sp>
        <p:nvSpPr>
          <p:cNvPr id="113667" name="Rectangle 3"/>
          <p:cNvSpPr>
            <a:spLocks noGrp="1" noChangeArrowheads="1"/>
          </p:cNvSpPr>
          <p:nvPr>
            <p:ph type="body" idx="1"/>
          </p:nvPr>
        </p:nvSpPr>
        <p:spPr>
          <a:xfrm>
            <a:off x="0" y="1981200"/>
            <a:ext cx="4787900" cy="4876800"/>
          </a:xfrm>
        </p:spPr>
        <p:txBody>
          <a:bodyPr/>
          <a:lstStyle/>
          <a:p>
            <a:pPr>
              <a:lnSpc>
                <a:spcPct val="90000"/>
              </a:lnSpc>
              <a:buFontTx/>
              <a:buNone/>
              <a:defRPr/>
            </a:pPr>
            <a:r>
              <a:rPr lang="en-US" sz="2400" dirty="0" smtClean="0">
                <a:solidFill>
                  <a:srgbClr val="6600FF"/>
                </a:solidFill>
              </a:rPr>
              <a:t>	</a:t>
            </a:r>
            <a:r>
              <a:rPr lang="de-DE" sz="2400" dirty="0" err="1" smtClean="0"/>
              <a:t>Hes</a:t>
            </a:r>
            <a:r>
              <a:rPr lang="de-DE" sz="2400" dirty="0" smtClean="0"/>
              <a:t> 40,13-15: </a:t>
            </a:r>
            <a:r>
              <a:rPr lang="de-DE" sz="2400" dirty="0" smtClean="0">
                <a:solidFill>
                  <a:srgbClr val="FFFF00"/>
                </a:solidFill>
              </a:rPr>
              <a:t>13 Und er maß das Tor vom Dach eines Wacht-</a:t>
            </a:r>
            <a:r>
              <a:rPr lang="de-DE" sz="2400" dirty="0" err="1" smtClean="0">
                <a:solidFill>
                  <a:srgbClr val="FFFF00"/>
                </a:solidFill>
              </a:rPr>
              <a:t>zimmers</a:t>
            </a:r>
            <a:r>
              <a:rPr lang="de-DE" sz="2400" dirty="0" smtClean="0">
                <a:solidFill>
                  <a:srgbClr val="FFFF00"/>
                </a:solidFill>
              </a:rPr>
              <a:t> bis zum Dach des anderen: fünfundzwanzig Ellen Breite, Tür gegen Tür. 14 Und er bestimmte die Türme zu sechzig Ellen Höhe. Und an die Türme stieß der Vorhof rings um das Torgebäude. 15 Und von der Vorderseite des Eingangstores bis zur Vorderseite der Halle des inneren Tores waren fünfzig Ellen.  </a:t>
            </a:r>
          </a:p>
        </p:txBody>
      </p:sp>
      <p:sp>
        <p:nvSpPr>
          <p:cNvPr id="113670" name="Line 6"/>
          <p:cNvSpPr>
            <a:spLocks noChangeShapeType="1"/>
          </p:cNvSpPr>
          <p:nvPr/>
        </p:nvSpPr>
        <p:spPr bwMode="auto">
          <a:xfrm>
            <a:off x="5508625" y="4292600"/>
            <a:ext cx="2087563"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3671" name="Line 7"/>
          <p:cNvSpPr>
            <a:spLocks noChangeShapeType="1"/>
          </p:cNvSpPr>
          <p:nvPr/>
        </p:nvSpPr>
        <p:spPr bwMode="auto">
          <a:xfrm flipH="1" flipV="1">
            <a:off x="6516688" y="1916113"/>
            <a:ext cx="0" cy="4103687"/>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7170" name="Object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3" name="Line 9"/>
          <p:cNvSpPr>
            <a:spLocks noChangeShapeType="1"/>
          </p:cNvSpPr>
          <p:nvPr/>
        </p:nvSpPr>
        <p:spPr bwMode="auto">
          <a:xfrm flipV="1">
            <a:off x="8101013" y="333375"/>
            <a:ext cx="0" cy="1008063"/>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177" name="Text Box 10"/>
          <p:cNvSpPr txBox="1">
            <a:spLocks noChangeArrowheads="1"/>
          </p:cNvSpPr>
          <p:nvPr/>
        </p:nvSpPr>
        <p:spPr bwMode="auto">
          <a:xfrm>
            <a:off x="519113" y="158750"/>
            <a:ext cx="24780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25E = 13,125 m</a:t>
            </a:r>
          </a:p>
          <a:p>
            <a:pPr eaLnBrk="1" hangingPunct="1"/>
            <a:r>
              <a:rPr lang="de-DE" altLang="de-DE"/>
              <a:t>60E = 31,5 m</a:t>
            </a:r>
          </a:p>
          <a:p>
            <a:pPr eaLnBrk="1" hangingPunct="1"/>
            <a:r>
              <a:rPr lang="de-DE" altLang="de-DE"/>
              <a:t>50E = 26,25 m</a:t>
            </a:r>
          </a:p>
        </p:txBody>
      </p:sp>
      <p:sp>
        <p:nvSpPr>
          <p:cNvPr id="113675" name="AutoShape 11"/>
          <p:cNvSpPr>
            <a:spLocks noChangeArrowheads="1"/>
          </p:cNvSpPr>
          <p:nvPr/>
        </p:nvSpPr>
        <p:spPr bwMode="auto">
          <a:xfrm rot="-859547">
            <a:off x="7235825" y="404813"/>
            <a:ext cx="863600" cy="1717675"/>
          </a:xfrm>
          <a:prstGeom prst="curvedRightArrow">
            <a:avLst>
              <a:gd name="adj1" fmla="val 39779"/>
              <a:gd name="adj2" fmla="val 79559"/>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113676" name="Line 12"/>
          <p:cNvSpPr>
            <a:spLocks noChangeShapeType="1"/>
          </p:cNvSpPr>
          <p:nvPr/>
        </p:nvSpPr>
        <p:spPr bwMode="auto">
          <a:xfrm flipH="1" flipV="1">
            <a:off x="8101013" y="981075"/>
            <a:ext cx="647700" cy="4318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3677" name="Line 13"/>
          <p:cNvSpPr>
            <a:spLocks noChangeShapeType="1"/>
          </p:cNvSpPr>
          <p:nvPr/>
        </p:nvSpPr>
        <p:spPr bwMode="auto">
          <a:xfrm flipV="1">
            <a:off x="8459788" y="1052513"/>
            <a:ext cx="288925" cy="14446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77"/>
                                        </p:tgtEl>
                                        <p:attrNameLst>
                                          <p:attrName>style.visibility</p:attrName>
                                        </p:attrNameLst>
                                      </p:cBhvr>
                                      <p:to>
                                        <p:strVal val="visible"/>
                                      </p:to>
                                    </p:set>
                                    <p:anim calcmode="lin" valueType="num">
                                      <p:cBhvr additive="base">
                                        <p:cTn id="7" dur="500" fill="hold"/>
                                        <p:tgtEl>
                                          <p:spTgt spid="113677"/>
                                        </p:tgtEl>
                                        <p:attrNameLst>
                                          <p:attrName>ppt_x</p:attrName>
                                        </p:attrNameLst>
                                      </p:cBhvr>
                                      <p:tavLst>
                                        <p:tav tm="0">
                                          <p:val>
                                            <p:strVal val="#ppt_x"/>
                                          </p:val>
                                        </p:tav>
                                        <p:tav tm="100000">
                                          <p:val>
                                            <p:strVal val="#ppt_x"/>
                                          </p:val>
                                        </p:tav>
                                      </p:tavLst>
                                    </p:anim>
                                    <p:anim calcmode="lin" valueType="num">
                                      <p:cBhvr additive="base">
                                        <p:cTn id="8" dur="500" fill="hold"/>
                                        <p:tgtEl>
                                          <p:spTgt spid="1136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70"/>
                                        </p:tgtEl>
                                        <p:attrNameLst>
                                          <p:attrName>style.visibility</p:attrName>
                                        </p:attrNameLst>
                                      </p:cBhvr>
                                      <p:to>
                                        <p:strVal val="visible"/>
                                      </p:to>
                                    </p:set>
                                    <p:anim calcmode="lin" valueType="num">
                                      <p:cBhvr additive="base">
                                        <p:cTn id="13" dur="500" fill="hold"/>
                                        <p:tgtEl>
                                          <p:spTgt spid="113670"/>
                                        </p:tgtEl>
                                        <p:attrNameLst>
                                          <p:attrName>ppt_x</p:attrName>
                                        </p:attrNameLst>
                                      </p:cBhvr>
                                      <p:tavLst>
                                        <p:tav tm="0">
                                          <p:val>
                                            <p:strVal val="#ppt_x"/>
                                          </p:val>
                                        </p:tav>
                                        <p:tav tm="100000">
                                          <p:val>
                                            <p:strVal val="#ppt_x"/>
                                          </p:val>
                                        </p:tav>
                                      </p:tavLst>
                                    </p:anim>
                                    <p:anim calcmode="lin" valueType="num">
                                      <p:cBhvr additive="base">
                                        <p:cTn id="14"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73"/>
                                        </p:tgtEl>
                                        <p:attrNameLst>
                                          <p:attrName>style.visibility</p:attrName>
                                        </p:attrNameLst>
                                      </p:cBhvr>
                                      <p:to>
                                        <p:strVal val="visible"/>
                                      </p:to>
                                    </p:set>
                                    <p:anim calcmode="lin" valueType="num">
                                      <p:cBhvr additive="base">
                                        <p:cTn id="19" dur="500" fill="hold"/>
                                        <p:tgtEl>
                                          <p:spTgt spid="113673"/>
                                        </p:tgtEl>
                                        <p:attrNameLst>
                                          <p:attrName>ppt_x</p:attrName>
                                        </p:attrNameLst>
                                      </p:cBhvr>
                                      <p:tavLst>
                                        <p:tav tm="0">
                                          <p:val>
                                            <p:strVal val="#ppt_x"/>
                                          </p:val>
                                        </p:tav>
                                        <p:tav tm="100000">
                                          <p:val>
                                            <p:strVal val="#ppt_x"/>
                                          </p:val>
                                        </p:tav>
                                      </p:tavLst>
                                    </p:anim>
                                    <p:anim calcmode="lin" valueType="num">
                                      <p:cBhvr additive="base">
                                        <p:cTn id="20" dur="500" fill="hold"/>
                                        <p:tgtEl>
                                          <p:spTgt spid="11367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13675"/>
                                        </p:tgtEl>
                                        <p:attrNameLst>
                                          <p:attrName>style.visibility</p:attrName>
                                        </p:attrNameLst>
                                      </p:cBhvr>
                                      <p:to>
                                        <p:strVal val="visible"/>
                                      </p:to>
                                    </p:set>
                                    <p:animEffect transition="in" filter="fade">
                                      <p:cBhvr>
                                        <p:cTn id="25" dur="2000"/>
                                        <p:tgtEl>
                                          <p:spTgt spid="113675"/>
                                        </p:tgtEl>
                                      </p:cBhvr>
                                    </p:animEffect>
                                    <p:anim calcmode="lin" valueType="num">
                                      <p:cBhvr>
                                        <p:cTn id="26" dur="2000" fill="hold"/>
                                        <p:tgtEl>
                                          <p:spTgt spid="113675"/>
                                        </p:tgtEl>
                                        <p:attrNameLst>
                                          <p:attrName>style.rotation</p:attrName>
                                        </p:attrNameLst>
                                      </p:cBhvr>
                                      <p:tavLst>
                                        <p:tav tm="0">
                                          <p:val>
                                            <p:fltVal val="720"/>
                                          </p:val>
                                        </p:tav>
                                        <p:tav tm="100000">
                                          <p:val>
                                            <p:fltVal val="0"/>
                                          </p:val>
                                        </p:tav>
                                      </p:tavLst>
                                    </p:anim>
                                    <p:anim calcmode="lin" valueType="num">
                                      <p:cBhvr>
                                        <p:cTn id="27" dur="2000" fill="hold"/>
                                        <p:tgtEl>
                                          <p:spTgt spid="113675"/>
                                        </p:tgtEl>
                                        <p:attrNameLst>
                                          <p:attrName>ppt_h</p:attrName>
                                        </p:attrNameLst>
                                      </p:cBhvr>
                                      <p:tavLst>
                                        <p:tav tm="0">
                                          <p:val>
                                            <p:fltVal val="0"/>
                                          </p:val>
                                        </p:tav>
                                        <p:tav tm="100000">
                                          <p:val>
                                            <p:strVal val="#ppt_h"/>
                                          </p:val>
                                        </p:tav>
                                      </p:tavLst>
                                    </p:anim>
                                    <p:anim calcmode="lin" valueType="num">
                                      <p:cBhvr>
                                        <p:cTn id="28" dur="2000" fill="hold"/>
                                        <p:tgtEl>
                                          <p:spTgt spid="113675"/>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3671"/>
                                        </p:tgtEl>
                                        <p:attrNameLst>
                                          <p:attrName>style.visibility</p:attrName>
                                        </p:attrNameLst>
                                      </p:cBhvr>
                                      <p:to>
                                        <p:strVal val="visible"/>
                                      </p:to>
                                    </p:set>
                                    <p:anim calcmode="lin" valueType="num">
                                      <p:cBhvr additive="base">
                                        <p:cTn id="33" dur="500" fill="hold"/>
                                        <p:tgtEl>
                                          <p:spTgt spid="113671"/>
                                        </p:tgtEl>
                                        <p:attrNameLst>
                                          <p:attrName>ppt_x</p:attrName>
                                        </p:attrNameLst>
                                      </p:cBhvr>
                                      <p:tavLst>
                                        <p:tav tm="0">
                                          <p:val>
                                            <p:strVal val="#ppt_x"/>
                                          </p:val>
                                        </p:tav>
                                        <p:tav tm="100000">
                                          <p:val>
                                            <p:strVal val="#ppt_x"/>
                                          </p:val>
                                        </p:tav>
                                      </p:tavLst>
                                    </p:anim>
                                    <p:anim calcmode="lin" valueType="num">
                                      <p:cBhvr additive="base">
                                        <p:cTn id="34"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3676"/>
                                        </p:tgtEl>
                                        <p:attrNameLst>
                                          <p:attrName>style.visibility</p:attrName>
                                        </p:attrNameLst>
                                      </p:cBhvr>
                                      <p:to>
                                        <p:strVal val="visible"/>
                                      </p:to>
                                    </p:set>
                                    <p:anim calcmode="lin" valueType="num">
                                      <p:cBhvr additive="base">
                                        <p:cTn id="39" dur="500" fill="hold"/>
                                        <p:tgtEl>
                                          <p:spTgt spid="113676"/>
                                        </p:tgtEl>
                                        <p:attrNameLst>
                                          <p:attrName>ppt_x</p:attrName>
                                        </p:attrNameLst>
                                      </p:cBhvr>
                                      <p:tavLst>
                                        <p:tav tm="0">
                                          <p:val>
                                            <p:strVal val="#ppt_x"/>
                                          </p:val>
                                        </p:tav>
                                        <p:tav tm="100000">
                                          <p:val>
                                            <p:strVal val="#ppt_x"/>
                                          </p:val>
                                        </p:tav>
                                      </p:tavLst>
                                    </p:anim>
                                    <p:anim calcmode="lin" valueType="num">
                                      <p:cBhvr additive="base">
                                        <p:cTn id="40" dur="500" fill="hold"/>
                                        <p:tgtEl>
                                          <p:spTgt spid="113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P spid="113671" grpId="0" animBg="1"/>
      <p:bldP spid="113673" grpId="0" animBg="1"/>
      <p:bldP spid="113675" grpId="0" animBg="1"/>
      <p:bldP spid="113676" grpId="0" animBg="1"/>
      <p:bldP spid="11367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4"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7" descr="Bild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Rectangle 3"/>
          <p:cNvSpPr>
            <a:spLocks noGrp="1" noChangeArrowheads="1"/>
          </p:cNvSpPr>
          <p:nvPr>
            <p:ph type="body" idx="1"/>
          </p:nvPr>
        </p:nvSpPr>
        <p:spPr>
          <a:xfrm>
            <a:off x="0" y="1844675"/>
            <a:ext cx="4572000" cy="4876800"/>
          </a:xfrm>
        </p:spPr>
        <p:txBody>
          <a:bodyPr/>
          <a:lstStyle/>
          <a:p>
            <a:pPr>
              <a:lnSpc>
                <a:spcPct val="80000"/>
              </a:lnSpc>
              <a:buFontTx/>
              <a:buNone/>
              <a:defRPr/>
            </a:pPr>
            <a:r>
              <a:rPr lang="de-DE" sz="2800" dirty="0" smtClean="0"/>
              <a:t>	</a:t>
            </a:r>
            <a:r>
              <a:rPr lang="de-DE" sz="2600" dirty="0" err="1" smtClean="0"/>
              <a:t>Hes</a:t>
            </a:r>
            <a:r>
              <a:rPr lang="de-DE" sz="2600" dirty="0" smtClean="0"/>
              <a:t> 46,9: </a:t>
            </a:r>
            <a:r>
              <a:rPr lang="de-DE" sz="2600" dirty="0" smtClean="0">
                <a:solidFill>
                  <a:srgbClr val="FFFF00"/>
                </a:solidFill>
              </a:rPr>
              <a:t>Und wenn das Volk des Landes an den Festen vor den HERRN kommt: wer durch das </a:t>
            </a:r>
            <a:r>
              <a:rPr lang="de-DE" sz="2600" dirty="0" err="1" smtClean="0">
                <a:solidFill>
                  <a:srgbClr val="FFFF00"/>
                </a:solidFill>
              </a:rPr>
              <a:t>Nordtor</a:t>
            </a:r>
            <a:r>
              <a:rPr lang="de-DE" sz="2600" dirty="0" smtClean="0">
                <a:solidFill>
                  <a:srgbClr val="FFFF00"/>
                </a:solidFill>
              </a:rPr>
              <a:t> hineingeht, um anzubeten, soll durch das </a:t>
            </a:r>
            <a:r>
              <a:rPr lang="de-DE" sz="2600" dirty="0" err="1" smtClean="0">
                <a:solidFill>
                  <a:srgbClr val="FFFF00"/>
                </a:solidFill>
              </a:rPr>
              <a:t>Südtor</a:t>
            </a:r>
            <a:r>
              <a:rPr lang="de-DE" sz="2600" dirty="0" smtClean="0">
                <a:solidFill>
                  <a:srgbClr val="FFFF00"/>
                </a:solidFill>
              </a:rPr>
              <a:t> hinausgehen; und wer durch das </a:t>
            </a:r>
            <a:r>
              <a:rPr lang="de-DE" sz="2600" dirty="0" err="1" smtClean="0">
                <a:solidFill>
                  <a:srgbClr val="FFFF00"/>
                </a:solidFill>
              </a:rPr>
              <a:t>Südtor</a:t>
            </a:r>
            <a:r>
              <a:rPr lang="de-DE" sz="2600" dirty="0" smtClean="0">
                <a:solidFill>
                  <a:srgbClr val="FFFF00"/>
                </a:solidFill>
              </a:rPr>
              <a:t> hineingeht, soll durch das </a:t>
            </a:r>
            <a:r>
              <a:rPr lang="de-DE" sz="2600" dirty="0" err="1" smtClean="0">
                <a:solidFill>
                  <a:srgbClr val="FFFF00"/>
                </a:solidFill>
              </a:rPr>
              <a:t>Nordtor</a:t>
            </a:r>
            <a:r>
              <a:rPr lang="de-DE" sz="2600" dirty="0" smtClean="0">
                <a:solidFill>
                  <a:srgbClr val="FFFF00"/>
                </a:solidFill>
              </a:rPr>
              <a:t> hinausgehen; er soll nicht durch das Tor zurückkehren, durch welches er hineingegangen ist, sondern stracks vor sich hinausgehen.</a:t>
            </a:r>
          </a:p>
        </p:txBody>
      </p:sp>
      <p:sp>
        <p:nvSpPr>
          <p:cNvPr id="169989" name="Line 5"/>
          <p:cNvSpPr>
            <a:spLocks noChangeShapeType="1"/>
          </p:cNvSpPr>
          <p:nvPr/>
        </p:nvSpPr>
        <p:spPr bwMode="auto">
          <a:xfrm flipV="1">
            <a:off x="6588125" y="692150"/>
            <a:ext cx="1871663" cy="1444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0" name="Line 6"/>
          <p:cNvSpPr>
            <a:spLocks noChangeShapeType="1"/>
          </p:cNvSpPr>
          <p:nvPr/>
        </p:nvSpPr>
        <p:spPr bwMode="auto">
          <a:xfrm flipH="1">
            <a:off x="6588125" y="836613"/>
            <a:ext cx="1944688" cy="1444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3" name="Line 9"/>
          <p:cNvSpPr>
            <a:spLocks noChangeShapeType="1"/>
          </p:cNvSpPr>
          <p:nvPr/>
        </p:nvSpPr>
        <p:spPr bwMode="auto">
          <a:xfrm flipH="1" flipV="1">
            <a:off x="6804025" y="1916113"/>
            <a:ext cx="0" cy="460851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4" name="Line 10"/>
          <p:cNvSpPr>
            <a:spLocks noChangeShapeType="1"/>
          </p:cNvSpPr>
          <p:nvPr/>
        </p:nvSpPr>
        <p:spPr bwMode="auto">
          <a:xfrm flipH="1">
            <a:off x="6300788" y="1916113"/>
            <a:ext cx="0" cy="460851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5" name="Text Box 11"/>
          <p:cNvSpPr txBox="1">
            <a:spLocks noChangeArrowheads="1"/>
          </p:cNvSpPr>
          <p:nvPr/>
        </p:nvSpPr>
        <p:spPr bwMode="auto">
          <a:xfrm>
            <a:off x="179388" y="1844675"/>
            <a:ext cx="4340225" cy="5078413"/>
          </a:xfrm>
          <a:prstGeom prst="rect">
            <a:avLst/>
          </a:prstGeom>
          <a:solidFill>
            <a:srgbClr val="00CCFF"/>
          </a:solidFill>
          <a:ln w="9525">
            <a:noFill/>
            <a:miter lim="800000"/>
            <a:headEnd/>
            <a:tailEnd/>
          </a:ln>
        </p:spPr>
        <p:txBody>
          <a:bodyPr>
            <a:spAutoFit/>
          </a:bodyPr>
          <a:lstStyle/>
          <a:p>
            <a:pPr>
              <a:defRPr/>
            </a:pPr>
            <a:r>
              <a:rPr lang="de-DE" sz="3600" dirty="0">
                <a:effectLst>
                  <a:outerShdw blurRad="38100" dist="38100" dir="2700000" algn="tl">
                    <a:srgbClr val="000000">
                      <a:alpha val="43137"/>
                    </a:srgbClr>
                  </a:outerShdw>
                </a:effectLst>
                <a:cs typeface="Arial" charset="0"/>
              </a:rPr>
              <a:t>1Kor 11,17: </a:t>
            </a:r>
            <a:r>
              <a:rPr lang="de-DE" sz="3600" dirty="0">
                <a:solidFill>
                  <a:srgbClr val="FFFF00"/>
                </a:solidFill>
                <a:effectLst>
                  <a:outerShdw blurRad="38100" dist="38100" dir="2700000" algn="tl">
                    <a:srgbClr val="000000">
                      <a:alpha val="43137"/>
                    </a:srgbClr>
                  </a:outerShdw>
                </a:effectLst>
                <a:cs typeface="Arial" charset="0"/>
              </a:rPr>
              <a:t>Indem ich aber dieses vorschreibe, lobe ich nicht, </a:t>
            </a:r>
            <a:r>
              <a:rPr lang="de-DE" sz="3600" dirty="0" err="1">
                <a:solidFill>
                  <a:srgbClr val="FFFF00"/>
                </a:solidFill>
                <a:effectLst>
                  <a:outerShdw blurRad="38100" dist="38100" dir="2700000" algn="tl">
                    <a:srgbClr val="000000">
                      <a:alpha val="43137"/>
                    </a:srgbClr>
                  </a:outerShdw>
                </a:effectLst>
                <a:cs typeface="Arial" charset="0"/>
              </a:rPr>
              <a:t>daß</a:t>
            </a:r>
            <a:r>
              <a:rPr lang="de-DE" sz="3600" dirty="0">
                <a:solidFill>
                  <a:srgbClr val="FFFF00"/>
                </a:solidFill>
                <a:effectLst>
                  <a:outerShdw blurRad="38100" dist="38100" dir="2700000" algn="tl">
                    <a:srgbClr val="000000">
                      <a:alpha val="43137"/>
                    </a:srgbClr>
                  </a:outerShdw>
                </a:effectLst>
                <a:cs typeface="Arial" charset="0"/>
              </a:rPr>
              <a:t> ihr nicht zum Besseren, sondern zum Schlechteren zusammenkommt.</a:t>
            </a:r>
          </a:p>
          <a:p>
            <a:pPr>
              <a:defRPr/>
            </a:pPr>
            <a:endParaRPr lang="de-DE" sz="3600" dirty="0">
              <a:solidFill>
                <a:srgbClr val="FFFF00"/>
              </a:solidFill>
              <a:effectLst>
                <a:outerShdw blurRad="38100" dist="38100" dir="2700000" algn="tl">
                  <a:srgbClr val="000000">
                    <a:alpha val="43137"/>
                  </a:srgbClr>
                </a:outerShdw>
              </a:effectLst>
              <a:cs typeface="Arial" charset="0"/>
            </a:endParaRPr>
          </a:p>
        </p:txBody>
      </p:sp>
      <p:sp>
        <p:nvSpPr>
          <p:cNvPr id="12" name="Text Box 5"/>
          <p:cNvSpPr txBox="1">
            <a:spLocks noChangeArrowheads="1"/>
          </p:cNvSpPr>
          <p:nvPr/>
        </p:nvSpPr>
        <p:spPr bwMode="auto">
          <a:xfrm>
            <a:off x="684213" y="404813"/>
            <a:ext cx="3990975" cy="954087"/>
          </a:xfrm>
          <a:prstGeom prst="rect">
            <a:avLst/>
          </a:prstGeom>
          <a:noFill/>
          <a:ln w="9525">
            <a:noFill/>
            <a:miter lim="800000"/>
            <a:headEnd/>
            <a:tailEnd/>
          </a:ln>
        </p:spPr>
        <p:txBody>
          <a:bodyPr wrap="none">
            <a:spAutoFit/>
          </a:bodyPr>
          <a:lstStyle/>
          <a:p>
            <a:pPr>
              <a:buFontTx/>
              <a:buChar char="•"/>
              <a:defRPr/>
            </a:pPr>
            <a:r>
              <a:rPr lang="de-DE" dirty="0">
                <a:cs typeface="Arial" charset="0"/>
              </a:rPr>
              <a:t> </a:t>
            </a:r>
            <a:r>
              <a:rPr lang="de-DE" sz="2800" dirty="0">
                <a:effectLst>
                  <a:outerShdw blurRad="38100" dist="38100" dir="2700000" algn="tl">
                    <a:srgbClr val="000000">
                      <a:alpha val="43137"/>
                    </a:srgbClr>
                  </a:outerShdw>
                </a:effectLst>
                <a:cs typeface="Arial" charset="0"/>
              </a:rPr>
              <a:t>Das Prinzip der 2 oder </a:t>
            </a:r>
          </a:p>
          <a:p>
            <a:pPr>
              <a:buFontTx/>
              <a:buChar char="•"/>
              <a:defRPr/>
            </a:pPr>
            <a:r>
              <a:rPr lang="de-DE" sz="2800" dirty="0">
                <a:effectLst>
                  <a:outerShdw blurRad="38100" dist="38100" dir="2700000" algn="tl">
                    <a:srgbClr val="000000">
                      <a:alpha val="43137"/>
                    </a:srgbClr>
                  </a:outerShdw>
                </a:effectLst>
                <a:cs typeface="Arial" charset="0"/>
              </a:rPr>
              <a:t>3 Zeugen (5Mo 19,15)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linds(vertical)">
                                      <p:cBhvr>
                                        <p:cTn id="7" dur="2000"/>
                                        <p:tgtEl>
                                          <p:spTgt spid="169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69989"/>
                                        </p:tgtEl>
                                        <p:attrNameLst>
                                          <p:attrName>style.visibility</p:attrName>
                                        </p:attrNameLst>
                                      </p:cBhvr>
                                      <p:to>
                                        <p:strVal val="visible"/>
                                      </p:to>
                                    </p:set>
                                    <p:animEffect transition="in" filter="blinds(vertical)">
                                      <p:cBhvr>
                                        <p:cTn id="12" dur="2000"/>
                                        <p:tgtEl>
                                          <p:spTgt spid="169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9993"/>
                                        </p:tgtEl>
                                        <p:attrNameLst>
                                          <p:attrName>style.visibility</p:attrName>
                                        </p:attrNameLst>
                                      </p:cBhvr>
                                      <p:to>
                                        <p:strVal val="visible"/>
                                      </p:to>
                                    </p:set>
                                    <p:animEffect transition="in" filter="blinds(horizontal)">
                                      <p:cBhvr>
                                        <p:cTn id="17" dur="2000"/>
                                        <p:tgtEl>
                                          <p:spTgt spid="169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9994"/>
                                        </p:tgtEl>
                                        <p:attrNameLst>
                                          <p:attrName>style.visibility</p:attrName>
                                        </p:attrNameLst>
                                      </p:cBhvr>
                                      <p:to>
                                        <p:strVal val="visible"/>
                                      </p:to>
                                    </p:set>
                                    <p:animEffect transition="in" filter="blinds(horizontal)">
                                      <p:cBhvr>
                                        <p:cTn id="22" dur="2000"/>
                                        <p:tgtEl>
                                          <p:spTgt spid="1699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9995"/>
                                        </p:tgtEl>
                                        <p:attrNameLst>
                                          <p:attrName>style.visibility</p:attrName>
                                        </p:attrNameLst>
                                      </p:cBhvr>
                                      <p:to>
                                        <p:strVal val="visible"/>
                                      </p:to>
                                    </p:set>
                                    <p:anim calcmode="lin" valueType="num">
                                      <p:cBhvr additive="base">
                                        <p:cTn id="27" dur="500" fill="hold"/>
                                        <p:tgtEl>
                                          <p:spTgt spid="169995"/>
                                        </p:tgtEl>
                                        <p:attrNameLst>
                                          <p:attrName>ppt_x</p:attrName>
                                        </p:attrNameLst>
                                      </p:cBhvr>
                                      <p:tavLst>
                                        <p:tav tm="0">
                                          <p:val>
                                            <p:strVal val="#ppt_x"/>
                                          </p:val>
                                        </p:tav>
                                        <p:tav tm="100000">
                                          <p:val>
                                            <p:strVal val="#ppt_x"/>
                                          </p:val>
                                        </p:tav>
                                      </p:tavLst>
                                    </p:anim>
                                    <p:anim calcmode="lin" valueType="num">
                                      <p:cBhvr additive="base">
                                        <p:cTn id="28" dur="500" fill="hold"/>
                                        <p:tgtEl>
                                          <p:spTgt spid="169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animBg="1"/>
      <p:bldP spid="169990" grpId="0" animBg="1"/>
      <p:bldP spid="169993" grpId="0" animBg="1"/>
      <p:bldP spid="169994" grpId="0" animBg="1"/>
      <p:bldP spid="16999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0" y="1981200"/>
            <a:ext cx="4572000" cy="4876800"/>
          </a:xfrm>
        </p:spPr>
        <p:txBody>
          <a:bodyPr/>
          <a:lstStyle/>
          <a:p>
            <a:pPr>
              <a:lnSpc>
                <a:spcPct val="80000"/>
              </a:lnSpc>
              <a:buFontTx/>
              <a:buNone/>
              <a:defRPr/>
            </a:pPr>
            <a:r>
              <a:rPr lang="en-US" sz="2400" dirty="0" smtClean="0"/>
              <a:t>	</a:t>
            </a:r>
            <a:r>
              <a:rPr lang="de-DE" sz="2300" dirty="0" smtClean="0"/>
              <a:t>2Kor 13,1 </a:t>
            </a:r>
            <a:r>
              <a:rPr lang="de-DE" sz="2300" dirty="0" smtClean="0">
                <a:solidFill>
                  <a:srgbClr val="FFFF00"/>
                </a:solidFill>
              </a:rPr>
              <a:t>Dieses dritte Mal komme ich zu euch: aus zweier oder dreier Zeugen Mund wird jede Sache bestätigt werden. </a:t>
            </a:r>
          </a:p>
          <a:p>
            <a:pPr>
              <a:lnSpc>
                <a:spcPct val="80000"/>
              </a:lnSpc>
              <a:buFontTx/>
              <a:buNone/>
              <a:defRPr/>
            </a:pPr>
            <a:endParaRPr lang="de-DE" sz="1200" dirty="0" smtClean="0">
              <a:solidFill>
                <a:srgbClr val="FFFF00"/>
              </a:solidFill>
            </a:endParaRPr>
          </a:p>
          <a:p>
            <a:pPr>
              <a:lnSpc>
                <a:spcPct val="80000"/>
              </a:lnSpc>
              <a:buFontTx/>
              <a:buNone/>
              <a:defRPr/>
            </a:pPr>
            <a:r>
              <a:rPr lang="de-DE" sz="2300" dirty="0" smtClean="0">
                <a:solidFill>
                  <a:srgbClr val="FFFF00"/>
                </a:solidFill>
              </a:rPr>
              <a:t>	</a:t>
            </a:r>
            <a:r>
              <a:rPr lang="de-DE" sz="2300" dirty="0" smtClean="0"/>
              <a:t>1Tim 5,19: </a:t>
            </a:r>
            <a:r>
              <a:rPr lang="de-DE" sz="2300" dirty="0" smtClean="0">
                <a:solidFill>
                  <a:srgbClr val="FFFF00"/>
                </a:solidFill>
              </a:rPr>
              <a:t>Wider einen Ältesten nimm keine Klage an, außer bei zwei oder drei Zeugen. </a:t>
            </a:r>
          </a:p>
          <a:p>
            <a:pPr>
              <a:lnSpc>
                <a:spcPct val="80000"/>
              </a:lnSpc>
              <a:buFontTx/>
              <a:buNone/>
              <a:defRPr/>
            </a:pPr>
            <a:endParaRPr lang="de-DE" sz="1200" dirty="0" smtClean="0">
              <a:solidFill>
                <a:srgbClr val="FFFF00"/>
              </a:solidFill>
            </a:endParaRPr>
          </a:p>
          <a:p>
            <a:pPr>
              <a:lnSpc>
                <a:spcPct val="80000"/>
              </a:lnSpc>
              <a:buFontTx/>
              <a:buNone/>
              <a:defRPr/>
            </a:pPr>
            <a:r>
              <a:rPr lang="de-DE" sz="2300" dirty="0" smtClean="0">
                <a:solidFill>
                  <a:srgbClr val="FFFF00"/>
                </a:solidFill>
              </a:rPr>
              <a:t>	</a:t>
            </a:r>
            <a:r>
              <a:rPr lang="de-DE" sz="2300" dirty="0" smtClean="0"/>
              <a:t>Mat 18,16: </a:t>
            </a:r>
            <a:r>
              <a:rPr lang="de-DE" sz="2300" dirty="0" smtClean="0">
                <a:solidFill>
                  <a:srgbClr val="FFFF00"/>
                </a:solidFill>
              </a:rPr>
              <a:t>Wenn er aber nicht hört, so nimm noch einen oder zwei mit dir, damit aus zweier oder dreier Zeugen Mund jede Sache bestätigt werde. </a:t>
            </a:r>
          </a:p>
        </p:txBody>
      </p:sp>
      <p:sp>
        <p:nvSpPr>
          <p:cNvPr id="58372" name="Text Box 5"/>
          <p:cNvSpPr txBox="1">
            <a:spLocks noChangeArrowheads="1"/>
          </p:cNvSpPr>
          <p:nvPr/>
        </p:nvSpPr>
        <p:spPr bwMode="auto">
          <a:xfrm>
            <a:off x="468313" y="765175"/>
            <a:ext cx="7527925" cy="522288"/>
          </a:xfrm>
          <a:prstGeom prst="rect">
            <a:avLst/>
          </a:prstGeom>
          <a:noFill/>
          <a:ln w="9525">
            <a:noFill/>
            <a:miter lim="800000"/>
            <a:headEnd/>
            <a:tailEnd/>
          </a:ln>
        </p:spPr>
        <p:txBody>
          <a:bodyPr wrap="none">
            <a:spAutoFit/>
          </a:bodyPr>
          <a:lstStyle/>
          <a:p>
            <a:pPr>
              <a:buFontTx/>
              <a:buChar char="•"/>
              <a:defRPr/>
            </a:pPr>
            <a:r>
              <a:rPr lang="de-DE" dirty="0">
                <a:cs typeface="Arial" charset="0"/>
              </a:rPr>
              <a:t> </a:t>
            </a:r>
            <a:r>
              <a:rPr lang="de-DE" sz="2800" dirty="0">
                <a:effectLst>
                  <a:outerShdw blurRad="38100" dist="38100" dir="2700000" algn="tl">
                    <a:srgbClr val="000000">
                      <a:alpha val="43137"/>
                    </a:srgbClr>
                  </a:outerShdw>
                </a:effectLst>
                <a:cs typeface="Arial" charset="0"/>
              </a:rPr>
              <a:t>Das Prinzip der 2 oder 3 Zeugen (5Mo 19,15)</a:t>
            </a:r>
          </a:p>
        </p:txBody>
      </p:sp>
      <p:pic>
        <p:nvPicPr>
          <p:cNvPr id="72708" name="Picture 19"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0" y="1844675"/>
            <a:ext cx="5435600" cy="4876800"/>
          </a:xfrm>
        </p:spPr>
        <p:txBody>
          <a:bodyPr/>
          <a:lstStyle/>
          <a:p>
            <a:pPr>
              <a:lnSpc>
                <a:spcPct val="80000"/>
              </a:lnSpc>
              <a:buFontTx/>
              <a:buNone/>
              <a:defRPr/>
            </a:pPr>
            <a:r>
              <a:rPr lang="en-US" sz="2000" dirty="0" smtClean="0"/>
              <a:t>	</a:t>
            </a:r>
            <a:r>
              <a:rPr lang="de-DE" sz="2100" dirty="0" smtClean="0"/>
              <a:t>Gal 2,4:</a:t>
            </a:r>
            <a:r>
              <a:rPr lang="de-DE" sz="2100" dirty="0" smtClean="0">
                <a:solidFill>
                  <a:schemeClr val="accent1"/>
                </a:solidFill>
              </a:rPr>
              <a:t> </a:t>
            </a:r>
            <a:r>
              <a:rPr lang="de-DE" sz="2100" dirty="0" smtClean="0">
                <a:solidFill>
                  <a:srgbClr val="FFFF00"/>
                </a:solidFill>
              </a:rPr>
              <a:t>… es war aber der nebeneingeführten falschen Brüder wegen, die nebeneingekommen waren, um unsere Freiheit auszukundschaften, welche wir in Christus Jesu haben, auf </a:t>
            </a:r>
            <a:r>
              <a:rPr lang="de-DE" sz="2100" dirty="0" err="1" smtClean="0">
                <a:solidFill>
                  <a:srgbClr val="FFFF00"/>
                </a:solidFill>
              </a:rPr>
              <a:t>daß</a:t>
            </a:r>
            <a:r>
              <a:rPr lang="de-DE" sz="2100" dirty="0" smtClean="0">
                <a:solidFill>
                  <a:srgbClr val="FFFF00"/>
                </a:solidFill>
              </a:rPr>
              <a:t> sie uns in Knechtschaft brächten; </a:t>
            </a:r>
          </a:p>
          <a:p>
            <a:pPr>
              <a:lnSpc>
                <a:spcPct val="80000"/>
              </a:lnSpc>
              <a:buFontTx/>
              <a:buNone/>
              <a:defRPr/>
            </a:pPr>
            <a:r>
              <a:rPr lang="de-DE" sz="2100" dirty="0" smtClean="0">
                <a:solidFill>
                  <a:srgbClr val="FFFF00"/>
                </a:solidFill>
              </a:rPr>
              <a:t>	</a:t>
            </a:r>
            <a:r>
              <a:rPr lang="de-DE" sz="2100" dirty="0" err="1" smtClean="0"/>
              <a:t>Apg</a:t>
            </a:r>
            <a:r>
              <a:rPr lang="de-DE" sz="2100" dirty="0" smtClean="0"/>
              <a:t> 20,29: </a:t>
            </a:r>
            <a:r>
              <a:rPr lang="de-DE" sz="2100" dirty="0" smtClean="0">
                <a:solidFill>
                  <a:srgbClr val="FFFF00"/>
                </a:solidFill>
              </a:rPr>
              <a:t>Denn ich weiß dieses, </a:t>
            </a:r>
            <a:r>
              <a:rPr lang="de-DE" sz="2100" dirty="0" err="1" smtClean="0">
                <a:solidFill>
                  <a:srgbClr val="FFFF00"/>
                </a:solidFill>
              </a:rPr>
              <a:t>daß</a:t>
            </a:r>
            <a:r>
              <a:rPr lang="de-DE" sz="2100" dirty="0" smtClean="0">
                <a:solidFill>
                  <a:srgbClr val="FFFF00"/>
                </a:solidFill>
              </a:rPr>
              <a:t> nach meinem Abschiede verderbliche Wölfe zu euch hereinkommen werden, die der Herde nicht schonen. </a:t>
            </a:r>
          </a:p>
          <a:p>
            <a:pPr>
              <a:lnSpc>
                <a:spcPct val="80000"/>
              </a:lnSpc>
              <a:buFontTx/>
              <a:buNone/>
              <a:defRPr/>
            </a:pPr>
            <a:r>
              <a:rPr lang="de-DE" sz="2100" dirty="0" smtClean="0">
                <a:solidFill>
                  <a:srgbClr val="FFFF00"/>
                </a:solidFill>
              </a:rPr>
              <a:t>	</a:t>
            </a:r>
            <a:r>
              <a:rPr lang="de-DE" sz="2100" dirty="0" smtClean="0"/>
              <a:t>2Pet 2,1: </a:t>
            </a:r>
            <a:r>
              <a:rPr lang="de-DE" sz="2100" dirty="0" smtClean="0">
                <a:solidFill>
                  <a:srgbClr val="FFFF00"/>
                </a:solidFill>
              </a:rPr>
              <a:t>Es waren aber auch falsche Propheten unter dem Volke, wie auch unter euch falsche Lehrer sein werden, welche verderbliche Sekten nebeneinführen werden und den Gebieter verleugnen, der sie erkauft hat, und sich selbst schnelles Verderben zuziehen. </a:t>
            </a:r>
          </a:p>
        </p:txBody>
      </p:sp>
      <p:sp>
        <p:nvSpPr>
          <p:cNvPr id="59396" name="Text Box 5"/>
          <p:cNvSpPr txBox="1">
            <a:spLocks noChangeArrowheads="1"/>
          </p:cNvSpPr>
          <p:nvPr/>
        </p:nvSpPr>
        <p:spPr bwMode="auto">
          <a:xfrm>
            <a:off x="376238" y="950913"/>
            <a:ext cx="6840537" cy="523875"/>
          </a:xfrm>
          <a:prstGeom prst="rect">
            <a:avLst/>
          </a:prstGeom>
          <a:noFill/>
          <a:ln w="9525">
            <a:noFill/>
            <a:miter lim="800000"/>
            <a:headEnd/>
            <a:tailEnd/>
          </a:ln>
        </p:spPr>
        <p:txBody>
          <a:bodyPr wrap="none">
            <a:spAutoFit/>
          </a:bodyPr>
          <a:lstStyle/>
          <a:p>
            <a:pPr>
              <a:buFontTx/>
              <a:buChar char="•"/>
              <a:defRPr/>
            </a:pPr>
            <a:r>
              <a:rPr lang="de-DE" dirty="0">
                <a:cs typeface="Arial" charset="0"/>
              </a:rPr>
              <a:t> </a:t>
            </a:r>
            <a:r>
              <a:rPr lang="de-DE" sz="2800" dirty="0">
                <a:effectLst>
                  <a:outerShdw blurRad="38100" dist="38100" dir="2700000" algn="tl">
                    <a:srgbClr val="000000">
                      <a:alpha val="43137"/>
                    </a:srgbClr>
                  </a:outerShdw>
                </a:effectLst>
                <a:cs typeface="Arial" charset="0"/>
              </a:rPr>
              <a:t>Schutz vor Gefahren (Irrlehre / Unmoral)</a:t>
            </a:r>
          </a:p>
        </p:txBody>
      </p:sp>
      <p:pic>
        <p:nvPicPr>
          <p:cNvPr id="73732" name="Picture 19"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525" y="1916113"/>
            <a:ext cx="34655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14500"/>
            <a:ext cx="3176587" cy="442912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18437"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8438" name="Text Box 9"/>
          <p:cNvSpPr txBox="1">
            <a:spLocks noChangeArrowheads="1"/>
          </p:cNvSpPr>
          <p:nvPr/>
        </p:nvSpPr>
        <p:spPr bwMode="auto">
          <a:xfrm>
            <a:off x="214313" y="1785938"/>
            <a:ext cx="2357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t>Altstadt von Jerusalem</a:t>
            </a:r>
            <a:endParaRPr lang="de-DE" altLang="de-DE"/>
          </a:p>
        </p:txBody>
      </p:sp>
      <p:sp>
        <p:nvSpPr>
          <p:cNvPr id="18439"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18441" name="Textfeld 9"/>
          <p:cNvSpPr txBox="1">
            <a:spLocks noChangeArrowheads="1"/>
          </p:cNvSpPr>
          <p:nvPr/>
        </p:nvSpPr>
        <p:spPr bwMode="auto">
          <a:xfrm>
            <a:off x="2786063" y="6143625"/>
            <a:ext cx="319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443"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4" name="Rectangle 2"/>
          <p:cNvSpPr>
            <a:spLocks noGrp="1" noChangeArrowheads="1"/>
          </p:cNvSpPr>
          <p:nvPr>
            <p:ph type="title"/>
          </p:nvPr>
        </p:nvSpPr>
        <p:spPr>
          <a:xfrm>
            <a:off x="323850" y="476250"/>
            <a:ext cx="8569325" cy="765175"/>
          </a:xfrm>
        </p:spPr>
        <p:txBody>
          <a:bodyPr/>
          <a:lstStyle/>
          <a:p>
            <a:pPr eaLnBrk="1" hangingPunct="1">
              <a:defRPr/>
            </a:pPr>
            <a:r>
              <a:rPr lang="de-DE" dirty="0" smtClean="0">
                <a:solidFill>
                  <a:srgbClr val="FFC000"/>
                </a:solidFill>
              </a:rPr>
              <a:t>Salomo in Jerusalem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75780"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1"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2"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3"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4"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5"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75786"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7"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8" name="Line 8"/>
          <p:cNvSpPr>
            <a:spLocks noChangeShapeType="1"/>
          </p:cNvSpPr>
          <p:nvPr/>
        </p:nvSpPr>
        <p:spPr bwMode="auto">
          <a:xfrm flipV="1">
            <a:off x="1258888" y="2708275"/>
            <a:ext cx="6265862" cy="22336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9"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75790"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75791"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ile:Megiddo localis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2663825"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76600" y="404813"/>
            <a:ext cx="5203825"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pic>
        <p:nvPicPr>
          <p:cNvPr id="76804" name="Picture 4" descr="File:Tel meg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973263"/>
            <a:ext cx="5724525"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feld 6"/>
          <p:cNvSpPr txBox="1">
            <a:spLocks noChangeArrowheads="1"/>
          </p:cNvSpPr>
          <p:nvPr/>
        </p:nvSpPr>
        <p:spPr bwMode="auto">
          <a:xfrm>
            <a:off x="8388350" y="19891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FB</a:t>
            </a:r>
          </a:p>
        </p:txBody>
      </p:sp>
      <p:sp>
        <p:nvSpPr>
          <p:cNvPr id="76806" name="Textfeld 7"/>
          <p:cNvSpPr txBox="1">
            <a:spLocks noChangeArrowheads="1"/>
          </p:cNvSpPr>
          <p:nvPr/>
        </p:nvSpPr>
        <p:spPr bwMode="auto">
          <a:xfrm>
            <a:off x="684213" y="6308725"/>
            <a:ext cx="1943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Gohnarch GNU 1.2 orlater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77828" name="Picture 2" descr="C:\Users\Roger\Desktop\DCIM\100CANON\IMG_1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10287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upload.wikimedia.org/wikipedia/commons/c/c9/Megido_H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8138"/>
            <a:ext cx="8137525" cy="651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feld 4"/>
          <p:cNvSpPr txBox="1">
            <a:spLocks noChangeArrowheads="1"/>
          </p:cNvSpPr>
          <p:nvPr/>
        </p:nvSpPr>
        <p:spPr bwMode="auto">
          <a:xfrm>
            <a:off x="7380288" y="692150"/>
            <a:ext cx="71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78852" name="Textfeld 5"/>
          <p:cNvSpPr txBox="1">
            <a:spLocks noChangeArrowheads="1"/>
          </p:cNvSpPr>
          <p:nvPr/>
        </p:nvSpPr>
        <p:spPr bwMode="auto">
          <a:xfrm>
            <a:off x="7812088" y="16287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7" name="Textfeld 6"/>
          <p:cNvSpPr txBox="1"/>
          <p:nvPr/>
        </p:nvSpPr>
        <p:spPr>
          <a:xfrm>
            <a:off x="7235825" y="476250"/>
            <a:ext cx="431800" cy="231775"/>
          </a:xfrm>
          <a:prstGeom prst="rect">
            <a:avLst/>
          </a:prstGeom>
          <a:solidFill>
            <a:schemeClr val="tx1"/>
          </a:solidFill>
        </p:spPr>
        <p:txBody>
          <a:bodyPr>
            <a:spAutoFit/>
          </a:bodyPr>
          <a:lstStyle/>
          <a:p>
            <a:pPr>
              <a:defRPr/>
            </a:pPr>
            <a:r>
              <a:rPr lang="de-DE" sz="900" dirty="0">
                <a:solidFill>
                  <a:schemeClr val="accent4">
                    <a:lumMod val="10000"/>
                  </a:schemeClr>
                </a:solidFill>
                <a:cs typeface="Arial" charset="0"/>
              </a:rPr>
              <a:t>10-</a:t>
            </a:r>
            <a:r>
              <a:rPr lang="he-IL" sz="900" dirty="0">
                <a:solidFill>
                  <a:schemeClr val="accent4">
                    <a:lumMod val="10000"/>
                  </a:schemeClr>
                </a:solidFill>
                <a:latin typeface="Times New Roman"/>
                <a:cs typeface="Times New Roman"/>
              </a:rPr>
              <a:t>ה</a:t>
            </a:r>
            <a:endParaRPr lang="de-DE" sz="900" dirty="0">
              <a:solidFill>
                <a:schemeClr val="accent4">
                  <a:lumMod val="10000"/>
                </a:schemeClr>
              </a:solidFill>
              <a:cs typeface="Arial" charset="0"/>
            </a:endParaRPr>
          </a:p>
        </p:txBody>
      </p:sp>
      <p:sp>
        <p:nvSpPr>
          <p:cNvPr id="8" name="Textfeld 7"/>
          <p:cNvSpPr txBox="1"/>
          <p:nvPr/>
        </p:nvSpPr>
        <p:spPr>
          <a:xfrm>
            <a:off x="7308850" y="836613"/>
            <a:ext cx="358775" cy="369887"/>
          </a:xfrm>
          <a:prstGeom prst="rect">
            <a:avLst/>
          </a:prstGeom>
          <a:solidFill>
            <a:schemeClr val="tx1"/>
          </a:solidFill>
        </p:spPr>
        <p:txBody>
          <a:bodyPr>
            <a:spAutoFit/>
          </a:bodyPr>
          <a:lstStyle/>
          <a:p>
            <a:pPr>
              <a:defRPr/>
            </a:pPr>
            <a:r>
              <a:rPr lang="de-DE" sz="900" dirty="0">
                <a:solidFill>
                  <a:schemeClr val="accent4">
                    <a:lumMod val="10000"/>
                  </a:schemeClr>
                </a:solidFill>
                <a:cs typeface="Arial" charset="0"/>
              </a:rPr>
              <a:t>9-</a:t>
            </a:r>
            <a:r>
              <a:rPr lang="he-IL" sz="900" dirty="0">
                <a:solidFill>
                  <a:schemeClr val="accent4">
                    <a:lumMod val="10000"/>
                  </a:schemeClr>
                </a:solidFill>
                <a:latin typeface="Times New Roman"/>
                <a:cs typeface="Times New Roman"/>
              </a:rPr>
              <a:t>ה</a:t>
            </a:r>
            <a:endParaRPr lang="de-DE" sz="900" dirty="0">
              <a:solidFill>
                <a:schemeClr val="accent4">
                  <a:lumMod val="10000"/>
                </a:schemeClr>
              </a:solidFill>
              <a:cs typeface="Arial" charset="0"/>
            </a:endParaRPr>
          </a:p>
          <a:p>
            <a:pPr>
              <a:defRPr/>
            </a:pPr>
            <a:endParaRPr lang="de-DE" sz="900" dirty="0">
              <a:solidFill>
                <a:schemeClr val="accent4">
                  <a:lumMod val="10000"/>
                </a:schemeClr>
              </a:solidFill>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79876" name="Picture 2" descr="C:\Users\Roger\Desktop\DCIM\100CANON\IMG_1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0900" name="Picture 2" descr="C:\Users\Roger\Desktop\DCIM\100CANON\IMG_1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718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1924" name="Picture 2" descr="C:\Users\Roger\Desktop\DCIM\100CANON\IMG_14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83972"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3"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4"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5"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6"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77"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83978"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79"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80" name="Line 8"/>
          <p:cNvSpPr>
            <a:spLocks noChangeShapeType="1"/>
          </p:cNvSpPr>
          <p:nvPr/>
        </p:nvSpPr>
        <p:spPr bwMode="auto">
          <a:xfrm flipV="1">
            <a:off x="1258888" y="2708275"/>
            <a:ext cx="6265862" cy="22336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81"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83982"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83983"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4996" name="Picture 2" descr="C:\Users\Roger\Desktop\Israel 2013 Gezer\IMG_0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2"/>
          <p:cNvSpPr>
            <a:spLocks noGrp="1" noChangeArrowheads="1"/>
          </p:cNvSpPr>
          <p:nvPr>
            <p:ph type="title"/>
          </p:nvPr>
        </p:nvSpPr>
        <p:spPr>
          <a:xfrm>
            <a:off x="323850" y="0"/>
            <a:ext cx="8569325" cy="765175"/>
          </a:xfrm>
        </p:spPr>
        <p:txBody>
          <a:bodyPr/>
          <a:lstStyle/>
          <a:p>
            <a:pPr eaLnBrk="1" hangingPunct="1">
              <a:defRPr/>
            </a:pPr>
            <a:r>
              <a:rPr lang="de-DE" dirty="0" smtClean="0">
                <a:solidFill>
                  <a:srgbClr val="FFC000"/>
                </a:solidFill>
              </a:rPr>
              <a:t>Salomo in Jerusalem</a:t>
            </a:r>
          </a:p>
        </p:txBody>
      </p:sp>
      <p:sp>
        <p:nvSpPr>
          <p:cNvPr id="1946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19462"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1946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19466"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19467"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9470"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6020" name="Picture 2" descr="C:\Users\Roger\Desktop\Israel 2013 Gezer\IMG_0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1054417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87045" name="Picture 2" descr="C:\Users\Roger\Desktop\Israel 2013 Gezer\IMG_0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88069" name="Picture 2" descr="C:\Users\Roger\Desktop\Israel 2013 Gezer\IMG_0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5212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89093" name="Picture 2" descr="C:\Users\Roger\Desktop\Israel 2013 Gezer\IMG_0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065212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Roger\Desktop\Israel 2013 Gezer\IMG_04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76475"/>
            <a:ext cx="2971800" cy="2981325"/>
          </a:xfrm>
          <a:prstGeom prst="rect">
            <a:avLst/>
          </a:prstGeom>
          <a:noFill/>
          <a:extLst>
            <a:ext uri="{909E8E84-426E-40DD-AFC4-6F175D3DCCD1}">
              <a14:hiddenFill xmlns:a14="http://schemas.microsoft.com/office/drawing/2010/main">
                <a:solidFill>
                  <a:srgbClr val="FFFFFF"/>
                </a:solidFill>
              </a14:hiddenFill>
            </a:ext>
          </a:extLst>
        </p:spPr>
      </p:pic>
      <p:sp>
        <p:nvSpPr>
          <p:cNvPr id="70658" name="Rectangle 2"/>
          <p:cNvSpPr>
            <a:spLocks noGrp="1" noChangeArrowheads="1"/>
          </p:cNvSpPr>
          <p:nvPr>
            <p:ph type="title"/>
          </p:nvPr>
        </p:nvSpPr>
        <p:spPr>
          <a:xfrm>
            <a:off x="0" y="0"/>
            <a:ext cx="9144000" cy="1143000"/>
          </a:xfrm>
        </p:spPr>
        <p:txBody>
          <a:bodyPr/>
          <a:lstStyle/>
          <a:p>
            <a:pPr>
              <a:defRPr/>
            </a:pPr>
            <a:r>
              <a:rPr lang="de-DE" sz="4200" dirty="0" smtClean="0"/>
              <a:t>Der Doppelfluss aus dem Tempelberg</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149600"/>
            <a:ext cx="55451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Line 5"/>
          <p:cNvSpPr>
            <a:spLocks noChangeShapeType="1"/>
          </p:cNvSpPr>
          <p:nvPr/>
        </p:nvSpPr>
        <p:spPr bwMode="auto">
          <a:xfrm>
            <a:off x="6011863" y="4724400"/>
            <a:ext cx="2952750" cy="1728788"/>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63847" name="Text Box 7"/>
          <p:cNvSpPr txBox="1">
            <a:spLocks noChangeArrowheads="1"/>
          </p:cNvSpPr>
          <p:nvPr/>
        </p:nvSpPr>
        <p:spPr bwMode="auto">
          <a:xfrm>
            <a:off x="3687763" y="981075"/>
            <a:ext cx="5456237" cy="2030413"/>
          </a:xfrm>
          <a:prstGeom prst="rect">
            <a:avLst/>
          </a:prstGeom>
          <a:noFill/>
          <a:ln w="9525">
            <a:noFill/>
            <a:miter lim="800000"/>
            <a:headEnd/>
            <a:tailEnd/>
          </a:ln>
          <a:effectLst/>
        </p:spPr>
        <p:txBody>
          <a:bodyPr>
            <a:spAutoFit/>
          </a:bodyPr>
          <a:lstStyle/>
          <a:p>
            <a:pPr>
              <a:defRPr/>
            </a:pPr>
            <a:r>
              <a:rPr lang="de-DE" dirty="0" err="1">
                <a:solidFill>
                  <a:srgbClr val="00FF00"/>
                </a:solidFill>
                <a:effectLst>
                  <a:outerShdw blurRad="38100" dist="38100" dir="2700000" algn="tl">
                    <a:srgbClr val="000000"/>
                  </a:outerShdw>
                </a:effectLst>
                <a:cs typeface="Arial" charset="0"/>
              </a:rPr>
              <a:t>Hes</a:t>
            </a:r>
            <a:r>
              <a:rPr lang="de-DE" dirty="0">
                <a:solidFill>
                  <a:srgbClr val="00FF00"/>
                </a:solidFill>
                <a:effectLst>
                  <a:outerShdw blurRad="38100" dist="38100" dir="2700000" algn="tl">
                    <a:srgbClr val="000000"/>
                  </a:outerShdw>
                </a:effectLst>
                <a:cs typeface="Arial" charset="0"/>
              </a:rPr>
              <a:t> 47: </a:t>
            </a:r>
          </a:p>
          <a:p>
            <a:pPr>
              <a:defRPr/>
            </a:pPr>
            <a:r>
              <a:rPr lang="de-DE" dirty="0">
                <a:solidFill>
                  <a:srgbClr val="00FF00"/>
                </a:solidFill>
                <a:effectLst>
                  <a:outerShdw blurRad="38100" dist="38100" dir="2700000" algn="tl">
                    <a:srgbClr val="000000"/>
                  </a:outerShdw>
                </a:effectLst>
                <a:cs typeface="Arial" charset="0"/>
              </a:rPr>
              <a:t>1. Wasser rieselten von der rechten </a:t>
            </a:r>
            <a:r>
              <a:rPr lang="de-DE" dirty="0" err="1">
                <a:solidFill>
                  <a:srgbClr val="00FF00"/>
                </a:solidFill>
                <a:effectLst>
                  <a:outerShdw blurRad="38100" dist="38100" dir="2700000" algn="tl">
                    <a:srgbClr val="000000"/>
                  </a:outerShdw>
                </a:effectLst>
                <a:cs typeface="Arial" charset="0"/>
              </a:rPr>
              <a:t>Torseite</a:t>
            </a:r>
            <a:r>
              <a:rPr lang="de-DE" dirty="0">
                <a:solidFill>
                  <a:srgbClr val="00FF00"/>
                </a:solidFill>
                <a:effectLst>
                  <a:outerShdw blurRad="38100" dist="38100" dir="2700000" algn="tl">
                    <a:srgbClr val="000000"/>
                  </a:outerShdw>
                </a:effectLst>
                <a:cs typeface="Arial" charset="0"/>
              </a:rPr>
              <a:t> her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2,4)</a:t>
            </a:r>
          </a:p>
          <a:p>
            <a:pPr>
              <a:defRPr/>
            </a:pPr>
            <a:r>
              <a:rPr lang="de-DE" dirty="0">
                <a:solidFill>
                  <a:srgbClr val="00FF00"/>
                </a:solidFill>
                <a:effectLst>
                  <a:outerShdw blurRad="38100" dist="38100" dir="2700000" algn="tl">
                    <a:srgbClr val="000000"/>
                  </a:outerShdw>
                </a:effectLst>
                <a:cs typeface="Arial" charset="0"/>
              </a:rPr>
              <a:t>2. Wasser bis an die Knöchel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2,41)</a:t>
            </a:r>
          </a:p>
          <a:p>
            <a:pPr>
              <a:defRPr/>
            </a:pPr>
            <a:r>
              <a:rPr lang="de-DE" dirty="0">
                <a:solidFill>
                  <a:srgbClr val="00FF00"/>
                </a:solidFill>
                <a:effectLst>
                  <a:outerShdw blurRad="38100" dist="38100" dir="2700000" algn="tl">
                    <a:srgbClr val="000000"/>
                  </a:outerShdw>
                </a:effectLst>
                <a:cs typeface="Arial" charset="0"/>
              </a:rPr>
              <a:t>3. Wasser bis an die Knie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8)</a:t>
            </a:r>
          </a:p>
          <a:p>
            <a:pPr>
              <a:defRPr/>
            </a:pPr>
            <a:r>
              <a:rPr lang="de-DE" dirty="0">
                <a:solidFill>
                  <a:srgbClr val="00FF00"/>
                </a:solidFill>
                <a:effectLst>
                  <a:outerShdw blurRad="38100" dist="38100" dir="2700000" algn="tl">
                    <a:srgbClr val="000000"/>
                  </a:outerShdw>
                </a:effectLst>
                <a:cs typeface="Arial" charset="0"/>
              </a:rPr>
              <a:t>4. Wasser bis an die Hüfte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10)</a:t>
            </a:r>
          </a:p>
          <a:p>
            <a:pPr>
              <a:defRPr/>
            </a:pPr>
            <a:r>
              <a:rPr lang="de-DE" dirty="0">
                <a:solidFill>
                  <a:srgbClr val="00FF00"/>
                </a:solidFill>
                <a:effectLst>
                  <a:outerShdw blurRad="38100" dist="38100" dir="2700000" algn="tl">
                    <a:srgbClr val="000000"/>
                  </a:outerShdw>
                </a:effectLst>
                <a:cs typeface="Arial" charset="0"/>
              </a:rPr>
              <a:t>5. Wasser zum Schwimmen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13)</a:t>
            </a:r>
          </a:p>
        </p:txBody>
      </p:sp>
      <p:sp>
        <p:nvSpPr>
          <p:cNvPr id="8199" name="Line 10"/>
          <p:cNvSpPr>
            <a:spLocks noChangeShapeType="1"/>
          </p:cNvSpPr>
          <p:nvPr/>
        </p:nvSpPr>
        <p:spPr bwMode="auto">
          <a:xfrm>
            <a:off x="1042988" y="3789363"/>
            <a:ext cx="2305050" cy="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20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2" descr="Middle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320675"/>
            <a:ext cx="5641975" cy="71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Grp="1" noChangeArrowheads="1"/>
          </p:cNvSpPr>
          <p:nvPr>
            <p:ph type="title"/>
          </p:nvPr>
        </p:nvSpPr>
        <p:spPr>
          <a:xfrm>
            <a:off x="3708400" y="609600"/>
            <a:ext cx="5435600" cy="1143000"/>
          </a:xfrm>
        </p:spPr>
        <p:txBody>
          <a:bodyPr/>
          <a:lstStyle/>
          <a:p>
            <a:pPr>
              <a:defRPr/>
            </a:pPr>
            <a:r>
              <a:rPr lang="de-DE" sz="4000" dirty="0" smtClean="0">
                <a:solidFill>
                  <a:schemeClr val="tx1"/>
                </a:solidFill>
              </a:rPr>
              <a:t>Der Doppelfluss aus dem Tempelberg</a:t>
            </a:r>
          </a:p>
        </p:txBody>
      </p:sp>
      <p:sp>
        <p:nvSpPr>
          <p:cNvPr id="71684" name="Rectangle 4"/>
          <p:cNvSpPr>
            <a:spLocks noGrp="1" noChangeArrowheads="1"/>
          </p:cNvSpPr>
          <p:nvPr>
            <p:ph type="body" idx="1"/>
          </p:nvPr>
        </p:nvSpPr>
        <p:spPr>
          <a:xfrm>
            <a:off x="468313" y="692150"/>
            <a:ext cx="3024187" cy="4114800"/>
          </a:xfrm>
        </p:spPr>
        <p:txBody>
          <a:bodyPr/>
          <a:lstStyle/>
          <a:p>
            <a:pPr>
              <a:defRPr/>
            </a:pPr>
            <a:r>
              <a:rPr lang="de-DE" dirty="0" err="1" smtClean="0"/>
              <a:t>Hes</a:t>
            </a:r>
            <a:r>
              <a:rPr lang="de-DE" dirty="0" smtClean="0"/>
              <a:t> 47,1</a:t>
            </a:r>
          </a:p>
          <a:p>
            <a:pPr>
              <a:defRPr/>
            </a:pPr>
            <a:r>
              <a:rPr lang="de-DE" dirty="0" err="1" smtClean="0"/>
              <a:t>Sach</a:t>
            </a:r>
            <a:r>
              <a:rPr lang="de-DE" dirty="0" smtClean="0"/>
              <a:t> 14,8</a:t>
            </a:r>
          </a:p>
          <a:p>
            <a:pPr>
              <a:defRPr/>
            </a:pPr>
            <a:r>
              <a:rPr lang="de-DE" dirty="0" smtClean="0"/>
              <a:t>Joel 4,18</a:t>
            </a:r>
          </a:p>
          <a:p>
            <a:pPr>
              <a:defRPr/>
            </a:pPr>
            <a:r>
              <a:rPr lang="de-DE" dirty="0" smtClean="0"/>
              <a:t>Ps 36,8.9</a:t>
            </a:r>
          </a:p>
          <a:p>
            <a:pPr>
              <a:defRPr/>
            </a:pPr>
            <a:r>
              <a:rPr lang="de-DE" dirty="0" smtClean="0"/>
              <a:t>Ps 46,4</a:t>
            </a:r>
          </a:p>
          <a:p>
            <a:pPr>
              <a:defRPr/>
            </a:pPr>
            <a:r>
              <a:rPr lang="de-DE" dirty="0" smtClean="0"/>
              <a:t>Ps 65,9</a:t>
            </a:r>
          </a:p>
          <a:p>
            <a:pPr>
              <a:defRPr/>
            </a:pPr>
            <a:r>
              <a:rPr lang="de-DE" dirty="0" smtClean="0"/>
              <a:t>(Off 22,1)</a:t>
            </a:r>
          </a:p>
        </p:txBody>
      </p:sp>
      <p:sp>
        <p:nvSpPr>
          <p:cNvPr id="91141" name="Line 5"/>
          <p:cNvSpPr>
            <a:spLocks noChangeShapeType="1"/>
          </p:cNvSpPr>
          <p:nvPr/>
        </p:nvSpPr>
        <p:spPr bwMode="auto">
          <a:xfrm flipV="1">
            <a:off x="4716463" y="3500438"/>
            <a:ext cx="647700" cy="73025"/>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1142" name="Line 6"/>
          <p:cNvSpPr>
            <a:spLocks noChangeShapeType="1"/>
          </p:cNvSpPr>
          <p:nvPr/>
        </p:nvSpPr>
        <p:spPr bwMode="auto">
          <a:xfrm>
            <a:off x="5364163" y="3500438"/>
            <a:ext cx="215900" cy="14446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143000"/>
          </a:xfrm>
        </p:spPr>
        <p:txBody>
          <a:bodyPr/>
          <a:lstStyle/>
          <a:p>
            <a:pPr>
              <a:defRPr/>
            </a:pPr>
            <a:r>
              <a:rPr lang="de-DE" sz="4200" dirty="0" smtClean="0"/>
              <a:t>Der Doppelfluss aus dem Tempelberg</a:t>
            </a: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149600"/>
            <a:ext cx="55451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4"/>
          <p:cNvSpPr>
            <a:spLocks noChangeShapeType="1"/>
          </p:cNvSpPr>
          <p:nvPr/>
        </p:nvSpPr>
        <p:spPr bwMode="auto">
          <a:xfrm>
            <a:off x="6011863" y="4724400"/>
            <a:ext cx="2952750" cy="1728788"/>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80230" name="Text Box 6"/>
          <p:cNvSpPr txBox="1">
            <a:spLocks noChangeArrowheads="1"/>
          </p:cNvSpPr>
          <p:nvPr/>
        </p:nvSpPr>
        <p:spPr bwMode="auto">
          <a:xfrm>
            <a:off x="3563938" y="908050"/>
            <a:ext cx="5580062" cy="2247900"/>
          </a:xfrm>
          <a:prstGeom prst="rect">
            <a:avLst/>
          </a:prstGeom>
          <a:noFill/>
          <a:ln w="9525">
            <a:noFill/>
            <a:miter lim="800000"/>
            <a:headEnd/>
            <a:tailEnd/>
          </a:ln>
          <a:effectLst/>
        </p:spPr>
        <p:txBody>
          <a:bodyPr>
            <a:spAutoFit/>
          </a:bodyPr>
          <a:lstStyle/>
          <a:p>
            <a:pPr>
              <a:defRPr/>
            </a:pPr>
            <a:r>
              <a:rPr lang="de-DE" sz="2000" dirty="0" err="1">
                <a:effectLst>
                  <a:outerShdw blurRad="38100" dist="38100" dir="2700000" algn="tl">
                    <a:srgbClr val="000000"/>
                  </a:outerShdw>
                </a:effectLst>
                <a:cs typeface="Arial" charset="0"/>
              </a:rPr>
              <a:t>Joh</a:t>
            </a:r>
            <a:r>
              <a:rPr lang="de-DE" sz="2000" dirty="0">
                <a:effectLst>
                  <a:outerShdw blurRad="38100" dist="38100" dir="2700000" algn="tl">
                    <a:srgbClr val="000000"/>
                  </a:outerShdw>
                </a:effectLst>
                <a:cs typeface="Arial" charset="0"/>
              </a:rPr>
              <a:t> 7,37-38: </a:t>
            </a:r>
            <a:r>
              <a:rPr lang="de-DE" sz="2000" dirty="0">
                <a:solidFill>
                  <a:srgbClr val="FFFF00"/>
                </a:solidFill>
                <a:effectLst>
                  <a:outerShdw blurRad="38100" dist="38100" dir="2700000" algn="tl">
                    <a:srgbClr val="000000"/>
                  </a:outerShdw>
                </a:effectLst>
                <a:cs typeface="Arial" charset="0"/>
              </a:rPr>
              <a:t>37 Wer an mich glaubt, gleichwie die Schrift gesagt hat, aus dessen Leibe werden Ströme lebendigen Wassers fließen. 39 Dies aber sagte er von dem Geiste, welchen die an ihn Glaubenden empfangen sollten; denn noch war der Geist nicht da, weil Jesus noch nicht verherrlicht worden war. </a:t>
            </a:r>
          </a:p>
        </p:txBody>
      </p:sp>
      <p:pic>
        <p:nvPicPr>
          <p:cNvPr id="921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76475"/>
            <a:ext cx="2971800" cy="2981325"/>
          </a:xfrm>
          <a:prstGeom prst="rect">
            <a:avLst/>
          </a:prstGeom>
          <a:noFill/>
          <a:extLst>
            <a:ext uri="{909E8E84-426E-40DD-AFC4-6F175D3DCCD1}">
              <a14:hiddenFill xmlns:a14="http://schemas.microsoft.com/office/drawing/2010/main">
                <a:solidFill>
                  <a:srgbClr val="FFFFFF"/>
                </a:solidFill>
              </a14:hiddenFill>
            </a:ext>
          </a:extLst>
        </p:spPr>
      </p:pic>
      <p:sp>
        <p:nvSpPr>
          <p:cNvPr id="9223" name="Line 10"/>
          <p:cNvSpPr>
            <a:spLocks noChangeShapeType="1"/>
          </p:cNvSpPr>
          <p:nvPr/>
        </p:nvSpPr>
        <p:spPr bwMode="auto">
          <a:xfrm>
            <a:off x="1042988" y="3789363"/>
            <a:ext cx="2305050" cy="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de-DE" smtClean="0"/>
              <a:t>Das Tote Meer wird geheilt</a:t>
            </a:r>
          </a:p>
        </p:txBody>
      </p:sp>
      <p:sp>
        <p:nvSpPr>
          <p:cNvPr id="181251" name="Rectangle 3"/>
          <p:cNvSpPr>
            <a:spLocks noGrp="1" noChangeArrowheads="1"/>
          </p:cNvSpPr>
          <p:nvPr>
            <p:ph type="body" idx="1"/>
          </p:nvPr>
        </p:nvSpPr>
        <p:spPr>
          <a:xfrm>
            <a:off x="0" y="1844675"/>
            <a:ext cx="3924300" cy="5013325"/>
          </a:xfrm>
        </p:spPr>
        <p:txBody>
          <a:bodyPr/>
          <a:lstStyle/>
          <a:p>
            <a:pPr>
              <a:lnSpc>
                <a:spcPct val="90000"/>
              </a:lnSpc>
              <a:buFontTx/>
              <a:buNone/>
              <a:defRPr/>
            </a:pPr>
            <a:r>
              <a:rPr lang="en-US" sz="2400" dirty="0" smtClean="0"/>
              <a:t>	</a:t>
            </a:r>
            <a:r>
              <a:rPr lang="de-DE" sz="2400" dirty="0" err="1" smtClean="0"/>
              <a:t>Hes</a:t>
            </a:r>
            <a:r>
              <a:rPr lang="de-DE" sz="2400" dirty="0" smtClean="0"/>
              <a:t> 47,9: </a:t>
            </a:r>
            <a:r>
              <a:rPr lang="de-DE" sz="2400" dirty="0" smtClean="0">
                <a:solidFill>
                  <a:srgbClr val="FFFF00"/>
                </a:solidFill>
              </a:rPr>
              <a:t>Und es wird geschehen, </a:t>
            </a:r>
            <a:r>
              <a:rPr lang="de-DE" sz="2400" dirty="0" err="1" smtClean="0">
                <a:solidFill>
                  <a:srgbClr val="FFFF00"/>
                </a:solidFill>
              </a:rPr>
              <a:t>daß</a:t>
            </a:r>
            <a:r>
              <a:rPr lang="de-DE" sz="2400" dirty="0" smtClean="0">
                <a:solidFill>
                  <a:srgbClr val="FFFF00"/>
                </a:solidFill>
              </a:rPr>
              <a:t> alle lebendigen Seelen, die da wimmeln, überall wohin der </a:t>
            </a:r>
            <a:r>
              <a:rPr lang="de-DE" sz="2400" dirty="0" err="1" smtClean="0">
                <a:solidFill>
                  <a:srgbClr val="FFFF00"/>
                </a:solidFill>
              </a:rPr>
              <a:t>Doppelfluß</a:t>
            </a:r>
            <a:r>
              <a:rPr lang="de-DE" sz="2400" dirty="0" smtClean="0">
                <a:solidFill>
                  <a:srgbClr val="FFFF00"/>
                </a:solidFill>
              </a:rPr>
              <a:t> [</a:t>
            </a:r>
            <a:r>
              <a:rPr lang="de-DE" sz="2400" i="1" dirty="0" err="1" smtClean="0">
                <a:solidFill>
                  <a:srgbClr val="FFFF00"/>
                </a:solidFill>
              </a:rPr>
              <a:t>naharajim</a:t>
            </a:r>
            <a:r>
              <a:rPr lang="de-DE" sz="2400" dirty="0" smtClean="0">
                <a:solidFill>
                  <a:srgbClr val="FFFF00"/>
                </a:solidFill>
              </a:rPr>
              <a:t>] kommt, leben werden. Und der Fische werden sehr viele sein; denn wenn diese Wasser dorthin kommen, so werden die Wasser des Meeres gesund werden, und alles wird leben, wohin der </a:t>
            </a:r>
            <a:r>
              <a:rPr lang="de-DE" sz="2400" dirty="0" err="1" smtClean="0">
                <a:solidFill>
                  <a:srgbClr val="FFFF00"/>
                </a:solidFill>
              </a:rPr>
              <a:t>Fluß</a:t>
            </a:r>
            <a:r>
              <a:rPr lang="de-DE" sz="2400" dirty="0" smtClean="0">
                <a:solidFill>
                  <a:srgbClr val="FFFF00"/>
                </a:solidFill>
              </a:rPr>
              <a:t> kommt. </a:t>
            </a:r>
          </a:p>
        </p:txBody>
      </p:sp>
      <p:sp>
        <p:nvSpPr>
          <p:cNvPr id="181253" name="Text Box 5"/>
          <p:cNvSpPr txBox="1">
            <a:spLocks noChangeArrowheads="1"/>
          </p:cNvSpPr>
          <p:nvPr/>
        </p:nvSpPr>
        <p:spPr bwMode="auto">
          <a:xfrm>
            <a:off x="4067175" y="5300663"/>
            <a:ext cx="5076825" cy="1446212"/>
          </a:xfrm>
          <a:prstGeom prst="rect">
            <a:avLst/>
          </a:prstGeom>
          <a:noFill/>
          <a:ln w="9525">
            <a:noFill/>
            <a:miter lim="800000"/>
            <a:headEnd/>
            <a:tailEnd/>
          </a:ln>
          <a:effectLst/>
        </p:spPr>
        <p:txBody>
          <a:bodyPr>
            <a:spAutoFit/>
          </a:bodyPr>
          <a:lstStyle/>
          <a:p>
            <a:pPr>
              <a:defRPr/>
            </a:pPr>
            <a:r>
              <a:rPr lang="de-DE" sz="2200" dirty="0" err="1">
                <a:effectLst>
                  <a:outerShdw blurRad="38100" dist="38100" dir="2700000" algn="tl">
                    <a:srgbClr val="000000"/>
                  </a:outerShdw>
                </a:effectLst>
                <a:cs typeface="Arial" charset="0"/>
              </a:rPr>
              <a:t>Röm</a:t>
            </a:r>
            <a:r>
              <a:rPr lang="de-DE" sz="2200" dirty="0">
                <a:effectLst>
                  <a:outerShdw blurRad="38100" dist="38100" dir="2700000" algn="tl">
                    <a:srgbClr val="000000"/>
                  </a:outerShdw>
                </a:effectLst>
                <a:cs typeface="Arial" charset="0"/>
              </a:rPr>
              <a:t> 8,2: </a:t>
            </a:r>
            <a:r>
              <a:rPr lang="de-DE" sz="2200" dirty="0">
                <a:solidFill>
                  <a:srgbClr val="FFFF00"/>
                </a:solidFill>
                <a:effectLst>
                  <a:outerShdw blurRad="38100" dist="38100" dir="2700000" algn="tl">
                    <a:srgbClr val="000000"/>
                  </a:outerShdw>
                </a:effectLst>
                <a:cs typeface="Arial" charset="0"/>
              </a:rPr>
              <a:t>Denn das Gesetz des Geistes des Lebens in Christus Jesus hat mich </a:t>
            </a:r>
            <a:r>
              <a:rPr lang="de-DE" sz="2200" dirty="0" err="1">
                <a:solidFill>
                  <a:srgbClr val="FFFF00"/>
                </a:solidFill>
                <a:effectLst>
                  <a:outerShdw blurRad="38100" dist="38100" dir="2700000" algn="tl">
                    <a:srgbClr val="000000"/>
                  </a:outerShdw>
                </a:effectLst>
                <a:cs typeface="Arial" charset="0"/>
              </a:rPr>
              <a:t>freige</a:t>
            </a:r>
            <a:r>
              <a:rPr lang="de-DE" sz="2200" dirty="0">
                <a:solidFill>
                  <a:srgbClr val="FFFF00"/>
                </a:solidFill>
                <a:effectLst>
                  <a:outerShdw blurRad="38100" dist="38100" dir="2700000" algn="tl">
                    <a:srgbClr val="000000"/>
                  </a:outerShdw>
                </a:effectLst>
                <a:cs typeface="Arial" charset="0"/>
              </a:rPr>
              <a:t>-macht von dem Gesetz der Sünde und des Todes. </a:t>
            </a:r>
          </a:p>
        </p:txBody>
      </p:sp>
      <p:pic>
        <p:nvPicPr>
          <p:cNvPr id="92165" name="Picture 6" descr="Image:Dead Sea 1920p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905000"/>
            <a:ext cx="14398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feld 8"/>
          <p:cNvSpPr txBox="1">
            <a:spLocks noChangeArrowheads="1"/>
          </p:cNvSpPr>
          <p:nvPr/>
        </p:nvSpPr>
        <p:spPr bwMode="auto">
          <a:xfrm>
            <a:off x="5651500" y="4868863"/>
            <a:ext cx="67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400"/>
              <a:t>NASA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lstStyle/>
          <a:p>
            <a:pPr>
              <a:defRPr/>
            </a:pPr>
            <a:r>
              <a:rPr lang="de-CH" sz="2400" dirty="0">
                <a:solidFill>
                  <a:srgbClr val="99FF33"/>
                </a:solidFill>
                <a:effectLst>
                  <a:outerShdw blurRad="38100" dist="38100" dir="2700000" algn="tl">
                    <a:srgbClr val="000000">
                      <a:alpha val="43137"/>
                    </a:srgbClr>
                  </a:outerShdw>
                </a:effectLst>
                <a:latin typeface="Arial" pitchFamily="34" charset="0"/>
              </a:rPr>
              <a:t>GNU = GNU 1.2 </a:t>
            </a:r>
            <a:r>
              <a:rPr lang="de-CH" sz="2400" dirty="0" err="1">
                <a:solidFill>
                  <a:srgbClr val="99FF33"/>
                </a:solidFill>
                <a:effectLst>
                  <a:outerShdw blurRad="38100" dist="38100" dir="2700000" algn="tl">
                    <a:srgbClr val="000000">
                      <a:alpha val="43137"/>
                    </a:srgbClr>
                  </a:outerShdw>
                </a:effectLst>
                <a:latin typeface="Arial" pitchFamily="34" charset="0"/>
              </a:rPr>
              <a:t>or</a:t>
            </a:r>
            <a:r>
              <a:rPr lang="de-CH" sz="2400" dirty="0">
                <a:solidFill>
                  <a:srgbClr val="99FF33"/>
                </a:solidFill>
                <a:effectLst>
                  <a:outerShdw blurRad="38100" dist="38100" dir="2700000" algn="tl">
                    <a:srgbClr val="000000">
                      <a:alpha val="43137"/>
                    </a:srgbClr>
                  </a:outerShdw>
                </a:effectLst>
                <a:latin typeface="Arial" pitchFamily="34" charset="0"/>
              </a:rPr>
              <a:t> </a:t>
            </a:r>
            <a:r>
              <a:rPr lang="de-CH" sz="2400" dirty="0" err="1">
                <a:solidFill>
                  <a:srgbClr val="99FF33"/>
                </a:solidFill>
                <a:effectLst>
                  <a:outerShdw blurRad="38100" dist="38100" dir="2700000" algn="tl">
                    <a:srgbClr val="000000">
                      <a:alpha val="43137"/>
                    </a:srgbClr>
                  </a:outerShdw>
                </a:effectLst>
                <a:latin typeface="Arial" pitchFamily="34" charset="0"/>
              </a:rPr>
              <a:t>later</a:t>
            </a:r>
            <a:r>
              <a:rPr lang="de-DE" sz="2400" dirty="0">
                <a:solidFill>
                  <a:srgbClr val="99FF33"/>
                </a:solidFill>
                <a:effectLst>
                  <a:outerShdw blurRad="38100" dist="38100" dir="2700000" algn="tl">
                    <a:srgbClr val="000000">
                      <a:alpha val="43137"/>
                    </a:srgbClr>
                  </a:outerShdw>
                </a:effectLst>
                <a:latin typeface="Arial" pitchFamily="34" charset="0"/>
              </a:rPr>
              <a:t> </a:t>
            </a:r>
          </a:p>
          <a:p>
            <a:pPr>
              <a:defRPr/>
            </a:pPr>
            <a:endParaRPr lang="de-DE" sz="2400" dirty="0">
              <a:solidFill>
                <a:srgbClr val="99FF33"/>
              </a:solidFill>
              <a:effectLst>
                <a:outerShdw blurRad="38100" dist="38100" dir="2700000" algn="tl">
                  <a:srgbClr val="000000">
                    <a:alpha val="43137"/>
                  </a:srgbClr>
                </a:outerShdw>
              </a:effectLst>
              <a:latin typeface="Arial" pitchFamily="34" charset="0"/>
            </a:endParaRPr>
          </a:p>
          <a:p>
            <a:pPr>
              <a:defRPr/>
            </a:pPr>
            <a:r>
              <a:rPr lang="de-DE" sz="2400" dirty="0">
                <a:solidFill>
                  <a:srgbClr val="FFFFFF"/>
                </a:solidFill>
                <a:effectLst>
                  <a:outerShdw blurRad="38100" dist="38100" dir="2700000" algn="tl">
                    <a:srgbClr val="000000">
                      <a:alpha val="43137"/>
                    </a:srgbClr>
                  </a:outerShdw>
                </a:effectLst>
                <a:latin typeface="Arial" pitchFamily="34" charset="0"/>
              </a:rPr>
              <a:t>Genaue Information zur Lizenz GNU FDL:</a:t>
            </a:r>
          </a:p>
          <a:p>
            <a:pPr>
              <a:defRPr/>
            </a:pPr>
            <a:r>
              <a:rPr lang="de-DE" sz="2400" dirty="0">
                <a:solidFill>
                  <a:schemeClr val="bg1"/>
                </a:solidFill>
                <a:effectLst>
                  <a:outerShdw blurRad="38100" dist="38100" dir="2700000" algn="tl">
                    <a:srgbClr val="000000">
                      <a:alpha val="43137"/>
                    </a:srgbClr>
                  </a:outerShdw>
                </a:effectLst>
                <a:latin typeface="Arial" pitchFamily="34" charset="0"/>
                <a:hlinkClick r:id="rId2"/>
              </a:rPr>
              <a:t>http://en.wikipedia.org/wiki/Wikipedia:Text </a:t>
            </a:r>
            <a:r>
              <a:rPr lang="de-DE" sz="2400" dirty="0" err="1">
                <a:solidFill>
                  <a:schemeClr val="bg1"/>
                </a:solidFill>
                <a:effectLst>
                  <a:outerShdw blurRad="38100" dist="38100" dir="2700000" algn="tl">
                    <a:srgbClr val="000000">
                      <a:alpha val="43137"/>
                    </a:srgbClr>
                  </a:outerShdw>
                </a:effectLst>
                <a:latin typeface="Arial" pitchFamily="34" charset="0"/>
                <a:hlinkClick r:id="rId2"/>
              </a:rPr>
              <a:t>of_the_GNU_Free_Documentation_License</a:t>
            </a:r>
            <a:endParaRPr lang="de-DE" sz="2400" dirty="0">
              <a:solidFill>
                <a:schemeClr val="bg1"/>
              </a:solidFill>
              <a:effectLst>
                <a:outerShdw blurRad="38100" dist="38100" dir="2700000" algn="tl">
                  <a:srgbClr val="000000">
                    <a:alpha val="43137"/>
                  </a:srgbClr>
                </a:outerShdw>
              </a:effectLst>
              <a:latin typeface="Arial" pitchFamily="34" charset="0"/>
            </a:endParaRPr>
          </a:p>
        </p:txBody>
      </p:sp>
      <p:sp>
        <p:nvSpPr>
          <p:cNvPr id="164867" name="Text Box 3"/>
          <p:cNvSpPr txBox="1">
            <a:spLocks noChangeArrowheads="1"/>
          </p:cNvSpPr>
          <p:nvPr/>
        </p:nvSpPr>
        <p:spPr bwMode="auto">
          <a:xfrm>
            <a:off x="1095375" y="268288"/>
            <a:ext cx="7410450" cy="823912"/>
          </a:xfrm>
          <a:prstGeom prst="rect">
            <a:avLst/>
          </a:prstGeom>
          <a:noFill/>
          <a:ln w="9525" algn="ctr">
            <a:noFill/>
            <a:miter lim="800000"/>
            <a:headEnd/>
            <a:tailEnd/>
          </a:ln>
          <a:effectLst/>
        </p:spPr>
        <p:txBody>
          <a:bodyPr wrap="none">
            <a:spAutoFit/>
          </a:bodyPr>
          <a:lstStyle/>
          <a:p>
            <a:pPr eaLnBrk="0" hangingPunct="0">
              <a:defRPr/>
            </a:pPr>
            <a:r>
              <a:rPr lang="de-CH" sz="4800" b="1" dirty="0">
                <a:solidFill>
                  <a:srgbClr val="FFFF00"/>
                </a:solidFill>
                <a:effectLst>
                  <a:outerShdw blurRad="38100" dist="38100" dir="2700000" algn="tl">
                    <a:srgbClr val="000000">
                      <a:alpha val="43137"/>
                    </a:srgbClr>
                  </a:outerShdw>
                </a:effectLst>
                <a:latin typeface="Arial" pitchFamily="34" charset="0"/>
                <a:cs typeface="Arial" charset="0"/>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323850" y="765175"/>
            <a:ext cx="8374063" cy="4895850"/>
          </a:xfrm>
        </p:spPr>
        <p:txBody>
          <a:bodyPr/>
          <a:lstStyle/>
          <a:p>
            <a:pPr algn="l">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US = Freies Bild der USA (</a:t>
            </a:r>
            <a:r>
              <a:rPr lang="de-CH" sz="2400" dirty="0" err="1" smtClean="0">
                <a:solidFill>
                  <a:srgbClr val="FFFFFF"/>
                </a:solidFill>
                <a:latin typeface="Arial" pitchFamily="34" charset="0"/>
              </a:rPr>
              <a:t>public</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domain</a:t>
            </a:r>
            <a:r>
              <a:rPr lang="de-CH" sz="2400" dirty="0" smtClean="0">
                <a:solidFill>
                  <a:srgbClr val="FFFFFF"/>
                </a:solidFill>
                <a:latin typeface="Arial" pitchFamily="34" charset="0"/>
              </a:rPr>
              <a:t>)</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a:t>
            </a:r>
            <a:r>
              <a:rPr lang="de-CH" sz="2400" dirty="0" smtClean="0">
                <a:solidFill>
                  <a:srgbClr val="FFFFFF"/>
                </a:solidFill>
                <a:latin typeface="Arial" pitchFamily="34" charset="0"/>
              </a:rPr>
              <a:t>Liebi</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Bilder ohne Nachweis = Bilder von Roger Liebi</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webe">
  <a:themeElements>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Gewebe">
      <a:majorFont>
        <a:latin typeface="Tahoma"/>
        <a:ea typeface=""/>
        <a:cs typeface="Arial"/>
      </a:majorFont>
      <a:minorFont>
        <a:latin typeface="Tahom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web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Geweb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Geweb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Geweb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Geweb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Geweb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Geweb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1356</Words>
  <Application>Microsoft Office PowerPoint</Application>
  <PresentationFormat>Bildschirmpräsentation (4:3)</PresentationFormat>
  <Paragraphs>333</Paragraphs>
  <Slides>91</Slides>
  <Notes>4</Notes>
  <HiddenSlides>0</HiddenSlides>
  <MMClips>0</MMClips>
  <ScaleCrop>false</ScaleCrop>
  <HeadingPairs>
    <vt:vector size="4" baseType="variant">
      <vt:variant>
        <vt:lpstr>Design</vt:lpstr>
      </vt:variant>
      <vt:variant>
        <vt:i4>1</vt:i4>
      </vt:variant>
      <vt:variant>
        <vt:lpstr>Folientitel</vt:lpstr>
      </vt:variant>
      <vt:variant>
        <vt:i4>91</vt:i4>
      </vt:variant>
    </vt:vector>
  </HeadingPairs>
  <TitlesOfParts>
    <vt:vector size="92" baseType="lpstr">
      <vt:lpstr>Gewebe</vt:lpstr>
      <vt:lpstr>Meine Homepage:</vt:lpstr>
      <vt:lpstr>PowerPoint-Präsentation</vt:lpstr>
      <vt:lpstr>Einleitung</vt:lpstr>
      <vt:lpstr>PowerPoint-Präsentation</vt:lpstr>
      <vt:lpstr>Einleitung</vt:lpstr>
      <vt:lpstr>Salomo in Jerusalem</vt:lpstr>
      <vt:lpstr>Salomo in Jerusalem</vt:lpstr>
      <vt:lpstr>Salomo in Jerusalem</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500-Ellen-Quadrat</vt:lpstr>
      <vt:lpstr>PowerPoint-Präsentation</vt:lpstr>
      <vt:lpstr>PowerPoint-Präsentation</vt:lpstr>
      <vt:lpstr>Salomo in Jerusalem</vt:lpstr>
      <vt:lpstr>PowerPoint-Präsentation</vt:lpstr>
      <vt:lpstr>PowerPoint-Präsentation</vt:lpstr>
      <vt:lpstr>PowerPoint-Präsentation</vt:lpstr>
      <vt:lpstr>PowerPoint-Präsentation</vt:lpstr>
      <vt:lpstr>(3) Der Millo</vt:lpstr>
      <vt:lpstr>PowerPoint-Präsentation</vt:lpstr>
      <vt:lpstr>Salomo in Jerusalem</vt:lpstr>
      <vt:lpstr>(3) Der Millo</vt:lpstr>
      <vt:lpstr>(3) Der Millo</vt:lpstr>
      <vt:lpstr>(4) Die Mauer von Jerusalem</vt:lpstr>
      <vt:lpstr>PowerPoint-Präsentation</vt:lpstr>
      <vt:lpstr>(4) Die Mauer von Jerusalem</vt:lpstr>
      <vt:lpstr>PowerPoint-Präsentation</vt:lpstr>
      <vt:lpstr>PowerPoint-Präsentation</vt:lpstr>
      <vt:lpstr>PowerPoint-Präsentation</vt:lpstr>
      <vt:lpstr>Bäckerei und Stadtmauer</vt:lpstr>
      <vt:lpstr>Salomos Wassertor:  1015-975 v. Chr.</vt:lpstr>
      <vt:lpstr>Salomos Wassertor:  1015-975 v. Chr.</vt:lpstr>
      <vt:lpstr>Salomos Wassertor:  1015-975 v. Chr.</vt:lpstr>
      <vt:lpstr>Salomos Wassertor:  1015-975 v. Chr.</vt:lpstr>
      <vt:lpstr>PowerPoint-Präsentation</vt:lpstr>
      <vt:lpstr>PowerPoint-Präsentation</vt:lpstr>
      <vt:lpstr>(5) Salomos Stadttor in Hazor</vt:lpstr>
      <vt:lpstr>(5) Salomos Stadttor in Hazor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Osttor</vt:lpstr>
      <vt:lpstr>Das Osttor</vt:lpstr>
      <vt:lpstr>Das Osttor</vt:lpstr>
      <vt:lpstr>Das Osttor</vt:lpstr>
      <vt:lpstr>Das Osttor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Doppelfluss aus dem Tempelberg</vt:lpstr>
      <vt:lpstr>Der Doppelfluss aus dem Tempelberg</vt:lpstr>
      <vt:lpstr>Der Doppelfluss aus dem Tempelberg</vt:lpstr>
      <vt:lpstr>Das Tote Meer wird geheilt</vt:lpstr>
      <vt:lpstr>PowerPoint-Präsentation</vt:lpstr>
      <vt:lpstr>CCA </vt:lpstr>
      <vt:lpstr>FB = Freies Bild (public domain)  US = Freies Bild der USA (public domain)  RL = Roger Liebi  Bilder ohne Nachweis = Bilder von Roger Liebi  Bibelzitate:  Elberfelder 1905 (leicht überarbeitet von RL)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Salomos Bautätigkeit in Jerusalem, Hazor, Megiddo und Gezer</dc:title>
  <dc:creator>Roger Liebi</dc:creator>
  <cp:lastModifiedBy>Me</cp:lastModifiedBy>
  <cp:revision>375</cp:revision>
  <dcterms:created xsi:type="dcterms:W3CDTF">2005-10-31T15:23:51Z</dcterms:created>
  <dcterms:modified xsi:type="dcterms:W3CDTF">2019-01-01T22:29:25Z</dcterms:modified>
</cp:coreProperties>
</file>