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1"/>
  </p:notesMasterIdLst>
  <p:handoutMasterIdLst>
    <p:handoutMasterId r:id="rId22"/>
  </p:handoutMasterIdLst>
  <p:sldIdLst>
    <p:sldId id="735" r:id="rId2"/>
    <p:sldId id="730" r:id="rId3"/>
    <p:sldId id="745" r:id="rId4"/>
    <p:sldId id="736" r:id="rId5"/>
    <p:sldId id="737" r:id="rId6"/>
    <p:sldId id="738" r:id="rId7"/>
    <p:sldId id="739" r:id="rId8"/>
    <p:sldId id="740" r:id="rId9"/>
    <p:sldId id="741" r:id="rId10"/>
    <p:sldId id="742" r:id="rId11"/>
    <p:sldId id="743" r:id="rId12"/>
    <p:sldId id="744" r:id="rId13"/>
    <p:sldId id="314" r:id="rId14"/>
    <p:sldId id="746" r:id="rId15"/>
    <p:sldId id="747" r:id="rId16"/>
    <p:sldId id="748" r:id="rId17"/>
    <p:sldId id="259" r:id="rId18"/>
    <p:sldId id="749" r:id="rId19"/>
    <p:sldId id="750" r:id="rId2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9000" b="-39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5248672" cy="2585323"/>
          </a:xfrm>
        </p:spPr>
        <p:txBody>
          <a:bodyPr wrap="square">
            <a:spAutoFit/>
          </a:bodyPr>
          <a:lstStyle/>
          <a:p>
            <a:pPr algn="l"/>
            <a:r>
              <a:rPr lang="de-DE" altLang="de-DE" dirty="0" smtClean="0">
                <a:solidFill>
                  <a:schemeClr val="tx1"/>
                </a:solidFill>
                <a:effectLst/>
                <a:latin typeface="Univers LT Std 47 Cn Lt" pitchFamily="34" charset="0"/>
              </a:rPr>
              <a:t>Zwei Tipps zur Begleitung unserer Kinder</a:t>
            </a:r>
            <a:endParaRPr lang="de-DE" altLang="de-DE" dirty="0">
              <a:solidFill>
                <a:schemeClr val="tx1"/>
              </a:solidFill>
              <a:effectLst/>
              <a:latin typeface="Univers LT Std 47 Cn Lt" pitchFamily="34" charset="0"/>
            </a:endParaRPr>
          </a:p>
        </p:txBody>
      </p:sp>
      <p:sp>
        <p:nvSpPr>
          <p:cNvPr id="5" name="Rectangle 3"/>
          <p:cNvSpPr txBox="1">
            <a:spLocks noChangeArrowheads="1"/>
          </p:cNvSpPr>
          <p:nvPr/>
        </p:nvSpPr>
        <p:spPr bwMode="auto">
          <a:xfrm>
            <a:off x="611560" y="5236610"/>
            <a:ext cx="41044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effectLst/>
                <a:latin typeface="Univers LT Std 47 Cn Lt" pitchFamily="34" charset="0"/>
              </a:rPr>
              <a:t>Gedanken zum Schulanfang</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835696" y="5877272"/>
            <a:ext cx="6400800" cy="461665"/>
          </a:xfrm>
        </p:spPr>
        <p:txBody>
          <a:bodyPr>
            <a:spAutoFit/>
          </a:bodyPr>
          <a:lstStyle/>
          <a:p>
            <a:pPr algn="r"/>
            <a:r>
              <a:rPr lang="de-DE" altLang="de-DE" sz="2400" dirty="0" smtClean="0">
                <a:effectLst/>
                <a:latin typeface="Univers LT Std 47 Cn Lt" pitchFamily="34" charset="0"/>
              </a:rPr>
              <a:t>Epheser-Brief 6,4</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35496" y="117207"/>
            <a:ext cx="4608512" cy="4031873"/>
          </a:xfrm>
        </p:spPr>
        <p:txBody>
          <a:bodyPr wrap="square">
            <a:spAutoFit/>
          </a:bodyPr>
          <a:lstStyle/>
          <a:p>
            <a:pPr algn="l"/>
            <a:r>
              <a:rPr lang="de-CH" altLang="de-DE" sz="3200" dirty="0">
                <a:solidFill>
                  <a:schemeClr val="tx1"/>
                </a:solidFill>
                <a:effectLst/>
                <a:latin typeface="Univers LT Std 47 Cn Lt" pitchFamily="34" charset="0"/>
              </a:rPr>
              <a:t>„Ihr Väter, verhaltet euch euren Kindern gegenüber so, dass sie keinen Grund haben, sich gegen euch aufzulehnen; erzieht sie mit der nötigen Zurechtweisung und Ermahnung, wie </a:t>
            </a:r>
            <a:r>
              <a:rPr lang="de-CH" altLang="de-DE" sz="3200" dirty="0" smtClean="0">
                <a:solidFill>
                  <a:schemeClr val="tx1"/>
                </a:solidFill>
                <a:effectLst/>
                <a:latin typeface="Univers LT Std 47 Cn Lt" pitchFamily="34" charset="0"/>
              </a:rPr>
              <a:t>der</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Herr </a:t>
            </a:r>
            <a:r>
              <a:rPr lang="de-CH" altLang="de-DE" sz="3200" dirty="0">
                <a:solidFill>
                  <a:schemeClr val="tx1"/>
                </a:solidFill>
                <a:effectLst/>
                <a:latin typeface="Univers LT Std 47 Cn Lt" pitchFamily="34" charset="0"/>
              </a:rPr>
              <a:t>es tut.“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63151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835696" y="5877272"/>
            <a:ext cx="6400800" cy="461665"/>
          </a:xfrm>
        </p:spPr>
        <p:txBody>
          <a:bodyPr>
            <a:spAutoFit/>
          </a:bodyPr>
          <a:lstStyle/>
          <a:p>
            <a:pPr algn="r"/>
            <a:r>
              <a:rPr lang="de-DE" altLang="de-DE" sz="2400" dirty="0" smtClean="0">
                <a:effectLst/>
                <a:latin typeface="Univers LT Std 47 Cn Lt" pitchFamily="34" charset="0"/>
              </a:rPr>
              <a:t>Kolosser-Brief 3,21</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4608512" cy="2554545"/>
          </a:xfrm>
        </p:spPr>
        <p:txBody>
          <a:bodyPr wrap="square">
            <a:spAutoFit/>
          </a:bodyPr>
          <a:lstStyle/>
          <a:p>
            <a:pPr algn="l"/>
            <a:r>
              <a:rPr lang="de-CH" altLang="de-DE" sz="3200" dirty="0">
                <a:solidFill>
                  <a:schemeClr val="tx1"/>
                </a:solidFill>
                <a:effectLst/>
                <a:latin typeface="Univers LT Std 47 Cn Lt" pitchFamily="34" charset="0"/>
              </a:rPr>
              <a:t>„Ihr Väter, seid mit euren Kindern nicht übermässig streng, denn damit erreicht ihr nur, dass sie mutlos werden.“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279201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835696" y="5877272"/>
            <a:ext cx="6400800" cy="461665"/>
          </a:xfrm>
        </p:spPr>
        <p:txBody>
          <a:bodyPr>
            <a:spAutoFit/>
          </a:bodyPr>
          <a:lstStyle/>
          <a:p>
            <a:pPr algn="r"/>
            <a:r>
              <a:rPr lang="de-DE" altLang="de-DE" sz="2400" dirty="0" smtClean="0">
                <a:effectLst/>
                <a:latin typeface="Univers LT Std 47 Cn Lt" pitchFamily="34" charset="0"/>
              </a:rPr>
              <a:t>2.Korinther-Brief 1,3</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4608512" cy="2554545"/>
          </a:xfrm>
        </p:spPr>
        <p:txBody>
          <a:bodyPr wrap="square">
            <a:spAutoFit/>
          </a:bodyPr>
          <a:lstStyle/>
          <a:p>
            <a:pPr algn="l"/>
            <a:r>
              <a:rPr lang="de-CH" altLang="de-DE" sz="3200" dirty="0">
                <a:solidFill>
                  <a:schemeClr val="tx1"/>
                </a:solidFill>
                <a:effectLst/>
                <a:latin typeface="Univers LT Std 47 Cn Lt" pitchFamily="34" charset="0"/>
              </a:rPr>
              <a:t>„Gott ist ein </a:t>
            </a:r>
            <a:r>
              <a:rPr lang="de-CH" altLang="de-DE" sz="3200" dirty="0" smtClean="0">
                <a:solidFill>
                  <a:schemeClr val="tx1"/>
                </a:solidFill>
                <a:effectLst/>
                <a:latin typeface="Univers LT Std 47 Cn Lt" pitchFamily="34" charset="0"/>
              </a:rPr>
              <a:t>Vater,</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der </a:t>
            </a:r>
            <a:r>
              <a:rPr lang="de-CH" altLang="de-DE" sz="3200" dirty="0">
                <a:solidFill>
                  <a:schemeClr val="tx1"/>
                </a:solidFill>
                <a:effectLst/>
                <a:latin typeface="Univers LT Std 47 Cn Lt" pitchFamily="34" charset="0"/>
              </a:rPr>
              <a:t>sich </a:t>
            </a:r>
            <a:r>
              <a:rPr lang="de-CH" altLang="de-DE" sz="3200" dirty="0" smtClean="0">
                <a:solidFill>
                  <a:schemeClr val="tx1"/>
                </a:solidFill>
                <a:effectLst/>
                <a:latin typeface="Univers LT Std 47 Cn Lt" pitchFamily="34" charset="0"/>
              </a:rPr>
              <a:t>erbarmt,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und </a:t>
            </a:r>
            <a:r>
              <a:rPr lang="de-CH" altLang="de-DE" sz="3200" dirty="0">
                <a:solidFill>
                  <a:schemeClr val="tx1"/>
                </a:solidFill>
                <a:effectLst/>
                <a:latin typeface="Univers LT Std 47 Cn Lt" pitchFamily="34" charset="0"/>
              </a:rPr>
              <a:t>ein </a:t>
            </a:r>
            <a:r>
              <a:rPr lang="de-CH" altLang="de-DE" sz="3200" dirty="0" smtClean="0">
                <a:solidFill>
                  <a:schemeClr val="tx1"/>
                </a:solidFill>
                <a:effectLst/>
                <a:latin typeface="Univers LT Std 47 Cn Lt" pitchFamily="34" charset="0"/>
              </a:rPr>
              <a:t>Gott,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der </a:t>
            </a:r>
            <a:r>
              <a:rPr lang="de-CH" altLang="de-DE" sz="3200" dirty="0">
                <a:solidFill>
                  <a:schemeClr val="tx1"/>
                </a:solidFill>
                <a:effectLst/>
                <a:latin typeface="Univers LT Std 47 Cn Lt" pitchFamily="34" charset="0"/>
              </a:rPr>
              <a:t>auf jede erdenkliche Weise tröstet und ermutigt.“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705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932527"/>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II. </a:t>
            </a:r>
            <a:r>
              <a:rPr lang="de-CH" altLang="de-DE" sz="4800" dirty="0" smtClean="0">
                <a:solidFill>
                  <a:schemeClr val="tx1"/>
                </a:solidFill>
                <a:effectLst/>
                <a:latin typeface="Univers LT Std 47 Cn Lt" pitchFamily="34" charset="0"/>
              </a:rPr>
              <a:t>Wert schenken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835696" y="5877272"/>
            <a:ext cx="6400800" cy="461665"/>
          </a:xfrm>
        </p:spPr>
        <p:txBody>
          <a:bodyPr>
            <a:spAutoFit/>
          </a:bodyPr>
          <a:lstStyle/>
          <a:p>
            <a:pPr algn="r"/>
            <a:r>
              <a:rPr lang="de-DE" altLang="de-DE" sz="2400" dirty="0" smtClean="0">
                <a:effectLst/>
                <a:latin typeface="Univers LT Std 47 Cn Lt" pitchFamily="34" charset="0"/>
              </a:rPr>
              <a:t>Psalm 103,8</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79512" y="188640"/>
            <a:ext cx="4608512" cy="1569660"/>
          </a:xfrm>
        </p:spPr>
        <p:txBody>
          <a:bodyPr wrap="square">
            <a:spAutoFit/>
          </a:bodyPr>
          <a:lstStyle/>
          <a:p>
            <a:pPr algn="l"/>
            <a:r>
              <a:rPr lang="de-CH" altLang="de-DE" sz="3200" dirty="0">
                <a:solidFill>
                  <a:schemeClr val="tx1"/>
                </a:solidFill>
                <a:effectLst/>
                <a:latin typeface="Univers LT Std 47 Cn Lt" pitchFamily="34" charset="0"/>
              </a:rPr>
              <a:t>„Der Herr ist voll Liebe und Erbarmen, voll Geduld und unendlicher Güte.“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897424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835696" y="5877272"/>
            <a:ext cx="6400800" cy="461665"/>
          </a:xfrm>
        </p:spPr>
        <p:txBody>
          <a:bodyPr>
            <a:spAutoFit/>
          </a:bodyPr>
          <a:lstStyle/>
          <a:p>
            <a:pPr algn="r"/>
            <a:r>
              <a:rPr lang="de-DE" altLang="de-DE" sz="2400" dirty="0" smtClean="0">
                <a:effectLst/>
                <a:latin typeface="Univers LT Std 47 Cn Lt" pitchFamily="34" charset="0"/>
              </a:rPr>
              <a:t>Römer-Brief 5,8</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70753"/>
            <a:ext cx="4608512" cy="2062103"/>
          </a:xfrm>
        </p:spPr>
        <p:txBody>
          <a:bodyPr wrap="square">
            <a:spAutoFit/>
          </a:bodyPr>
          <a:lstStyle/>
          <a:p>
            <a:pPr algn="l"/>
            <a:r>
              <a:rPr lang="de-CH" altLang="de-DE" sz="3200" dirty="0">
                <a:solidFill>
                  <a:schemeClr val="tx1"/>
                </a:solidFill>
                <a:effectLst/>
                <a:latin typeface="Univers LT Std 47 Cn Lt" pitchFamily="34" charset="0"/>
              </a:rPr>
              <a:t>„Gott beweist uns seine Liebe dadurch, dass Christus für uns starb, als wir noch Sünder waren.“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27255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835696" y="5877272"/>
            <a:ext cx="6400800" cy="461665"/>
          </a:xfrm>
        </p:spPr>
        <p:txBody>
          <a:bodyPr>
            <a:spAutoFit/>
          </a:bodyPr>
          <a:lstStyle/>
          <a:p>
            <a:pPr algn="r"/>
            <a:r>
              <a:rPr lang="de-DE" altLang="de-DE" sz="2400" dirty="0" smtClean="0">
                <a:effectLst/>
                <a:latin typeface="Univers LT Std 47 Cn Lt" pitchFamily="34" charset="0"/>
              </a:rPr>
              <a:t>Johannes-Evangelium 3,16</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05594"/>
            <a:ext cx="4608512" cy="3539430"/>
          </a:xfrm>
        </p:spPr>
        <p:txBody>
          <a:bodyPr wrap="square">
            <a:spAutoFit/>
          </a:bodyPr>
          <a:lstStyle/>
          <a:p>
            <a:pPr algn="l"/>
            <a:r>
              <a:rPr lang="de-CH" altLang="de-DE" sz="3200" dirty="0">
                <a:solidFill>
                  <a:schemeClr val="tx1"/>
                </a:solidFill>
                <a:effectLst/>
                <a:latin typeface="Univers LT Std 47 Cn Lt" pitchFamily="34" charset="0"/>
              </a:rPr>
              <a:t>„Gott hat der Welt seine Liebe dadurch gezeigt, dass er seinen einzigen Sohn für sie hergab, damit jeder, der an ihn glaubt, das ewige Leben hat und </a:t>
            </a:r>
            <a:r>
              <a:rPr lang="de-CH" altLang="de-DE" sz="3200" dirty="0" smtClean="0">
                <a:solidFill>
                  <a:schemeClr val="tx1"/>
                </a:solidFill>
                <a:effectLst/>
                <a:latin typeface="Univers LT Std 47 Cn Lt" pitchFamily="34" charset="0"/>
              </a:rPr>
              <a:t>nicht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verloren </a:t>
            </a:r>
            <a:r>
              <a:rPr lang="de-CH" altLang="de-DE" sz="3200" dirty="0">
                <a:solidFill>
                  <a:schemeClr val="tx1"/>
                </a:solidFill>
                <a:effectLst/>
                <a:latin typeface="Univers LT Std 47 Cn Lt" pitchFamily="34" charset="0"/>
              </a:rPr>
              <a:t>geht.“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73851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844824"/>
            <a:ext cx="8568952" cy="923330"/>
          </a:xfrm>
        </p:spPr>
        <p:txBody>
          <a:bodyPr wrap="square">
            <a:spAutoFit/>
          </a:bodyPr>
          <a:lstStyle/>
          <a:p>
            <a:pPr algn="l"/>
            <a:r>
              <a:rPr lang="de-DE" altLang="de-DE" dirty="0" smtClean="0">
                <a:solidFill>
                  <a:schemeClr val="tx1"/>
                </a:solidFill>
                <a:effectLst/>
                <a:latin typeface="Univers LT Std 47 Cn Lt" pitchFamily="34" charset="0"/>
              </a:rPr>
              <a:t>Schlussgedanke</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835696" y="5877272"/>
            <a:ext cx="6400800" cy="461665"/>
          </a:xfrm>
        </p:spPr>
        <p:txBody>
          <a:bodyPr>
            <a:spAutoFit/>
          </a:bodyPr>
          <a:lstStyle/>
          <a:p>
            <a:pPr algn="r"/>
            <a:r>
              <a:rPr lang="de-DE" altLang="de-DE" sz="2400" dirty="0" smtClean="0">
                <a:effectLst/>
                <a:latin typeface="Univers LT Std 47 Cn Lt" pitchFamily="34" charset="0"/>
              </a:rPr>
              <a:t>Hebräer 12,5</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80040"/>
            <a:ext cx="4608512" cy="5509200"/>
          </a:xfrm>
        </p:spPr>
        <p:txBody>
          <a:bodyPr wrap="square">
            <a:spAutoFit/>
          </a:bodyPr>
          <a:lstStyle/>
          <a:p>
            <a:pPr algn="l"/>
            <a:r>
              <a:rPr lang="de-CH" altLang="de-DE" sz="3200" dirty="0">
                <a:solidFill>
                  <a:schemeClr val="tx1"/>
                </a:solidFill>
                <a:effectLst/>
                <a:latin typeface="Univers LT Std 47 Cn Lt" pitchFamily="34" charset="0"/>
              </a:rPr>
              <a:t>Ausserdem dürft ihr jenes ermutigende Wort in der Schrift nicht vergessen, das an euch als Gottes Kinder gerichtet ist. „Mein Sohn“, heisst es dort, „lehne dich nicht dagegen auf, wenn der Herr dich mit strenger Hand erzieht! Lass dich nicht entmutigen, wenn er dich zurechtweist!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558586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835696" y="5877272"/>
            <a:ext cx="6400800" cy="461665"/>
          </a:xfrm>
        </p:spPr>
        <p:txBody>
          <a:bodyPr>
            <a:spAutoFit/>
          </a:bodyPr>
          <a:lstStyle/>
          <a:p>
            <a:pPr algn="r"/>
            <a:r>
              <a:rPr lang="de-DE" altLang="de-DE" sz="2400" dirty="0" smtClean="0">
                <a:effectLst/>
                <a:latin typeface="Univers LT Std 47 Cn Lt" pitchFamily="34" charset="0"/>
              </a:rPr>
              <a:t>Hebräer 12,6</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2049810"/>
            <a:ext cx="4608512" cy="1569660"/>
          </a:xfrm>
        </p:spPr>
        <p:txBody>
          <a:bodyPr wrap="square">
            <a:spAutoFit/>
          </a:bodyPr>
          <a:lstStyle/>
          <a:p>
            <a:pPr algn="l"/>
            <a:r>
              <a:rPr lang="de-CH" altLang="de-DE" sz="3200" dirty="0">
                <a:solidFill>
                  <a:schemeClr val="tx1"/>
                </a:solidFill>
                <a:effectLst/>
                <a:latin typeface="Univers LT Std 47 Cn Lt" pitchFamily="34" charset="0"/>
              </a:rPr>
              <a:t>Denn wen der Herr </a:t>
            </a:r>
            <a:r>
              <a:rPr lang="de-CH" altLang="de-DE" sz="3200" dirty="0" smtClean="0">
                <a:solidFill>
                  <a:schemeClr val="tx1"/>
                </a:solidFill>
                <a:effectLst/>
                <a:latin typeface="Univers LT Std 47 Cn Lt" pitchFamily="34" charset="0"/>
              </a:rPr>
              <a:t>liebt,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den </a:t>
            </a:r>
            <a:r>
              <a:rPr lang="de-CH" altLang="de-DE" sz="3200" dirty="0">
                <a:solidFill>
                  <a:schemeClr val="tx1"/>
                </a:solidFill>
                <a:effectLst/>
                <a:latin typeface="Univers LT Std 47 Cn Lt" pitchFamily="34" charset="0"/>
              </a:rPr>
              <a:t>erzieht er mit der nötigen Strenge.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27454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835696" y="5877272"/>
            <a:ext cx="6400800" cy="461665"/>
          </a:xfrm>
        </p:spPr>
        <p:txBody>
          <a:bodyPr>
            <a:spAutoFit/>
          </a:bodyPr>
          <a:lstStyle/>
          <a:p>
            <a:pPr algn="r"/>
            <a:r>
              <a:rPr lang="de-DE" altLang="de-DE" sz="2400" dirty="0" smtClean="0">
                <a:effectLst/>
                <a:latin typeface="Univers LT Std 47 Cn Lt" pitchFamily="34" charset="0"/>
              </a:rPr>
              <a:t>Hebräer 12,10</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35496" y="116632"/>
            <a:ext cx="4824536" cy="4524315"/>
          </a:xfrm>
        </p:spPr>
        <p:txBody>
          <a:bodyPr wrap="square">
            <a:spAutoFit/>
          </a:bodyPr>
          <a:lstStyle/>
          <a:p>
            <a:pPr algn="l"/>
            <a:r>
              <a:rPr lang="de-CH" altLang="de-DE" sz="3200" dirty="0">
                <a:solidFill>
                  <a:schemeClr val="tx1"/>
                </a:solidFill>
                <a:effectLst/>
                <a:latin typeface="Univers LT Std 47 Cn Lt" pitchFamily="34" charset="0"/>
              </a:rPr>
              <a:t>„Unsere leiblichen Väter haben uns nur eine verhältnismässig kurze Zeit erzogen, und zwar so, wie es ihren Vorstellungen entsprach. Gott aber weiss wirklich, was zu unserem Besten dient; er erzieht uns so, dass wir an seiner Heiligkeit Anteil bekommen.“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83638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404664"/>
            <a:ext cx="8928992" cy="923330"/>
          </a:xfrm>
        </p:spPr>
        <p:txBody>
          <a:bodyPr wrap="square">
            <a:spAutoFit/>
          </a:bodyPr>
          <a:lstStyle/>
          <a:p>
            <a:pPr algn="l"/>
            <a:r>
              <a:rPr lang="de-DE" altLang="de-DE" dirty="0" smtClean="0">
                <a:solidFill>
                  <a:schemeClr val="tx1"/>
                </a:solidFill>
                <a:effectLst/>
                <a:latin typeface="Univers LT Std 47 Cn Lt" pitchFamily="34" charset="0"/>
              </a:rPr>
              <a:t>I. </a:t>
            </a:r>
            <a:r>
              <a:rPr lang="de-CH" altLang="de-DE" dirty="0" smtClean="0">
                <a:solidFill>
                  <a:schemeClr val="tx1"/>
                </a:solidFill>
                <a:effectLst/>
                <a:latin typeface="Univers LT Std 47 Cn Lt" pitchFamily="34" charset="0"/>
              </a:rPr>
              <a:t>Spannungen         aushalten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517796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835696" y="5877272"/>
            <a:ext cx="6400800" cy="461665"/>
          </a:xfrm>
        </p:spPr>
        <p:txBody>
          <a:bodyPr>
            <a:spAutoFit/>
          </a:bodyPr>
          <a:lstStyle/>
          <a:p>
            <a:pPr algn="r"/>
            <a:r>
              <a:rPr lang="de-DE" altLang="de-DE" sz="2400" dirty="0" smtClean="0">
                <a:effectLst/>
                <a:latin typeface="Univers LT Std 47 Cn Lt" pitchFamily="34" charset="0"/>
              </a:rPr>
              <a:t>1.Samuel 16,23</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4608512" cy="3539430"/>
          </a:xfrm>
        </p:spPr>
        <p:txBody>
          <a:bodyPr wrap="square">
            <a:spAutoFit/>
          </a:bodyPr>
          <a:lstStyle/>
          <a:p>
            <a:pPr algn="l"/>
            <a:r>
              <a:rPr lang="de-CH" altLang="de-DE" sz="3200" dirty="0">
                <a:solidFill>
                  <a:schemeClr val="tx1"/>
                </a:solidFill>
                <a:effectLst/>
                <a:latin typeface="Univers LT Std 47 Cn Lt" pitchFamily="34" charset="0"/>
              </a:rPr>
              <a:t>„Wenn </a:t>
            </a:r>
            <a:r>
              <a:rPr lang="de-CH" altLang="de-DE" sz="3200" dirty="0" err="1">
                <a:solidFill>
                  <a:schemeClr val="tx1"/>
                </a:solidFill>
                <a:effectLst/>
                <a:latin typeface="Univers LT Std 47 Cn Lt" pitchFamily="34" charset="0"/>
              </a:rPr>
              <a:t>Ahitofel</a:t>
            </a:r>
            <a:r>
              <a:rPr lang="de-CH" altLang="de-DE" sz="3200" dirty="0">
                <a:solidFill>
                  <a:schemeClr val="tx1"/>
                </a:solidFill>
                <a:effectLst/>
                <a:latin typeface="Univers LT Std 47 Cn Lt" pitchFamily="34" charset="0"/>
              </a:rPr>
              <a:t> einen Rat gab, war das damals so, als hätte man einen Bescheid von Gott eingeholt. So viel galt sein Wort schon bei David und nun auch bei </a:t>
            </a:r>
            <a:r>
              <a:rPr lang="de-CH" altLang="de-DE" sz="3200" dirty="0" err="1">
                <a:solidFill>
                  <a:schemeClr val="tx1"/>
                </a:solidFill>
                <a:effectLst/>
                <a:latin typeface="Univers LT Std 47 Cn Lt" pitchFamily="34" charset="0"/>
              </a:rPr>
              <a:t>Absalom</a:t>
            </a:r>
            <a:r>
              <a:rPr lang="de-CH" altLang="de-DE" sz="3200" dirty="0">
                <a:solidFill>
                  <a:schemeClr val="tx1"/>
                </a:solidFill>
                <a:effectLst/>
                <a:latin typeface="Univers LT Std 47 Cn Lt" pitchFamily="34" charset="0"/>
              </a:rPr>
              <a: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0139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835696" y="5877272"/>
            <a:ext cx="6400800" cy="461665"/>
          </a:xfrm>
        </p:spPr>
        <p:txBody>
          <a:bodyPr>
            <a:spAutoFit/>
          </a:bodyPr>
          <a:lstStyle/>
          <a:p>
            <a:pPr algn="r"/>
            <a:r>
              <a:rPr lang="de-DE" altLang="de-DE" sz="2400" dirty="0" smtClean="0">
                <a:effectLst/>
                <a:latin typeface="Univers LT Std 47 Cn Lt" pitchFamily="34" charset="0"/>
              </a:rPr>
              <a:t>1.Samuel 17,23</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40434"/>
            <a:ext cx="4608512" cy="5016758"/>
          </a:xfrm>
        </p:spPr>
        <p:txBody>
          <a:bodyPr wrap="square">
            <a:spAutoFit/>
          </a:bodyPr>
          <a:lstStyle/>
          <a:p>
            <a:pPr algn="l"/>
            <a:r>
              <a:rPr lang="de-CH" altLang="de-DE" sz="3200" dirty="0">
                <a:solidFill>
                  <a:schemeClr val="tx1"/>
                </a:solidFill>
                <a:effectLst/>
                <a:latin typeface="Univers LT Std 47 Cn Lt" pitchFamily="34" charset="0"/>
              </a:rPr>
              <a:t>„Als </a:t>
            </a:r>
            <a:r>
              <a:rPr lang="de-CH" altLang="de-DE" sz="3200" dirty="0" err="1">
                <a:solidFill>
                  <a:schemeClr val="tx1"/>
                </a:solidFill>
                <a:effectLst/>
                <a:latin typeface="Univers LT Std 47 Cn Lt" pitchFamily="34" charset="0"/>
              </a:rPr>
              <a:t>Ahitofel</a:t>
            </a:r>
            <a:r>
              <a:rPr lang="de-CH" altLang="de-DE" sz="3200" dirty="0">
                <a:solidFill>
                  <a:schemeClr val="tx1"/>
                </a:solidFill>
                <a:effectLst/>
                <a:latin typeface="Univers LT Std 47 Cn Lt" pitchFamily="34" charset="0"/>
              </a:rPr>
              <a:t> sah, dass </a:t>
            </a:r>
            <a:r>
              <a:rPr lang="de-CH" altLang="de-DE" sz="3200" dirty="0" err="1">
                <a:solidFill>
                  <a:schemeClr val="tx1"/>
                </a:solidFill>
                <a:effectLst/>
                <a:latin typeface="Univers LT Std 47 Cn Lt" pitchFamily="34" charset="0"/>
              </a:rPr>
              <a:t>Absalom</a:t>
            </a:r>
            <a:r>
              <a:rPr lang="de-CH" altLang="de-DE" sz="3200" dirty="0">
                <a:solidFill>
                  <a:schemeClr val="tx1"/>
                </a:solidFill>
                <a:effectLst/>
                <a:latin typeface="Univers LT Std 47 Cn Lt" pitchFamily="34" charset="0"/>
              </a:rPr>
              <a:t> seinen Rat nicht befolgen wollte, sattelte er seinen Esel und kehrte in seine Heimatstadt </a:t>
            </a:r>
            <a:r>
              <a:rPr lang="de-CH" altLang="de-DE" sz="3200" dirty="0" smtClean="0">
                <a:solidFill>
                  <a:schemeClr val="tx1"/>
                </a:solidFill>
                <a:effectLst/>
                <a:latin typeface="Univers LT Std 47 Cn Lt" pitchFamily="34" charset="0"/>
              </a:rPr>
              <a:t>zurück.</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Er </a:t>
            </a:r>
            <a:r>
              <a:rPr lang="de-CH" altLang="de-DE" sz="3200" dirty="0">
                <a:solidFill>
                  <a:schemeClr val="tx1"/>
                </a:solidFill>
                <a:effectLst/>
                <a:latin typeface="Univers LT Std 47 Cn Lt" pitchFamily="34" charset="0"/>
              </a:rPr>
              <a:t>gab seiner Familie letzte Anweisungen und hängte sich auf. So starb er und wurde in der Grabstätte seines Vaters bestattet.“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02759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835696" y="5877272"/>
            <a:ext cx="6400800" cy="461665"/>
          </a:xfrm>
        </p:spPr>
        <p:txBody>
          <a:bodyPr>
            <a:spAutoFit/>
          </a:bodyPr>
          <a:lstStyle/>
          <a:p>
            <a:pPr algn="r"/>
            <a:r>
              <a:rPr lang="de-DE" altLang="de-DE" sz="2400" dirty="0" smtClean="0">
                <a:effectLst/>
                <a:latin typeface="Univers LT Std 47 Cn Lt" pitchFamily="34" charset="0"/>
              </a:rPr>
              <a:t>2.Petrus-Brief 1,5</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4608512" cy="3046988"/>
          </a:xfrm>
        </p:spPr>
        <p:txBody>
          <a:bodyPr wrap="square">
            <a:spAutoFit/>
          </a:bodyPr>
          <a:lstStyle/>
          <a:p>
            <a:pPr algn="l"/>
            <a:r>
              <a:rPr lang="de-CH" altLang="de-DE" sz="3200" dirty="0">
                <a:solidFill>
                  <a:schemeClr val="tx1"/>
                </a:solidFill>
                <a:effectLst/>
                <a:latin typeface="Univers LT Std 47 Cn Lt" pitchFamily="34" charset="0"/>
              </a:rPr>
              <a:t>„Setzt alles </a:t>
            </a:r>
            <a:r>
              <a:rPr lang="de-CH" altLang="de-DE" sz="3200" dirty="0" smtClean="0">
                <a:solidFill>
                  <a:schemeClr val="tx1"/>
                </a:solidFill>
                <a:effectLst/>
                <a:latin typeface="Univers LT Std 47 Cn Lt" pitchFamily="34" charset="0"/>
              </a:rPr>
              <a:t>daran,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dass </a:t>
            </a:r>
            <a:r>
              <a:rPr lang="de-CH" altLang="de-DE" sz="3200" dirty="0">
                <a:solidFill>
                  <a:schemeClr val="tx1"/>
                </a:solidFill>
                <a:effectLst/>
                <a:latin typeface="Univers LT Std 47 Cn Lt" pitchFamily="34" charset="0"/>
              </a:rPr>
              <a:t>zu eurem Glauben Charakterfestigkeit hinzukommt und zur </a:t>
            </a:r>
            <a:r>
              <a:rPr lang="de-CH" altLang="de-DE" sz="3200" dirty="0" smtClean="0">
                <a:solidFill>
                  <a:schemeClr val="tx1"/>
                </a:solidFill>
                <a:effectLst/>
                <a:latin typeface="Univers LT Std 47 Cn Lt" pitchFamily="34" charset="0"/>
              </a:rPr>
              <a:t>Charakterfestigkeit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geistliche </a:t>
            </a:r>
            <a:r>
              <a:rPr lang="de-CH" altLang="de-DE" sz="3200" dirty="0">
                <a:solidFill>
                  <a:schemeClr val="tx1"/>
                </a:solidFill>
                <a:effectLst/>
                <a:latin typeface="Univers LT Std 47 Cn Lt" pitchFamily="34" charset="0"/>
              </a:rPr>
              <a:t>Erkenntnis.“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67647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835696" y="5877272"/>
            <a:ext cx="6400800" cy="461665"/>
          </a:xfrm>
        </p:spPr>
        <p:txBody>
          <a:bodyPr>
            <a:spAutoFit/>
          </a:bodyPr>
          <a:lstStyle/>
          <a:p>
            <a:pPr algn="r"/>
            <a:r>
              <a:rPr lang="de-DE" altLang="de-DE" sz="2400" dirty="0" smtClean="0">
                <a:effectLst/>
                <a:latin typeface="Univers LT Std 47 Cn Lt" pitchFamily="34" charset="0"/>
              </a:rPr>
              <a:t>2.Petrus-Brief 1,6</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4608512" cy="3046988"/>
          </a:xfrm>
        </p:spPr>
        <p:txBody>
          <a:bodyPr wrap="square">
            <a:spAutoFit/>
          </a:bodyPr>
          <a:lstStyle/>
          <a:p>
            <a:pPr algn="l"/>
            <a:r>
              <a:rPr lang="de-CH" altLang="de-DE" sz="3200" dirty="0">
                <a:solidFill>
                  <a:schemeClr val="tx1"/>
                </a:solidFill>
                <a:effectLst/>
                <a:latin typeface="Univers LT Std 47 Cn Lt" pitchFamily="34" charset="0"/>
              </a:rPr>
              <a:t>„Zur Erkenntnis </a:t>
            </a:r>
            <a:r>
              <a:rPr lang="de-CH" altLang="de-DE" sz="3200" dirty="0" smtClean="0">
                <a:solidFill>
                  <a:schemeClr val="tx1"/>
                </a:solidFill>
                <a:effectLst/>
                <a:latin typeface="Univers LT Std 47 Cn Lt" pitchFamily="34" charset="0"/>
              </a:rPr>
              <a:t>Selbstbeherrschung,</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zur </a:t>
            </a:r>
            <a:r>
              <a:rPr lang="de-CH" altLang="de-DE" sz="3200" dirty="0">
                <a:solidFill>
                  <a:schemeClr val="tx1"/>
                </a:solidFill>
                <a:effectLst/>
                <a:latin typeface="Univers LT Std 47 Cn Lt" pitchFamily="34" charset="0"/>
              </a:rPr>
              <a:t>Selbstbeherrschung </a:t>
            </a:r>
            <a:r>
              <a:rPr lang="de-CH" altLang="de-DE" sz="3200" dirty="0" smtClean="0">
                <a:solidFill>
                  <a:schemeClr val="tx1"/>
                </a:solidFill>
                <a:effectLst/>
                <a:latin typeface="Univers LT Std 47 Cn Lt" pitchFamily="34" charset="0"/>
              </a:rPr>
              <a:t>Standhaftigkeit,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zur Standhaftigkeit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Ehrfurcht </a:t>
            </a:r>
            <a:r>
              <a:rPr lang="de-CH" altLang="de-DE" sz="3200" dirty="0">
                <a:solidFill>
                  <a:schemeClr val="tx1"/>
                </a:solidFill>
                <a:effectLst/>
                <a:latin typeface="Univers LT Std 47 Cn Lt" pitchFamily="34" charset="0"/>
              </a:rPr>
              <a:t>vor Gott.“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5163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835696" y="5877272"/>
            <a:ext cx="6400800" cy="461665"/>
          </a:xfrm>
        </p:spPr>
        <p:txBody>
          <a:bodyPr>
            <a:spAutoFit/>
          </a:bodyPr>
          <a:lstStyle/>
          <a:p>
            <a:pPr algn="r"/>
            <a:r>
              <a:rPr lang="de-DE" altLang="de-DE" sz="2400" dirty="0" smtClean="0">
                <a:effectLst/>
                <a:latin typeface="Univers LT Std 47 Cn Lt" pitchFamily="34" charset="0"/>
              </a:rPr>
              <a:t>2.Petrus-Brief 1,7</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4608512" cy="2554545"/>
          </a:xfrm>
        </p:spPr>
        <p:txBody>
          <a:bodyPr wrap="square">
            <a:spAutoFit/>
          </a:bodyPr>
          <a:lstStyle/>
          <a:p>
            <a:pPr algn="l"/>
            <a:r>
              <a:rPr lang="de-CH" altLang="de-DE" sz="3200" dirty="0">
                <a:solidFill>
                  <a:schemeClr val="tx1"/>
                </a:solidFill>
                <a:effectLst/>
                <a:latin typeface="Univers LT Std 47 Cn Lt" pitchFamily="34" charset="0"/>
              </a:rPr>
              <a:t>„Zur Ehrfurcht vor </a:t>
            </a:r>
            <a:r>
              <a:rPr lang="de-CH" altLang="de-DE" sz="3200" dirty="0" smtClean="0">
                <a:solidFill>
                  <a:schemeClr val="tx1"/>
                </a:solidFill>
                <a:effectLst/>
                <a:latin typeface="Univers LT Std 47 Cn Lt" pitchFamily="34" charset="0"/>
              </a:rPr>
              <a:t>Gott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Liebe </a:t>
            </a:r>
            <a:r>
              <a:rPr lang="de-CH" altLang="de-DE" sz="3200" dirty="0">
                <a:solidFill>
                  <a:schemeClr val="tx1"/>
                </a:solidFill>
                <a:effectLst/>
                <a:latin typeface="Univers LT Std 47 Cn Lt" pitchFamily="34" charset="0"/>
              </a:rPr>
              <a:t>zu den Glaubensgeschwistern und darüber </a:t>
            </a:r>
            <a:r>
              <a:rPr lang="de-CH" altLang="de-DE" sz="3200" dirty="0" smtClean="0">
                <a:solidFill>
                  <a:schemeClr val="tx1"/>
                </a:solidFill>
                <a:effectLst/>
                <a:latin typeface="Univers LT Std 47 Cn Lt" pitchFamily="34" charset="0"/>
              </a:rPr>
              <a:t>hinaus</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Liebe </a:t>
            </a:r>
            <a:r>
              <a:rPr lang="de-CH" altLang="de-DE" sz="3200" dirty="0">
                <a:solidFill>
                  <a:schemeClr val="tx1"/>
                </a:solidFill>
                <a:effectLst/>
                <a:latin typeface="Univers LT Std 47 Cn Lt" pitchFamily="34" charset="0"/>
              </a:rPr>
              <a:t>zu allen Menschen.“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425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835696" y="5877272"/>
            <a:ext cx="6400800" cy="461665"/>
          </a:xfrm>
        </p:spPr>
        <p:txBody>
          <a:bodyPr>
            <a:spAutoFit/>
          </a:bodyPr>
          <a:lstStyle/>
          <a:p>
            <a:pPr algn="r"/>
            <a:r>
              <a:rPr lang="de-DE" altLang="de-DE" sz="2400" dirty="0" smtClean="0">
                <a:effectLst/>
                <a:latin typeface="Univers LT Std 47 Cn Lt" pitchFamily="34" charset="0"/>
              </a:rPr>
              <a:t>2.Petrus-Brief 1,8</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45199"/>
            <a:ext cx="4608512" cy="4031873"/>
          </a:xfrm>
        </p:spPr>
        <p:txBody>
          <a:bodyPr wrap="square">
            <a:spAutoFit/>
          </a:bodyPr>
          <a:lstStyle/>
          <a:p>
            <a:pPr algn="l"/>
            <a:r>
              <a:rPr lang="de-CH" altLang="de-DE" sz="3200" dirty="0">
                <a:solidFill>
                  <a:schemeClr val="tx1"/>
                </a:solidFill>
                <a:effectLst/>
                <a:latin typeface="Univers LT Std 47 Cn Lt" pitchFamily="34" charset="0"/>
              </a:rPr>
              <a:t>„Denn wenn das alles bei euch vorhanden ist und ständig zunimmt, wird euer Glaube nicht untätig und nicht unfruchtbar </a:t>
            </a:r>
            <a:r>
              <a:rPr lang="de-CH" altLang="de-DE" sz="3200" dirty="0" smtClean="0">
                <a:solidFill>
                  <a:schemeClr val="tx1"/>
                </a:solidFill>
                <a:effectLst/>
                <a:latin typeface="Univers LT Std 47 Cn Lt" pitchFamily="34" charset="0"/>
              </a:rPr>
              <a:t>bleiben,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und </a:t>
            </a:r>
            <a:r>
              <a:rPr lang="de-CH" altLang="de-DE" sz="3200" dirty="0">
                <a:solidFill>
                  <a:schemeClr val="tx1"/>
                </a:solidFill>
                <a:effectLst/>
                <a:latin typeface="Univers LT Std 47 Cn Lt" pitchFamily="34" charset="0"/>
              </a:rPr>
              <a:t>ihr werdet Jesus Christus, unseren Herrn, immer besser kennen lernen.“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22530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402</Words>
  <Application>Microsoft Office PowerPoint</Application>
  <PresentationFormat>Bildschirmpräsentation (4:3)</PresentationFormat>
  <Paragraphs>54</Paragraphs>
  <Slides>19</Slides>
  <Notes>19</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Designvorlage 'Berggipfel'</vt:lpstr>
      <vt:lpstr>Zwei Tipps zur Begleitung unserer Kinder</vt:lpstr>
      <vt:lpstr>„Unsere leiblichen Väter haben uns nur eine verhältnismässig kurze Zeit erzogen, und zwar so, wie es ihren Vorstellungen entsprach. Gott aber weiss wirklich, was zu unserem Besten dient; er erzieht uns so, dass wir an seiner Heiligkeit Anteil bekommen.“</vt:lpstr>
      <vt:lpstr>I. Spannungen         aushalten</vt:lpstr>
      <vt:lpstr>„Wenn Ahitofel einen Rat gab, war das damals so, als hätte man einen Bescheid von Gott eingeholt. So viel galt sein Wort schon bei David und nun auch bei Absalom.“</vt:lpstr>
      <vt:lpstr>„Als Ahitofel sah, dass Absalom seinen Rat nicht befolgen wollte, sattelte er seinen Esel und kehrte in seine Heimatstadt zurück. Er gab seiner Familie letzte Anweisungen und hängte sich auf. So starb er und wurde in der Grabstätte seines Vaters bestattet.“</vt:lpstr>
      <vt:lpstr>„Setzt alles daran, dass zu eurem Glauben Charakterfestigkeit hinzukommt und zur Charakterfestigkeit geistliche Erkenntnis.“</vt:lpstr>
      <vt:lpstr>„Zur Erkenntnis Selbstbeherrschung, zur Selbstbeherrschung Standhaftigkeit, zur Standhaftigkeit Ehrfurcht vor Gott.“</vt:lpstr>
      <vt:lpstr>„Zur Ehrfurcht vor Gott Liebe zu den Glaubensgeschwistern und darüber hinaus Liebe zu allen Menschen.“</vt:lpstr>
      <vt:lpstr>„Denn wenn das alles bei euch vorhanden ist und ständig zunimmt, wird euer Glaube nicht untätig und nicht unfruchtbar bleiben, und ihr werdet Jesus Christus, unseren Herrn, immer besser kennen lernen.“</vt:lpstr>
      <vt:lpstr>„Ihr Väter, verhaltet euch euren Kindern gegenüber so, dass sie keinen Grund haben, sich gegen euch aufzulehnen; erzieht sie mit der nötigen Zurechtweisung und Ermahnung, wie der Herr es tut.“</vt:lpstr>
      <vt:lpstr>„Ihr Väter, seid mit euren Kindern nicht übermässig streng, denn damit erreicht ihr nur, dass sie mutlos werden.“</vt:lpstr>
      <vt:lpstr>„Gott ist ein Vater, der sich erbarmt, und ein Gott, der auf jede erdenkliche Weise tröstet und ermutigt.“</vt:lpstr>
      <vt:lpstr>II. Wert schenken</vt:lpstr>
      <vt:lpstr>„Der Herr ist voll Liebe und Erbarmen, voll Geduld und unendlicher Güte.“</vt:lpstr>
      <vt:lpstr>„Gott beweist uns seine Liebe dadurch, dass Christus für uns starb, als wir noch Sünder waren.“</vt:lpstr>
      <vt:lpstr>„Gott hat der Welt seine Liebe dadurch gezeigt, dass er seinen einzigen Sohn für sie hergab, damit jeder, der an ihn glaubt, das ewige Leben hat und nicht verloren geht.“</vt:lpstr>
      <vt:lpstr>Schlussgedanke</vt:lpstr>
      <vt:lpstr>Ausserdem dürft ihr jenes ermutigende Wort in der Schrift nicht vergessen, das an euch als Gottes Kinder gerichtet ist. „Mein Sohn“, heisst es dort, „lehne dich nicht dagegen auf, wenn der Herr dich mit strenger Hand erzieht! Lass dich nicht entmutigen, wenn er dich zurechtweist!</vt:lpstr>
      <vt:lpstr>Denn wen der Herr liebt, den erzieht er mit der nötigen Strenge.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Zwei Tipps zur Begleitung unserer Kinder - Gedanken zum Schulanfang - Folien</dc:title>
  <dc:creator>Jürg Birnstiel</dc:creator>
  <cp:lastModifiedBy>Me</cp:lastModifiedBy>
  <cp:revision>325</cp:revision>
  <dcterms:created xsi:type="dcterms:W3CDTF">2013-11-12T15:20:47Z</dcterms:created>
  <dcterms:modified xsi:type="dcterms:W3CDTF">2015-09-22T06:08:48Z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