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1"/>
  </p:notesMasterIdLst>
  <p:handoutMasterIdLst>
    <p:handoutMasterId r:id="rId22"/>
  </p:handoutMasterIdLst>
  <p:sldIdLst>
    <p:sldId id="735" r:id="rId2"/>
    <p:sldId id="258" r:id="rId3"/>
    <p:sldId id="736" r:id="rId4"/>
    <p:sldId id="774" r:id="rId5"/>
    <p:sldId id="314" r:id="rId6"/>
    <p:sldId id="752" r:id="rId7"/>
    <p:sldId id="775" r:id="rId8"/>
    <p:sldId id="776" r:id="rId9"/>
    <p:sldId id="777" r:id="rId10"/>
    <p:sldId id="778" r:id="rId11"/>
    <p:sldId id="779" r:id="rId12"/>
    <p:sldId id="780" r:id="rId13"/>
    <p:sldId id="781" r:id="rId14"/>
    <p:sldId id="782" r:id="rId15"/>
    <p:sldId id="783" r:id="rId16"/>
    <p:sldId id="259" r:id="rId17"/>
    <p:sldId id="754" r:id="rId18"/>
    <p:sldId id="755" r:id="rId19"/>
    <p:sldId id="784"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15616" y="116632"/>
            <a:ext cx="7840960" cy="2308324"/>
          </a:xfrm>
        </p:spPr>
        <p:txBody>
          <a:bodyPr wrap="square">
            <a:spAutoFit/>
          </a:bodyPr>
          <a:lstStyle/>
          <a:p>
            <a:pPr algn="r"/>
            <a:r>
              <a:rPr lang="de-DE" altLang="de-DE" sz="7200" dirty="0" smtClean="0">
                <a:solidFill>
                  <a:schemeClr val="tx1"/>
                </a:solidFill>
                <a:effectLst/>
                <a:latin typeface="Univers LT Std 47 Cn Lt" pitchFamily="34" charset="0"/>
              </a:rPr>
              <a:t>Wie Sünde „geistlich“ verharmlost wird</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6093296"/>
            <a:ext cx="6336704" cy="461665"/>
          </a:xfrm>
        </p:spPr>
        <p:txBody>
          <a:bodyPr wrap="square">
            <a:spAutoFit/>
          </a:bodyPr>
          <a:lstStyle/>
          <a:p>
            <a:pPr algn="r"/>
            <a:r>
              <a:rPr lang="de-DE" altLang="de-DE" sz="2400" dirty="0" smtClean="0">
                <a:effectLst/>
                <a:latin typeface="Univers LT Std 47 Cn Lt" pitchFamily="34" charset="0"/>
              </a:rPr>
              <a:t>Reihe: Was wir über Sünde wissen müssen (3/7)</a:t>
            </a:r>
            <a:endParaRPr lang="de-DE" altLang="de-DE" sz="24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Apostelgeschichte 13,38-39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47664" y="116632"/>
            <a:ext cx="7488832" cy="4401205"/>
          </a:xfrm>
        </p:spPr>
        <p:txBody>
          <a:bodyPr wrap="square">
            <a:spAutoFit/>
          </a:bodyPr>
          <a:lstStyle/>
          <a:p>
            <a:pPr algn="l"/>
            <a:r>
              <a:rPr lang="de-CH" altLang="de-DE" sz="4000" dirty="0">
                <a:solidFill>
                  <a:schemeClr val="tx1"/>
                </a:solidFill>
                <a:effectLst/>
                <a:latin typeface="Univers LT Std 47 Cn Lt" pitchFamily="34" charset="0"/>
              </a:rPr>
              <a:t>„Durch Jesus gibt es Vergebung der Sünden; das ist die Botschaft, die Gott euch verkünden lässt. Wozu das Gesetz des Mose nie imstande war, das hat Jesus möglich gemacht: Jeder, der an ihn glaubt, wird von aller Schuld freigesprochen.“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7069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19,11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44624"/>
            <a:ext cx="6264696" cy="3170099"/>
          </a:xfrm>
        </p:spPr>
        <p:txBody>
          <a:bodyPr wrap="square">
            <a:spAutoFit/>
          </a:bodyPr>
          <a:lstStyle/>
          <a:p>
            <a:pPr algn="l"/>
            <a:r>
              <a:rPr lang="de-CH" altLang="de-DE" sz="4000" dirty="0">
                <a:solidFill>
                  <a:schemeClr val="tx1"/>
                </a:solidFill>
                <a:effectLst/>
                <a:latin typeface="Univers LT Std 47 Cn Lt" pitchFamily="34" charset="0"/>
              </a:rPr>
              <a:t>„Du hättest keine Macht über mich, wenn sie dir nicht von oben gegeben wäre. Deshalb trägt der, der mich dir übergeben hat, eine grössere Schuld.“</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06041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75856" y="188640"/>
            <a:ext cx="5688632" cy="2123658"/>
          </a:xfrm>
        </p:spPr>
        <p:txBody>
          <a:bodyPr wrap="square">
            <a:spAutoFit/>
          </a:bodyPr>
          <a:lstStyle/>
          <a:p>
            <a:pPr algn="l"/>
            <a:r>
              <a:rPr lang="de-CH" altLang="de-DE" sz="4400" dirty="0">
                <a:solidFill>
                  <a:schemeClr val="tx1"/>
                </a:solidFill>
                <a:effectLst/>
                <a:latin typeface="Univers LT Std 47 Cn Lt" pitchFamily="34" charset="0"/>
              </a:rPr>
              <a:t>„Meine lieben Kinder, ich schreibe euch diese Dinge, damit ihr nicht sündigt.“</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21628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31840" y="44624"/>
            <a:ext cx="5959774" cy="3170099"/>
          </a:xfrm>
        </p:spPr>
        <p:txBody>
          <a:bodyPr wrap="square">
            <a:spAutoFit/>
          </a:bodyPr>
          <a:lstStyle/>
          <a:p>
            <a:pPr algn="l"/>
            <a:r>
              <a:rPr lang="de-CH" altLang="de-DE" sz="4000" dirty="0">
                <a:solidFill>
                  <a:schemeClr val="tx1"/>
                </a:solidFill>
                <a:effectLst/>
                <a:latin typeface="Univers LT Std 47 Cn Lt" pitchFamily="34" charset="0"/>
              </a:rPr>
              <a:t>„Und wenn jemand doch eine Sünde begeht, haben wir einen Anwalt, der beim Vater für uns eintritt: Jesus Christus, den Gerechten.“</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7951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63888" y="116632"/>
            <a:ext cx="5472608" cy="3785652"/>
          </a:xfrm>
        </p:spPr>
        <p:txBody>
          <a:bodyPr wrap="square">
            <a:spAutoFit/>
          </a:bodyPr>
          <a:lstStyle/>
          <a:p>
            <a:pPr algn="l"/>
            <a:r>
              <a:rPr lang="de-CH" altLang="de-DE" sz="4000" dirty="0">
                <a:solidFill>
                  <a:schemeClr val="tx1"/>
                </a:solidFill>
                <a:effectLst/>
                <a:latin typeface="Univers LT Std 47 Cn Lt" pitchFamily="34" charset="0"/>
              </a:rPr>
              <a:t>„Jesus ist durch seinen Tod zum Sühneopfer für unsere Sünden geworden, und nicht nur für unsere Sünden, sondern für die </a:t>
            </a:r>
            <a:r>
              <a:rPr lang="de-CH" altLang="de-DE" sz="4000" dirty="0" smtClean="0">
                <a:solidFill>
                  <a:schemeClr val="tx1"/>
                </a:solidFill>
                <a:effectLst/>
                <a:latin typeface="Univers LT Std 47 Cn Lt" pitchFamily="34" charset="0"/>
              </a:rPr>
              <a:t>der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ganzen </a:t>
            </a:r>
            <a:r>
              <a:rPr lang="de-CH" altLang="de-DE" sz="4000" dirty="0">
                <a:solidFill>
                  <a:schemeClr val="tx1"/>
                </a:solidFill>
                <a:effectLst/>
                <a:latin typeface="Univers LT Std 47 Cn Lt" pitchFamily="34" charset="0"/>
              </a:rPr>
              <a:t>Welt.“</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253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8,11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91880" y="404664"/>
            <a:ext cx="5328592" cy="2123658"/>
          </a:xfrm>
        </p:spPr>
        <p:txBody>
          <a:bodyPr wrap="square">
            <a:spAutoFit/>
          </a:bodyPr>
          <a:lstStyle/>
          <a:p>
            <a:pPr algn="l"/>
            <a:r>
              <a:rPr lang="de-CH" altLang="de-DE" sz="4400" dirty="0">
                <a:solidFill>
                  <a:schemeClr val="tx1"/>
                </a:solidFill>
                <a:effectLst/>
                <a:latin typeface="Univers LT Std 47 Cn Lt" pitchFamily="34" charset="0"/>
              </a:rPr>
              <a:t>„Ich verurteile dich </a:t>
            </a:r>
            <a:r>
              <a:rPr lang="de-CH" altLang="de-DE" sz="4400" dirty="0" smtClean="0">
                <a:solidFill>
                  <a:schemeClr val="tx1"/>
                </a:solidFill>
                <a:effectLst/>
                <a:latin typeface="Univers LT Std 47 Cn Lt" pitchFamily="34" charset="0"/>
              </a:rPr>
              <a:t>nicht;</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du </a:t>
            </a:r>
            <a:r>
              <a:rPr lang="de-CH" altLang="de-DE" sz="4400" dirty="0">
                <a:solidFill>
                  <a:schemeClr val="tx1"/>
                </a:solidFill>
                <a:effectLst/>
                <a:latin typeface="Univers LT Std 47 Cn Lt" pitchFamily="34" charset="0"/>
              </a:rPr>
              <a:t>darfst gehen. Sündige von jetzt an nicht mehr!“</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555219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88640"/>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Korinther-Brief 15,34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43808" y="116632"/>
            <a:ext cx="6264696" cy="2862322"/>
          </a:xfrm>
        </p:spPr>
        <p:txBody>
          <a:bodyPr wrap="square">
            <a:spAutoFit/>
          </a:bodyPr>
          <a:lstStyle/>
          <a:p>
            <a:pPr algn="l"/>
            <a:r>
              <a:rPr lang="de-CH" altLang="de-DE" sz="3600" dirty="0">
                <a:solidFill>
                  <a:schemeClr val="tx1"/>
                </a:solidFill>
                <a:effectLst/>
                <a:latin typeface="Univers LT Std 47 Cn Lt" pitchFamily="34" charset="0"/>
              </a:rPr>
              <a:t>„Kommt doch einmal richtig zur Besinnung und hört auf zu sündigen! Denn einige von euch kennen Gott letztlich überhaupt nicht; das muss ich zu eurer Schande sagen.“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813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6,11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07904" y="116632"/>
            <a:ext cx="5328592" cy="2431435"/>
          </a:xfrm>
        </p:spPr>
        <p:txBody>
          <a:bodyPr wrap="square">
            <a:spAutoFit/>
          </a:bodyPr>
          <a:lstStyle/>
          <a:p>
            <a:pPr algn="l"/>
            <a:r>
              <a:rPr lang="de-CH" altLang="de-DE" sz="3600" dirty="0">
                <a:solidFill>
                  <a:schemeClr val="tx1"/>
                </a:solidFill>
                <a:effectLst/>
                <a:latin typeface="Univers LT Std 47 Cn Lt" pitchFamily="34" charset="0"/>
              </a:rPr>
              <a:t>„</a:t>
            </a:r>
            <a:r>
              <a:rPr lang="de-CH" altLang="de-DE" sz="4400" dirty="0">
                <a:solidFill>
                  <a:schemeClr val="tx1"/>
                </a:solidFill>
                <a:effectLst/>
                <a:latin typeface="Univers LT Std 47 Cn Lt" pitchFamily="34" charset="0"/>
              </a:rPr>
              <a:t>Geht</a:t>
            </a:r>
            <a:r>
              <a:rPr lang="de-CH" altLang="de-DE" sz="3600" dirty="0">
                <a:solidFill>
                  <a:schemeClr val="tx1"/>
                </a:solidFill>
                <a:effectLst/>
                <a:latin typeface="Univers LT Std 47 Cn Lt" pitchFamily="34" charset="0"/>
              </a:rPr>
              <a:t> von der Tatsache aus, dass ihr für die Sünde tot seid, aber in Jesus Christus für Gott lebt.“</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7784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59832" y="44624"/>
            <a:ext cx="5976664" cy="3416320"/>
          </a:xfrm>
        </p:spPr>
        <p:txBody>
          <a:bodyPr wrap="square">
            <a:spAutoFit/>
          </a:bodyPr>
          <a:lstStyle/>
          <a:p>
            <a:pPr algn="l"/>
            <a:r>
              <a:rPr lang="de-CH" altLang="de-DE" sz="3600" dirty="0">
                <a:solidFill>
                  <a:schemeClr val="tx1"/>
                </a:solidFill>
                <a:effectLst/>
                <a:latin typeface="Univers LT Std 47 Cn Lt" pitchFamily="34" charset="0"/>
              </a:rPr>
              <a:t>„Wir wissen, dass jemand, </a:t>
            </a:r>
            <a:r>
              <a:rPr lang="de-CH" altLang="de-DE" sz="3600" dirty="0" smtClean="0">
                <a:solidFill>
                  <a:schemeClr val="tx1"/>
                </a:solidFill>
                <a:effectLst/>
                <a:latin typeface="Univers LT Std 47 Cn Lt" pitchFamily="34" charset="0"/>
              </a:rPr>
              <a:t>der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aus </a:t>
            </a:r>
            <a:r>
              <a:rPr lang="de-CH" altLang="de-DE" sz="3600" dirty="0">
                <a:solidFill>
                  <a:schemeClr val="tx1"/>
                </a:solidFill>
                <a:effectLst/>
                <a:latin typeface="Univers LT Std 47 Cn Lt" pitchFamily="34" charset="0"/>
              </a:rPr>
              <a:t>Gott geboren ist, nicht sündigt; denn der Sohn Gottes hält seine schützende Hand über ihn, sodass der Böse – der Teufel – ihm nicht schaden kann.“</a:t>
            </a:r>
            <a:endParaRPr lang="de-DE" altLang="de-DE" sz="36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557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Versöhnlich mit den Sünden leben</a:t>
            </a:r>
            <a:endParaRPr lang="de-DE" altLang="de-DE" sz="5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44624"/>
            <a:ext cx="5688632" cy="3170099"/>
          </a:xfrm>
        </p:spPr>
        <p:txBody>
          <a:bodyPr wrap="square">
            <a:spAutoFit/>
          </a:bodyPr>
          <a:lstStyle/>
          <a:p>
            <a:pPr algn="l"/>
            <a:r>
              <a:rPr lang="de-CH" altLang="de-DE" sz="4000" dirty="0">
                <a:solidFill>
                  <a:schemeClr val="tx1"/>
                </a:solidFill>
                <a:effectLst/>
                <a:latin typeface="Univers LT Std 47 Cn Lt" pitchFamily="34" charset="0"/>
              </a:rPr>
              <a:t>„Wenn wir im Licht leben, so wie Gott im Licht ist, sind wir miteinander verbunden, und das Blut Jesu, seines Sohnes, reinigt uns von aller Sünde.“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9702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2.Korinther-Brief 12,21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3528" y="44624"/>
            <a:ext cx="8712968" cy="3539430"/>
          </a:xfrm>
        </p:spPr>
        <p:txBody>
          <a:bodyPr wrap="square">
            <a:spAutoFit/>
          </a:bodyPr>
          <a:lstStyle/>
          <a:p>
            <a:pPr algn="l"/>
            <a:r>
              <a:rPr lang="de-CH" altLang="de-DE" sz="3200" dirty="0">
                <a:solidFill>
                  <a:schemeClr val="tx1"/>
                </a:solidFill>
                <a:effectLst/>
                <a:latin typeface="Univers LT Std 47 Cn Lt" pitchFamily="34" charset="0"/>
              </a:rPr>
              <a:t>„Ich fürchte, dass mein Gott mich – was meine Beziehung zu euch betrifft – bei meinem Kommen ein weiteres Mal demütigt und dass ich beschämt und traurig sein werde, weil so viele bis heute nicht mit ihren alten Sünden gebrochen und sich nicht von ihrer schamlosen, unmoralischen und </a:t>
            </a:r>
            <a:r>
              <a:rPr lang="de-CH" altLang="de-DE" sz="3200" dirty="0" smtClean="0">
                <a:solidFill>
                  <a:schemeClr val="tx1"/>
                </a:solidFill>
                <a:effectLst/>
                <a:latin typeface="Univers LT Std 47 Cn Lt" pitchFamily="34" charset="0"/>
              </a:rPr>
              <a:t>ausschweifenden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Lebensführung </a:t>
            </a:r>
            <a:r>
              <a:rPr lang="de-CH" altLang="de-DE" sz="3200" dirty="0">
                <a:solidFill>
                  <a:schemeClr val="tx1"/>
                </a:solidFill>
                <a:effectLst/>
                <a:latin typeface="Univers LT Std 47 Cn Lt" pitchFamily="34" charset="0"/>
              </a:rPr>
              <a:t>abgekehrt haben.“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3349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72008" y="26064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Sünden sind historische Ereignisse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114885"/>
            <a:ext cx="5688632" cy="3170099"/>
          </a:xfrm>
        </p:spPr>
        <p:txBody>
          <a:bodyPr wrap="square">
            <a:spAutoFit/>
          </a:bodyPr>
          <a:lstStyle/>
          <a:p>
            <a:pPr algn="l"/>
            <a:r>
              <a:rPr lang="de-CH" altLang="de-DE" sz="4000" dirty="0">
                <a:solidFill>
                  <a:schemeClr val="tx1"/>
                </a:solidFill>
                <a:effectLst/>
                <a:latin typeface="Univers LT Std 47 Cn Lt" pitchFamily="34" charset="0"/>
              </a:rPr>
              <a:t>„Wer mit Christus verbunden ist und in ihm bleibt, sündigt nicht. Wer sündigt, hat nichts von Gott begriffen und kennt ihn nicht.“</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72893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 Johannes-Brief 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059832" y="186893"/>
            <a:ext cx="6048672" cy="3170099"/>
          </a:xfrm>
        </p:spPr>
        <p:txBody>
          <a:bodyPr wrap="square">
            <a:spAutoFit/>
          </a:bodyPr>
          <a:lstStyle/>
          <a:p>
            <a:pPr algn="l"/>
            <a:r>
              <a:rPr lang="de-CH" altLang="de-DE" sz="4000" dirty="0">
                <a:solidFill>
                  <a:schemeClr val="tx1"/>
                </a:solidFill>
                <a:effectLst/>
                <a:latin typeface="Univers LT Std 47 Cn Lt" pitchFamily="34" charset="0"/>
              </a:rPr>
              <a:t>„Wer diese Hoffnung hat – eine Hoffnung, die ganz auf Jesus ausgerichtet ist -, hält sich von jeder Sünde fern, um so rein zu sein wie er (Jesus).“</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5315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Jakobus-Brief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771800" y="44624"/>
            <a:ext cx="6264696" cy="2800767"/>
          </a:xfrm>
        </p:spPr>
        <p:txBody>
          <a:bodyPr wrap="square">
            <a:spAutoFit/>
          </a:bodyPr>
          <a:lstStyle/>
          <a:p>
            <a:pPr algn="l"/>
            <a:r>
              <a:rPr lang="de-CH" altLang="de-DE" sz="4400" dirty="0">
                <a:solidFill>
                  <a:schemeClr val="tx1"/>
                </a:solidFill>
                <a:effectLst/>
                <a:latin typeface="Univers LT Std 47 Cn Lt" pitchFamily="34" charset="0"/>
              </a:rPr>
              <a:t>„Wenn jemand in Versuchung gerät, ist es seine eigene Begierde, die ihn </a:t>
            </a:r>
            <a:r>
              <a:rPr lang="de-CH" altLang="de-DE" sz="4400" dirty="0" smtClean="0">
                <a:solidFill>
                  <a:schemeClr val="tx1"/>
                </a:solidFill>
                <a:effectLst/>
                <a:latin typeface="Univers LT Std 47 Cn Lt" pitchFamily="34" charset="0"/>
              </a:rPr>
              <a:t>reizt</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und in </a:t>
            </a:r>
            <a:r>
              <a:rPr lang="de-CH" altLang="de-DE" sz="4400" dirty="0">
                <a:solidFill>
                  <a:schemeClr val="tx1"/>
                </a:solidFill>
                <a:effectLst/>
                <a:latin typeface="Univers LT Std 47 Cn Lt" pitchFamily="34" charset="0"/>
              </a:rPr>
              <a:t>die Falle lockt.“</a:t>
            </a:r>
            <a:endParaRPr lang="de-DE" altLang="de-DE" sz="44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8853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Jakobus-Brief 1,15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347864" y="75396"/>
            <a:ext cx="5688632" cy="3785652"/>
          </a:xfrm>
        </p:spPr>
        <p:txBody>
          <a:bodyPr wrap="square">
            <a:spAutoFit/>
          </a:bodyPr>
          <a:lstStyle/>
          <a:p>
            <a:pPr algn="l"/>
            <a:r>
              <a:rPr lang="de-CH" altLang="de-DE" sz="4000" dirty="0">
                <a:solidFill>
                  <a:schemeClr val="tx1"/>
                </a:solidFill>
                <a:effectLst/>
                <a:latin typeface="Univers LT Std 47 Cn Lt" pitchFamily="34" charset="0"/>
              </a:rPr>
              <a:t>„Nachdem die Begierde dann schwanger geworden ist, bringt sie die Sünde zur Welt; </a:t>
            </a:r>
            <a:r>
              <a:rPr lang="de-CH" altLang="de-DE" sz="4000" dirty="0" smtClean="0">
                <a:solidFill>
                  <a:schemeClr val="tx1"/>
                </a:solidFill>
                <a:effectLst/>
                <a:latin typeface="Univers LT Std 47 Cn Lt" pitchFamily="34" charset="0"/>
              </a:rPr>
              <a:t>die Sünde </a:t>
            </a:r>
            <a:r>
              <a:rPr lang="de-CH" altLang="de-DE" sz="4000" dirty="0">
                <a:solidFill>
                  <a:schemeClr val="tx1"/>
                </a:solidFill>
                <a:effectLst/>
                <a:latin typeface="Univers LT Std 47 Cn Lt" pitchFamily="34" charset="0"/>
              </a:rPr>
              <a:t>aber, wenn </a:t>
            </a:r>
            <a:r>
              <a:rPr lang="de-CH" altLang="de-DE" sz="4000" dirty="0" smtClean="0">
                <a:solidFill>
                  <a:schemeClr val="tx1"/>
                </a:solidFill>
                <a:effectLst/>
                <a:latin typeface="Univers LT Std 47 Cn Lt" pitchFamily="34" charset="0"/>
              </a:rPr>
              <a:t>sie ausgewachsen </a:t>
            </a:r>
            <a:r>
              <a:rPr lang="de-CH" altLang="de-DE" sz="4000" dirty="0">
                <a:solidFill>
                  <a:schemeClr val="tx1"/>
                </a:solidFill>
                <a:effectLst/>
                <a:latin typeface="Univers LT Std 47 Cn Lt" pitchFamily="34" charset="0"/>
              </a:rPr>
              <a:t>ist, gebiert den Tod.“</a:t>
            </a:r>
            <a:endParaRPr lang="de-DE" altLang="de-DE" sz="4000" u="sng"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31512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500</Words>
  <Application>Microsoft Office PowerPoint</Application>
  <PresentationFormat>Bildschirmpräsentation (4:3)</PresentationFormat>
  <Paragraphs>54</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Designvorlage 'Berggipfel'</vt:lpstr>
      <vt:lpstr>Wie Sünde „geistlich“ verharmlost wird</vt:lpstr>
      <vt:lpstr>I. Versöhnlich mit den Sünden leben</vt:lpstr>
      <vt:lpstr>„Wenn wir im Licht leben, so wie Gott im Licht ist, sind wir miteinander verbunden, und das Blut Jesu, seines Sohnes, reinigt uns von aller Sünde.“</vt:lpstr>
      <vt:lpstr>„Ich fürchte, dass mein Gott mich – was meine Beziehung zu euch betrifft – bei meinem Kommen ein weiteres Mal demütigt und dass ich beschämt und traurig sein werde, weil so viele bis heute nicht mit ihren alten Sünden gebrochen und sich nicht von ihrer schamlosen, unmoralischen und ausschweifenden Lebensführung abgekehrt haben.“</vt:lpstr>
      <vt:lpstr>II. Sünden sind historische Ereignisse</vt:lpstr>
      <vt:lpstr>„Wer mit Christus verbunden ist und in ihm bleibt, sündigt nicht. Wer sündigt, hat nichts von Gott begriffen und kennt ihn nicht.“</vt:lpstr>
      <vt:lpstr>„Wer diese Hoffnung hat – eine Hoffnung, die ganz auf Jesus ausgerichtet ist -, hält sich von jeder Sünde fern, um so rein zu sein wie er (Jesus).“</vt:lpstr>
      <vt:lpstr>„Wenn jemand in Versuchung gerät, ist es seine eigene Begierde, die ihn reizt und in die Falle lockt.“</vt:lpstr>
      <vt:lpstr>„Nachdem die Begierde dann schwanger geworden ist, bringt sie die Sünde zur Welt; die Sünde aber, wenn sie ausgewachsen ist, gebiert den Tod.“</vt:lpstr>
      <vt:lpstr>„Durch Jesus gibt es Vergebung der Sünden; das ist die Botschaft, die Gott euch verkünden lässt. Wozu das Gesetz des Mose nie imstande war, das hat Jesus möglich gemacht: Jeder, der an ihn glaubt, wird von aller Schuld freigesprochen.“</vt:lpstr>
      <vt:lpstr>„Du hättest keine Macht über mich, wenn sie dir nicht von oben gegeben wäre. Deshalb trägt der, der mich dir übergeben hat, eine grössere Schuld.“</vt:lpstr>
      <vt:lpstr>„Meine lieben Kinder, ich schreibe euch diese Dinge, damit ihr nicht sündigt.“</vt:lpstr>
      <vt:lpstr>„Und wenn jemand doch eine Sünde begeht, haben wir einen Anwalt, der beim Vater für uns eintritt: Jesus Christus, den Gerechten.“</vt:lpstr>
      <vt:lpstr>„Jesus ist durch seinen Tod zum Sühneopfer für unsere Sünden geworden, und nicht nur für unsere Sünden, sondern für die der ganzen Welt.“</vt:lpstr>
      <vt:lpstr>„Ich verurteile dich nicht; du darfst gehen. Sündige von jetzt an nicht mehr!“</vt:lpstr>
      <vt:lpstr>Schlussgedanke</vt:lpstr>
      <vt:lpstr>„Kommt doch einmal richtig zur Besinnung und hört auf zu sündigen! Denn einige von euch kennen Gott letztlich überhaupt nicht; das muss ich zu eurer Schande sagen.“</vt:lpstr>
      <vt:lpstr>„Geht von der Tatsache aus, dass ihr für die Sünde tot seid, aber in Jesus Christus für Gott lebt.“</vt:lpstr>
      <vt:lpstr>„Wir wissen, dass jemand, der aus Gott geboren ist, nicht sündigt; denn der Sohn Gottes hält seine schützende Hand über ihn, sodass der Böse – der Teufel – ihm nicht schaden kann.“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wir über Sünde wissen müssen - Teil 3/7 - Wie Sünde "geistlich" verharmlost wird - Folien</dc:title>
  <dc:creator>Jürg Birnstiel</dc:creator>
  <cp:lastModifiedBy>Me</cp:lastModifiedBy>
  <cp:revision>334</cp:revision>
  <dcterms:created xsi:type="dcterms:W3CDTF">2013-11-12T15:20:47Z</dcterms:created>
  <dcterms:modified xsi:type="dcterms:W3CDTF">2015-03-26T21:27:08Z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