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9"/>
  </p:notesMasterIdLst>
  <p:handoutMasterIdLst>
    <p:handoutMasterId r:id="rId40"/>
  </p:handoutMasterIdLst>
  <p:sldIdLst>
    <p:sldId id="735" r:id="rId2"/>
    <p:sldId id="1029" r:id="rId3"/>
    <p:sldId id="1031" r:id="rId4"/>
    <p:sldId id="1049" r:id="rId5"/>
    <p:sldId id="1050" r:id="rId6"/>
    <p:sldId id="1051" r:id="rId7"/>
    <p:sldId id="1032" r:id="rId8"/>
    <p:sldId id="1033" r:id="rId9"/>
    <p:sldId id="896" r:id="rId10"/>
    <p:sldId id="1052" r:id="rId11"/>
    <p:sldId id="1034" r:id="rId12"/>
    <p:sldId id="1053" r:id="rId13"/>
    <p:sldId id="1054" r:id="rId14"/>
    <p:sldId id="1055" r:id="rId15"/>
    <p:sldId id="1056" r:id="rId16"/>
    <p:sldId id="1057" r:id="rId17"/>
    <p:sldId id="1058" r:id="rId18"/>
    <p:sldId id="1059" r:id="rId19"/>
    <p:sldId id="1060" r:id="rId20"/>
    <p:sldId id="962" r:id="rId21"/>
    <p:sldId id="1061" r:id="rId22"/>
    <p:sldId id="1062" r:id="rId23"/>
    <p:sldId id="1063" r:id="rId24"/>
    <p:sldId id="1064" r:id="rId25"/>
    <p:sldId id="1065" r:id="rId26"/>
    <p:sldId id="1068" r:id="rId27"/>
    <p:sldId id="1066" r:id="rId28"/>
    <p:sldId id="1067" r:id="rId29"/>
    <p:sldId id="1069" r:id="rId30"/>
    <p:sldId id="1070" r:id="rId31"/>
    <p:sldId id="1071" r:id="rId32"/>
    <p:sldId id="1072" r:id="rId33"/>
    <p:sldId id="1073" r:id="rId34"/>
    <p:sldId id="1074" r:id="rId35"/>
    <p:sldId id="259" r:id="rId36"/>
    <p:sldId id="1075" r:id="rId37"/>
    <p:sldId id="1076" r:id="rId3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130" d="100"/>
          <a:sy n="130"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0463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0350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19969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5674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4182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2594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1858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5630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1355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4306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48935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21803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01387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92928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53563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81594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30890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07101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90277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2952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339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78586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78126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54243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6374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7552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71353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7083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9765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8542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6590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406775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4952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6421" y="82367"/>
            <a:ext cx="8858067" cy="2554545"/>
          </a:xfrm>
        </p:spPr>
        <p:txBody>
          <a:bodyPr wrap="square">
            <a:spAutoFit/>
          </a:bodyPr>
          <a:lstStyle/>
          <a:p>
            <a:pPr algn="l"/>
            <a:r>
              <a:rPr lang="de-CH" altLang="de-DE" sz="8000" dirty="0">
                <a:solidFill>
                  <a:schemeClr val="tx1"/>
                </a:solidFill>
                <a:effectLst/>
                <a:latin typeface="Univers LT Std 47 Cn Lt" pitchFamily="34" charset="0"/>
              </a:rPr>
              <a:t>Jesus wehrt ab und hilft trotzdem</a:t>
            </a:r>
            <a:endParaRPr lang="de-DE" altLang="de-DE" sz="8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467544" y="5733256"/>
            <a:ext cx="8426019" cy="523220"/>
          </a:xfrm>
        </p:spPr>
        <p:txBody>
          <a:bodyPr wrap="square">
            <a:spAutoFit/>
          </a:bodyPr>
          <a:lstStyle/>
          <a:p>
            <a:pPr algn="r"/>
            <a:r>
              <a:rPr lang="de-DE" altLang="de-DE" sz="2800" dirty="0">
                <a:effectLst/>
                <a:latin typeface="Univers LT Std 47 Cn Lt" pitchFamily="34" charset="0"/>
              </a:rPr>
              <a:t>Serie: </a:t>
            </a:r>
            <a:r>
              <a:rPr lang="de-CH" altLang="de-DE" sz="2800" dirty="0">
                <a:effectLst/>
                <a:latin typeface="Univers LT Std 47 Cn Lt" pitchFamily="34" charset="0"/>
              </a:rPr>
              <a:t>Überraschende Reaktionen von Jesus (1/4)</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3808846" y="3371220"/>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Matthäus-Evangelium 15,21-28</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fik 7" descr="Ein Bild, das Text, Himmel, draußen, Person enthält.&#10;&#10;Mit hoher Zuverlässigkeit generierte Beschreibung">
            <a:extLst>
              <a:ext uri="{FF2B5EF4-FFF2-40B4-BE49-F238E27FC236}">
                <a16:creationId xmlns:a16="http://schemas.microsoft.com/office/drawing/2014/main" xmlns="" id="{BEF15149-3D57-4315-8091-60EC840FC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03367" cy="6858000"/>
          </a:xfrm>
          <a:prstGeom prst="rect">
            <a:avLst/>
          </a:prstGeom>
        </p:spPr>
      </p:pic>
    </p:spTree>
    <p:extLst>
      <p:ext uri="{BB962C8B-B14F-4D97-AF65-F5344CB8AC3E}">
        <p14:creationId xmlns:p14="http://schemas.microsoft.com/office/powerpoint/2010/main" val="323503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8406680" cy="1938992"/>
          </a:xfrm>
        </p:spPr>
        <p:txBody>
          <a:bodyPr wrap="square">
            <a:spAutoFit/>
          </a:bodyPr>
          <a:lstStyle/>
          <a:p>
            <a:pPr algn="l"/>
            <a:r>
              <a:rPr lang="de-CH" altLang="de-DE" sz="4000" dirty="0">
                <a:solidFill>
                  <a:schemeClr val="tx1"/>
                </a:solidFill>
                <a:effectLst/>
                <a:latin typeface="Univers LT Std 47 Cn Lt" pitchFamily="34" charset="0"/>
              </a:rPr>
              <a:t>„Herr, du Sohn Davids, hab Erbarmen mit mir! Meine Tochter wird von einem Dämon furchtbar gequält.“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3485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624463"/>
            <a:ext cx="8406680" cy="923330"/>
          </a:xfrm>
        </p:spPr>
        <p:txBody>
          <a:bodyPr wrap="square">
            <a:spAutoFit/>
          </a:bodyPr>
          <a:lstStyle/>
          <a:p>
            <a:pPr algn="l"/>
            <a:r>
              <a:rPr lang="de-CH" altLang="de-DE" dirty="0">
                <a:solidFill>
                  <a:schemeClr val="tx1"/>
                </a:solidFill>
                <a:effectLst/>
                <a:latin typeface="Univers LT Std 47 Cn Lt" pitchFamily="34" charset="0"/>
              </a:rPr>
              <a:t>„Jesus gab ihr keine Antwort.“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2698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8406680" cy="1938992"/>
          </a:xfrm>
        </p:spPr>
        <p:txBody>
          <a:bodyPr wrap="square">
            <a:spAutoFit/>
          </a:bodyPr>
          <a:lstStyle/>
          <a:p>
            <a:pPr algn="l"/>
            <a:r>
              <a:rPr lang="de-CH" altLang="de-DE" sz="4000" dirty="0">
                <a:solidFill>
                  <a:schemeClr val="tx1"/>
                </a:solidFill>
                <a:effectLst/>
                <a:latin typeface="Univers LT Std 47 Cn Lt" pitchFamily="34" charset="0"/>
              </a:rPr>
              <a:t>„Herr, du Sohn Davids, hab Erbarmen mit mir! Meine Tochter wird von einem Dämon furchtbar gequält.“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464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424408"/>
            <a:ext cx="8406680" cy="1323439"/>
          </a:xfrm>
        </p:spPr>
        <p:txBody>
          <a:bodyPr wrap="square">
            <a:spAutoFit/>
          </a:bodyPr>
          <a:lstStyle/>
          <a:p>
            <a:pPr algn="l"/>
            <a:r>
              <a:rPr lang="de-CH" altLang="de-DE" sz="4000" dirty="0">
                <a:solidFill>
                  <a:schemeClr val="tx1"/>
                </a:solidFill>
                <a:effectLst/>
                <a:latin typeface="Univers LT Std 47 Cn Lt" pitchFamily="34" charset="0"/>
              </a:rPr>
              <a:t>„Jesus, erfüll ihr doch die Bitte, sie hört ja nicht auf, hinter uns </a:t>
            </a:r>
            <a:r>
              <a:rPr lang="de-CH" altLang="de-DE" sz="4000" dirty="0" err="1">
                <a:solidFill>
                  <a:schemeClr val="tx1"/>
                </a:solidFill>
                <a:effectLst/>
                <a:latin typeface="Univers LT Std 47 Cn Lt" pitchFamily="34" charset="0"/>
              </a:rPr>
              <a:t>herzuschreien</a:t>
            </a:r>
            <a:r>
              <a:rPr lang="de-CH" altLang="de-DE" sz="4000" dirty="0">
                <a:solidFill>
                  <a:schemeClr val="tx1"/>
                </a:solidFill>
                <a:effectLst/>
                <a:latin typeface="Univers LT Std 47 Cn Lt" pitchFamily="34" charset="0"/>
              </a:rPr>
              <a: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2491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260648"/>
            <a:ext cx="8406680" cy="1569660"/>
          </a:xfrm>
        </p:spPr>
        <p:txBody>
          <a:bodyPr wrap="square">
            <a:spAutoFit/>
          </a:bodyPr>
          <a:lstStyle/>
          <a:p>
            <a:pPr algn="l"/>
            <a:r>
              <a:rPr lang="de-CH" altLang="de-DE" sz="4800" dirty="0">
                <a:solidFill>
                  <a:schemeClr val="tx1"/>
                </a:solidFill>
                <a:effectLst/>
                <a:latin typeface="Univers LT Std 47 Cn Lt" pitchFamily="34" charset="0"/>
              </a:rPr>
              <a:t>„Ich bin nur zu den verlorenen Schafen des Volkes Israel gesandt.“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5802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322203"/>
            <a:ext cx="8406680" cy="1446550"/>
          </a:xfrm>
        </p:spPr>
        <p:txBody>
          <a:bodyPr wrap="square">
            <a:spAutoFit/>
          </a:bodyPr>
          <a:lstStyle/>
          <a:p>
            <a:pPr algn="l"/>
            <a:r>
              <a:rPr lang="de-CH" altLang="de-DE" sz="8800" dirty="0">
                <a:solidFill>
                  <a:schemeClr val="tx1"/>
                </a:solidFill>
                <a:effectLst/>
                <a:latin typeface="Univers LT Std 47 Cn Lt" pitchFamily="34" charset="0"/>
              </a:rPr>
              <a:t>„Herr, hilf mir!“</a:t>
            </a:r>
            <a:endParaRPr lang="de-DE" altLang="de-DE" sz="8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4899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8406680" cy="1938992"/>
          </a:xfrm>
        </p:spPr>
        <p:txBody>
          <a:bodyPr wrap="square">
            <a:spAutoFit/>
          </a:bodyPr>
          <a:lstStyle/>
          <a:p>
            <a:pPr algn="l"/>
            <a:r>
              <a:rPr lang="de-CH" altLang="de-DE" sz="4000" dirty="0">
                <a:solidFill>
                  <a:schemeClr val="tx1"/>
                </a:solidFill>
                <a:effectLst/>
                <a:latin typeface="Univers LT Std 47 Cn Lt" pitchFamily="34" charset="0"/>
              </a:rPr>
              <a:t>„Es ist nicht recht, den Kindern das Brot wegzunehmen und es den Hunden vorzuwerfen.“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05290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10,5-6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406680" cy="2554545"/>
          </a:xfrm>
        </p:spPr>
        <p:txBody>
          <a:bodyPr wrap="square">
            <a:spAutoFit/>
          </a:bodyPr>
          <a:lstStyle/>
          <a:p>
            <a:pPr algn="l"/>
            <a:r>
              <a:rPr lang="de-CH" altLang="de-DE" sz="4000" dirty="0">
                <a:solidFill>
                  <a:schemeClr val="tx1"/>
                </a:solidFill>
                <a:effectLst/>
                <a:latin typeface="Univers LT Std 47 Cn Lt" pitchFamily="34" charset="0"/>
              </a:rPr>
              <a:t>„Setzt euren Fuss nicht auf heidnisches Gebiet und betretet keine samaritanische Stadt, sondern geht zu den verlorenen Schafen des Volkes Israel.“</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59444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8406680" cy="1938992"/>
          </a:xfrm>
        </p:spPr>
        <p:txBody>
          <a:bodyPr wrap="square">
            <a:spAutoFit/>
          </a:bodyPr>
          <a:lstStyle/>
          <a:p>
            <a:pPr algn="l"/>
            <a:r>
              <a:rPr lang="de-CH" altLang="de-DE" sz="4000" dirty="0">
                <a:solidFill>
                  <a:schemeClr val="tx1"/>
                </a:solidFill>
                <a:effectLst/>
                <a:latin typeface="Univers LT Std 47 Cn Lt" pitchFamily="34" charset="0"/>
              </a:rPr>
              <a:t>„Es ist nicht recht, den Kindern das Brot wegzunehmen und es den Hunden vorzuwerfen.“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4382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descr="Ein Bild, das Screenshot enthält.&#10;&#10;Mit sehr hoher Zuverlässigkeit generierte Beschreibung">
            <a:extLst>
              <a:ext uri="{FF2B5EF4-FFF2-40B4-BE49-F238E27FC236}">
                <a16:creationId xmlns:a16="http://schemas.microsoft.com/office/drawing/2014/main" xmlns="" id="{98644D31-3F81-4723-8E20-4BF859F53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16632"/>
            <a:ext cx="5380094" cy="5256584"/>
          </a:xfrm>
          <a:prstGeom prst="rect">
            <a:avLst/>
          </a:prstGeom>
        </p:spPr>
      </p:pic>
    </p:spTree>
    <p:extLst>
      <p:ext uri="{BB962C8B-B14F-4D97-AF65-F5344CB8AC3E}">
        <p14:creationId xmlns:p14="http://schemas.microsoft.com/office/powerpoint/2010/main" val="233536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332656"/>
            <a:ext cx="8496944" cy="923330"/>
          </a:xfrm>
        </p:spPr>
        <p:txBody>
          <a:bodyPr wrap="square">
            <a:spAutoFit/>
          </a:bodyPr>
          <a:lstStyle/>
          <a:p>
            <a:pPr algn="l"/>
            <a:r>
              <a:rPr lang="de-DE" altLang="de-DE" dirty="0">
                <a:solidFill>
                  <a:schemeClr val="tx1"/>
                </a:solidFill>
                <a:effectLst/>
                <a:latin typeface="Univers LT Std 47 Cn Lt" pitchFamily="34" charset="0"/>
              </a:rPr>
              <a:t>II. </a:t>
            </a:r>
            <a:r>
              <a:rPr lang="de-CH" altLang="de-DE" dirty="0">
                <a:solidFill>
                  <a:schemeClr val="tx1"/>
                </a:solidFill>
                <a:effectLst/>
                <a:latin typeface="Univers LT Std 47 Cn Lt" pitchFamily="34" charset="0"/>
              </a:rPr>
              <a:t>Jesus erbarmt sich trotzdem!</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8406680" cy="1938992"/>
          </a:xfrm>
        </p:spPr>
        <p:txBody>
          <a:bodyPr wrap="square">
            <a:spAutoFit/>
          </a:bodyPr>
          <a:lstStyle/>
          <a:p>
            <a:pPr algn="l"/>
            <a:r>
              <a:rPr lang="de-CH" altLang="de-DE" sz="4000" dirty="0">
                <a:solidFill>
                  <a:schemeClr val="tx1"/>
                </a:solidFill>
                <a:effectLst/>
                <a:latin typeface="Univers LT Std 47 Cn Lt" pitchFamily="34" charset="0"/>
              </a:rPr>
              <a:t>„Das stimmt Herr, aber immerhin fressen die Hunde die Brotkrumen, die vom Tisch ihrer Herren herunterfallen.“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2392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1.Mose 32,27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8406680" cy="1938992"/>
          </a:xfrm>
        </p:spPr>
        <p:txBody>
          <a:bodyPr wrap="square">
            <a:spAutoFit/>
          </a:bodyPr>
          <a:lstStyle/>
          <a:p>
            <a:pPr algn="l"/>
            <a:r>
              <a:rPr lang="de-CH" altLang="de-DE" sz="6000" dirty="0">
                <a:solidFill>
                  <a:schemeClr val="tx1"/>
                </a:solidFill>
                <a:effectLst/>
                <a:latin typeface="Univers LT Std 47 Cn Lt" pitchFamily="34" charset="0"/>
              </a:rPr>
              <a:t>„Ich lasse dich nicht los, bevor du mich segnest!“</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0707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2.Timotheus-Brief 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8406680" cy="1938992"/>
          </a:xfrm>
        </p:spPr>
        <p:txBody>
          <a:bodyPr wrap="square">
            <a:spAutoFit/>
          </a:bodyPr>
          <a:lstStyle/>
          <a:p>
            <a:pPr algn="l"/>
            <a:r>
              <a:rPr lang="de-CH" altLang="de-DE" sz="4000" dirty="0">
                <a:solidFill>
                  <a:schemeClr val="tx1"/>
                </a:solidFill>
                <a:effectLst/>
                <a:latin typeface="Univers LT Std 47 Cn Lt" pitchFamily="34" charset="0"/>
              </a:rPr>
              <a:t>„Wer einen Wettkampf bestreitet, erhält den Siegeskranz nur, wenn er nach den Regeln kämpft.“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43770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532130"/>
            <a:ext cx="8406680" cy="1107996"/>
          </a:xfrm>
        </p:spPr>
        <p:txBody>
          <a:bodyPr wrap="square">
            <a:spAutoFit/>
          </a:bodyPr>
          <a:lstStyle/>
          <a:p>
            <a:pPr algn="l"/>
            <a:r>
              <a:rPr lang="de-CH" altLang="de-DE" sz="6600" dirty="0">
                <a:solidFill>
                  <a:schemeClr val="tx1"/>
                </a:solidFill>
                <a:effectLst/>
                <a:latin typeface="Univers LT Std 47 Cn Lt" pitchFamily="34" charset="0"/>
              </a:rPr>
              <a:t>„Herr, du Sohn Davids!“</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35072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8406680" cy="1938992"/>
          </a:xfrm>
        </p:spPr>
        <p:txBody>
          <a:bodyPr wrap="square">
            <a:spAutoFit/>
          </a:bodyPr>
          <a:lstStyle/>
          <a:p>
            <a:pPr algn="l"/>
            <a:r>
              <a:rPr lang="de-CH" altLang="de-DE" sz="4000" dirty="0">
                <a:solidFill>
                  <a:schemeClr val="tx1"/>
                </a:solidFill>
                <a:effectLst/>
                <a:latin typeface="Univers LT Std 47 Cn Lt" pitchFamily="34" charset="0"/>
              </a:rPr>
              <a:t>„Es ist nicht recht, den Kindern das Brot wegzunehmen und es den Hunden vorzuwerfen.“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8976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8406680" cy="1938992"/>
          </a:xfrm>
        </p:spPr>
        <p:txBody>
          <a:bodyPr wrap="square">
            <a:spAutoFit/>
          </a:bodyPr>
          <a:lstStyle/>
          <a:p>
            <a:pPr algn="l"/>
            <a:r>
              <a:rPr lang="de-CH" altLang="de-DE" sz="4000" dirty="0">
                <a:solidFill>
                  <a:schemeClr val="tx1"/>
                </a:solidFill>
                <a:effectLst/>
                <a:latin typeface="Univers LT Std 47 Cn Lt" pitchFamily="34" charset="0"/>
              </a:rPr>
              <a:t>„Das stimmt Herr, aber immerhin fressen die Hunde die Brotkrumen, die vom Tisch ihrer Herren herunterfallen.“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09782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Römer-Brief 3,23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8640"/>
            <a:ext cx="6840760" cy="2308324"/>
          </a:xfrm>
        </p:spPr>
        <p:txBody>
          <a:bodyPr wrap="square">
            <a:spAutoFit/>
          </a:bodyPr>
          <a:lstStyle/>
          <a:p>
            <a:pPr algn="l"/>
            <a:r>
              <a:rPr lang="de-CH" altLang="de-DE" sz="4800" dirty="0">
                <a:solidFill>
                  <a:schemeClr val="tx1"/>
                </a:solidFill>
                <a:effectLst/>
                <a:latin typeface="Univers LT Std 47 Cn Lt" pitchFamily="34" charset="0"/>
              </a:rPr>
              <a:t>„Sie sind allesamt Sünder und ermangeln des Ruhmes, den sie vor Gott haben sollen.“ </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44625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1.Johannes-Brief 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406680" cy="2554545"/>
          </a:xfrm>
        </p:spPr>
        <p:txBody>
          <a:bodyPr wrap="square">
            <a:spAutoFit/>
          </a:bodyPr>
          <a:lstStyle/>
          <a:p>
            <a:pPr algn="l"/>
            <a:r>
              <a:rPr lang="de-CH" altLang="de-DE" sz="4000" dirty="0">
                <a:solidFill>
                  <a:schemeClr val="tx1"/>
                </a:solidFill>
                <a:effectLst/>
                <a:latin typeface="Univers LT Std 47 Cn Lt" pitchFamily="34" charset="0"/>
              </a:rPr>
              <a:t>„Wenn wir unsre Sünden bekennen, so ist</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er treu und gerecht, dass er uns die Sünden vergibt und reinigt uns von aller Ungerechtigkeit.“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38736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Lukas-Evangelium 7,29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8640"/>
            <a:ext cx="6912768" cy="2308324"/>
          </a:xfrm>
        </p:spPr>
        <p:txBody>
          <a:bodyPr wrap="square">
            <a:spAutoFit/>
          </a:bodyPr>
          <a:lstStyle/>
          <a:p>
            <a:pPr algn="l"/>
            <a:r>
              <a:rPr lang="de-CH" altLang="de-DE" sz="4800" dirty="0">
                <a:solidFill>
                  <a:schemeClr val="tx1"/>
                </a:solidFill>
                <a:effectLst/>
                <a:latin typeface="Univers LT Std 47 Cn Lt" pitchFamily="34" charset="0"/>
              </a:rPr>
              <a:t>„Das ganze Volk und sogar die Zolleinnehmer, gaben Gott</a:t>
            </a:r>
            <a:br>
              <a:rPr lang="de-CH" altLang="de-DE" sz="4800" dirty="0">
                <a:solidFill>
                  <a:schemeClr val="tx1"/>
                </a:solidFill>
                <a:effectLst/>
                <a:latin typeface="Univers LT Std 47 Cn Lt" pitchFamily="34" charset="0"/>
              </a:rPr>
            </a:br>
            <a:r>
              <a:rPr lang="de-CH" altLang="de-DE" sz="4800" dirty="0">
                <a:solidFill>
                  <a:schemeClr val="tx1"/>
                </a:solidFill>
                <a:effectLst/>
                <a:latin typeface="Univers LT Std 47 Cn Lt" pitchFamily="34" charset="0"/>
              </a:rPr>
              <a:t>in seinem Urteil Recht.“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9528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55976" y="5517232"/>
            <a:ext cx="4176464" cy="400110"/>
          </a:xfrm>
        </p:spPr>
        <p:txBody>
          <a:bodyPr wrap="square">
            <a:spAutoFit/>
          </a:bodyPr>
          <a:lstStyle/>
          <a:p>
            <a:pPr algn="r"/>
            <a:r>
              <a:rPr lang="de-CH" altLang="de-DE" sz="2000" dirty="0">
                <a:effectLst/>
                <a:latin typeface="Univers LT Std 47 Cn Lt" pitchFamily="34" charset="0"/>
              </a:rPr>
              <a:t>Matthäus-Evangelium 15,21-22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44624"/>
            <a:ext cx="8938344" cy="2554545"/>
          </a:xfrm>
        </p:spPr>
        <p:txBody>
          <a:bodyPr wrap="square">
            <a:spAutoFit/>
          </a:bodyPr>
          <a:lstStyle/>
          <a:p>
            <a:pPr algn="l"/>
            <a:r>
              <a:rPr lang="de-CH" altLang="de-DE" sz="3200" dirty="0">
                <a:solidFill>
                  <a:schemeClr val="tx1"/>
                </a:solidFill>
                <a:effectLst/>
                <a:latin typeface="Univers LT Std 47 Cn Lt" pitchFamily="34" charset="0"/>
              </a:rPr>
              <a:t>Jesus machte sich wieder auf den Weg und zog sich</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in das Gebiet von </a:t>
            </a:r>
            <a:r>
              <a:rPr lang="de-CH" altLang="de-DE" sz="3200" dirty="0" err="1">
                <a:solidFill>
                  <a:schemeClr val="tx1"/>
                </a:solidFill>
                <a:effectLst/>
                <a:latin typeface="Univers LT Std 47 Cn Lt" pitchFamily="34" charset="0"/>
              </a:rPr>
              <a:t>Tyrus</a:t>
            </a:r>
            <a:r>
              <a:rPr lang="de-CH" altLang="de-DE" sz="3200" dirty="0">
                <a:solidFill>
                  <a:schemeClr val="tx1"/>
                </a:solidFill>
                <a:effectLst/>
                <a:latin typeface="Univers LT Std 47 Cn Lt" pitchFamily="34" charset="0"/>
              </a:rPr>
              <a:t> und Sidon zurück. Da kam eine kanaanäische Frau aus jener Gegend und rief: „Herr,</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du Sohn Davids, hab Erbarmen mit mir! Meine Tochter</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wird von einem Dämon furchtbar gequält.“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6013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362853"/>
            <a:ext cx="8406680" cy="1446550"/>
          </a:xfrm>
        </p:spPr>
        <p:txBody>
          <a:bodyPr wrap="square">
            <a:spAutoFit/>
          </a:bodyPr>
          <a:lstStyle/>
          <a:p>
            <a:pPr algn="l"/>
            <a:r>
              <a:rPr lang="de-CH" altLang="de-DE" sz="8800" dirty="0">
                <a:solidFill>
                  <a:schemeClr val="tx1"/>
                </a:solidFill>
                <a:effectLst/>
                <a:latin typeface="Univers LT Std 47 Cn Lt" pitchFamily="34" charset="0"/>
              </a:rPr>
              <a:t>„Herr, hilf mir!“</a:t>
            </a:r>
            <a:endParaRPr lang="de-DE" altLang="de-DE" sz="8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01146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8640"/>
            <a:ext cx="6912768" cy="2308324"/>
          </a:xfrm>
        </p:spPr>
        <p:txBody>
          <a:bodyPr wrap="square">
            <a:spAutoFit/>
          </a:bodyPr>
          <a:lstStyle/>
          <a:p>
            <a:pPr algn="l"/>
            <a:r>
              <a:rPr lang="de-CH" altLang="de-DE" sz="4800" dirty="0">
                <a:solidFill>
                  <a:schemeClr val="tx1"/>
                </a:solidFill>
                <a:effectLst/>
                <a:latin typeface="Univers LT Std 47 Cn Lt" pitchFamily="34" charset="0"/>
              </a:rPr>
              <a:t>„Immerhin fressen die Hunde die Brotkrumen, die vom Tisch ihrer Herren herunterfallen.“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3863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15,28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424936" cy="1938992"/>
          </a:xfrm>
        </p:spPr>
        <p:txBody>
          <a:bodyPr wrap="square">
            <a:spAutoFit/>
          </a:bodyPr>
          <a:lstStyle/>
          <a:p>
            <a:pPr algn="l"/>
            <a:r>
              <a:rPr lang="de-CH" altLang="de-DE" sz="4000" dirty="0">
                <a:solidFill>
                  <a:schemeClr val="tx1"/>
                </a:solidFill>
                <a:effectLst/>
                <a:latin typeface="Univers LT Std 47 Cn Lt" pitchFamily="34" charset="0"/>
              </a:rPr>
              <a:t>„Frau, dein Glaube ist gross! Was du willst, soll geschehen.“ Von diesem Augenblick an war ihre Tochter gesund.</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79180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Apostelgeschichte 10,34-35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424936" cy="2554545"/>
          </a:xfrm>
        </p:spPr>
        <p:txBody>
          <a:bodyPr wrap="square">
            <a:spAutoFit/>
          </a:bodyPr>
          <a:lstStyle/>
          <a:p>
            <a:pPr algn="l"/>
            <a:r>
              <a:rPr lang="de-CH" altLang="de-DE" sz="3200" dirty="0">
                <a:solidFill>
                  <a:schemeClr val="tx1"/>
                </a:solidFill>
                <a:effectLst/>
                <a:latin typeface="Univers LT Std 47 Cn Lt" pitchFamily="34" charset="0"/>
              </a:rPr>
              <a:t>„Wahrhaftig jetzt wird mir erst richtig klar, dass Gott keine Unterschiede zwischen den Menschen macht!</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Er fragt nicht danach, zu welchem Volk jemand gehört, sondern nimmt jeden an, der Ehrfurcht vor ihm hat und tut, was gut und richtig ist.“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40333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Römer-Brief 10,13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01298"/>
            <a:ext cx="8424936" cy="1569660"/>
          </a:xfrm>
        </p:spPr>
        <p:txBody>
          <a:bodyPr wrap="square">
            <a:spAutoFit/>
          </a:bodyPr>
          <a:lstStyle/>
          <a:p>
            <a:pPr algn="l"/>
            <a:r>
              <a:rPr lang="de-CH" altLang="de-DE" sz="4800" dirty="0">
                <a:solidFill>
                  <a:schemeClr val="tx1"/>
                </a:solidFill>
                <a:effectLst/>
                <a:latin typeface="Univers LT Std 47 Cn Lt" pitchFamily="34" charset="0"/>
              </a:rPr>
              <a:t>„Denn jeder, der den Namen des Herrn anruft, wird gerettet werden.“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93216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116632"/>
            <a:ext cx="5760640" cy="1107996"/>
          </a:xfrm>
        </p:spPr>
        <p:txBody>
          <a:bodyPr wrap="square">
            <a:spAutoFit/>
          </a:bodyPr>
          <a:lstStyle/>
          <a:p>
            <a:pPr algn="l"/>
            <a:r>
              <a:rPr lang="de-DE" altLang="de-DE" sz="6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Matthäus-Evangelium 28,19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136904" cy="2800767"/>
          </a:xfrm>
        </p:spPr>
        <p:txBody>
          <a:bodyPr wrap="square">
            <a:spAutoFit/>
          </a:bodyPr>
          <a:lstStyle/>
          <a:p>
            <a:pPr algn="l"/>
            <a:r>
              <a:rPr lang="de-CH" altLang="de-DE" sz="4400" dirty="0">
                <a:solidFill>
                  <a:schemeClr val="tx1"/>
                </a:solidFill>
                <a:effectLst/>
                <a:latin typeface="Univers LT Std 47 Cn Lt" pitchFamily="34" charset="0"/>
              </a:rPr>
              <a:t>„Geht zu allen Völkern und macht die Menschen zu meinen Jüngern; tauft sie auf den Namen des Vaters, des Sohnes und des Heiligen Geistes.“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0739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1.Timotheus-Brief 2,3-4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424936" cy="2308324"/>
          </a:xfrm>
        </p:spPr>
        <p:txBody>
          <a:bodyPr wrap="square">
            <a:spAutoFit/>
          </a:bodyPr>
          <a:lstStyle/>
          <a:p>
            <a:pPr algn="l"/>
            <a:r>
              <a:rPr lang="de-CH" altLang="de-DE" sz="4800">
                <a:solidFill>
                  <a:schemeClr val="tx1"/>
                </a:solidFill>
                <a:effectLst/>
                <a:latin typeface="Univers LT Std 47 Cn Lt" pitchFamily="34" charset="0"/>
              </a:rPr>
              <a:t>„Gott </a:t>
            </a:r>
            <a:r>
              <a:rPr lang="de-CH" altLang="de-DE" sz="4800" dirty="0">
                <a:solidFill>
                  <a:schemeClr val="tx1"/>
                </a:solidFill>
                <a:effectLst/>
                <a:latin typeface="Univers LT Std 47 Cn Lt" pitchFamily="34" charset="0"/>
              </a:rPr>
              <a:t>will, dass alle Menschen gerettet werden und dass sie die Wahrheit erkennen.“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9968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55976" y="5517232"/>
            <a:ext cx="4176464" cy="400110"/>
          </a:xfrm>
        </p:spPr>
        <p:txBody>
          <a:bodyPr wrap="square">
            <a:spAutoFit/>
          </a:bodyPr>
          <a:lstStyle/>
          <a:p>
            <a:pPr algn="r"/>
            <a:r>
              <a:rPr lang="de-CH" altLang="de-DE" sz="2000" dirty="0">
                <a:effectLst/>
                <a:latin typeface="Univers LT Std 47 Cn Lt" pitchFamily="34" charset="0"/>
              </a:rPr>
              <a:t>Matthäus-Evangelium 15,23-24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843" y="0"/>
            <a:ext cx="8938344" cy="2862322"/>
          </a:xfrm>
        </p:spPr>
        <p:txBody>
          <a:bodyPr wrap="square">
            <a:spAutoFit/>
          </a:bodyPr>
          <a:lstStyle/>
          <a:p>
            <a:pPr algn="l"/>
            <a:r>
              <a:rPr lang="de-CH" altLang="de-DE" sz="3600" dirty="0">
                <a:solidFill>
                  <a:schemeClr val="tx1"/>
                </a:solidFill>
                <a:effectLst/>
                <a:latin typeface="Univers LT Std 47 Cn Lt" pitchFamily="34" charset="0"/>
              </a:rPr>
              <a:t>Aber Jesus gab ihr keine Antwort. Schliesslich drängten ihn seine Jünger: „Erfüll ihr doch die Bitte, sie hört ja nicht auf, hinter uns </a:t>
            </a:r>
            <a:r>
              <a:rPr lang="de-CH" altLang="de-DE" sz="3600" dirty="0" err="1">
                <a:solidFill>
                  <a:schemeClr val="tx1"/>
                </a:solidFill>
                <a:effectLst/>
                <a:latin typeface="Univers LT Std 47 Cn Lt" pitchFamily="34" charset="0"/>
              </a:rPr>
              <a:t>herzuschreien</a:t>
            </a:r>
            <a:r>
              <a:rPr lang="de-CH" altLang="de-DE" sz="3600" dirty="0">
                <a:solidFill>
                  <a:schemeClr val="tx1"/>
                </a:solidFill>
                <a:effectLst/>
                <a:latin typeface="Univers LT Std 47 Cn Lt" pitchFamily="34" charset="0"/>
              </a:rPr>
              <a: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Er aber entgegnete: „Ich bin nur zu den verlorenen Schafen des Volkes Israel gesandt.“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947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55976" y="5517232"/>
            <a:ext cx="4176464" cy="400110"/>
          </a:xfrm>
        </p:spPr>
        <p:txBody>
          <a:bodyPr wrap="square">
            <a:spAutoFit/>
          </a:bodyPr>
          <a:lstStyle/>
          <a:p>
            <a:pPr algn="r"/>
            <a:r>
              <a:rPr lang="de-CH" altLang="de-DE" sz="2000" dirty="0">
                <a:effectLst/>
                <a:latin typeface="Univers LT Std 47 Cn Lt" pitchFamily="34" charset="0"/>
              </a:rPr>
              <a:t>Matthäus-Evangelium 15,25-27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2957" y="0"/>
            <a:ext cx="8872276" cy="3046988"/>
          </a:xfrm>
        </p:spPr>
        <p:txBody>
          <a:bodyPr wrap="square">
            <a:spAutoFit/>
          </a:bodyPr>
          <a:lstStyle/>
          <a:p>
            <a:pPr algn="l"/>
            <a:r>
              <a:rPr lang="de-CH" altLang="de-DE" sz="3200" dirty="0">
                <a:solidFill>
                  <a:schemeClr val="tx1"/>
                </a:solidFill>
                <a:effectLst/>
                <a:latin typeface="Univers LT Std 47 Cn Lt" pitchFamily="34" charset="0"/>
              </a:rPr>
              <a:t>Da kam die Frau näher, warf sich vor Jesus nieder und bat: „Herr, hilf mir!“ Jesus wehrte ab: „Es ist nicht recht, den Kindern das Brot wegzunehmen und es den Hunden vorzuwerfen.“ – „Das stimmt, Herr“, erwiderte sie, „aber immerhin fressen die Hunde die Brotkrumen,</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                     die vom Tisch ihrer Herren herunterfallen.“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45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55976" y="5517232"/>
            <a:ext cx="4176464" cy="400110"/>
          </a:xfrm>
        </p:spPr>
        <p:txBody>
          <a:bodyPr wrap="square">
            <a:spAutoFit/>
          </a:bodyPr>
          <a:lstStyle/>
          <a:p>
            <a:pPr algn="r"/>
            <a:r>
              <a:rPr lang="de-CH" altLang="de-DE" sz="2000" dirty="0">
                <a:effectLst/>
                <a:latin typeface="Univers LT Std 47 Cn Lt" pitchFamily="34" charset="0"/>
              </a:rPr>
              <a:t>Matthäus-Evangelium 15,28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9096" y="0"/>
            <a:ext cx="8938344" cy="2800767"/>
          </a:xfrm>
        </p:spPr>
        <p:txBody>
          <a:bodyPr wrap="square">
            <a:spAutoFit/>
          </a:bodyPr>
          <a:lstStyle/>
          <a:p>
            <a:pPr algn="l"/>
            <a:r>
              <a:rPr lang="de-CH" altLang="de-DE" sz="4400" dirty="0">
                <a:solidFill>
                  <a:schemeClr val="tx1"/>
                </a:solidFill>
                <a:effectLst/>
                <a:latin typeface="Univers LT Std 47 Cn Lt" pitchFamily="34" charset="0"/>
              </a:rPr>
              <a:t>Da sagte Jesus zu ihr: „Frau, dein Glaube ist gross! Was du willst, soll geschehen.“ Von diesem Augenblick an war ihre Tochter gesund.</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7186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9710" y="332656"/>
            <a:ext cx="8858067" cy="1015663"/>
          </a:xfrm>
        </p:spPr>
        <p:txBody>
          <a:bodyPr wrap="square">
            <a:spAutoFit/>
          </a:bodyPr>
          <a:lstStyle/>
          <a:p>
            <a:pPr algn="l"/>
            <a:r>
              <a:rPr lang="de-CH" altLang="de-DE" sz="6000" dirty="0">
                <a:solidFill>
                  <a:schemeClr val="tx1"/>
                </a:solidFill>
                <a:effectLst/>
                <a:latin typeface="Univers LT Std 47 Cn Lt" pitchFamily="34" charset="0"/>
              </a:rPr>
              <a:t>Nimm Gott zum Vorbild!</a:t>
            </a:r>
            <a:endParaRPr lang="de-DE" altLang="de-DE" sz="6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568178" y="6093296"/>
            <a:ext cx="8426019" cy="523220"/>
          </a:xfrm>
        </p:spPr>
        <p:txBody>
          <a:bodyPr wrap="square">
            <a:spAutoFit/>
          </a:bodyPr>
          <a:lstStyle/>
          <a:p>
            <a:pPr algn="r"/>
            <a:r>
              <a:rPr lang="de-DE" altLang="de-DE" sz="2800" dirty="0">
                <a:effectLst/>
                <a:latin typeface="Univers LT Std 47 Cn Lt" pitchFamily="34" charset="0"/>
              </a:rPr>
              <a:t>Reihe: </a:t>
            </a:r>
            <a:r>
              <a:rPr lang="de-CH" altLang="de-DE" sz="2800" dirty="0">
                <a:effectLst/>
                <a:latin typeface="Univers LT Std 47 Cn Lt" pitchFamily="34" charset="0"/>
              </a:rPr>
              <a:t>Geisterfülltes Leben ist konkret und unkompliziert! (1/4)</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3925719" y="3645024"/>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Epheser-Brief 5,1-2</a:t>
            </a:r>
          </a:p>
        </p:txBody>
      </p:sp>
    </p:spTree>
    <p:extLst>
      <p:ext uri="{BB962C8B-B14F-4D97-AF65-F5344CB8AC3E}">
        <p14:creationId xmlns:p14="http://schemas.microsoft.com/office/powerpoint/2010/main" val="230017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717032"/>
            <a:ext cx="4176464" cy="400110"/>
          </a:xfrm>
        </p:spPr>
        <p:txBody>
          <a:bodyPr wrap="square">
            <a:spAutoFit/>
          </a:bodyPr>
          <a:lstStyle/>
          <a:p>
            <a:pPr algn="r"/>
            <a:r>
              <a:rPr lang="de-CH" altLang="de-DE" sz="2000" dirty="0">
                <a:effectLst/>
                <a:latin typeface="Univers LT Std 47 Cn Lt" pitchFamily="34" charset="0"/>
              </a:rPr>
              <a:t>Epheser-Brief 5,1-2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3752" y="46608"/>
            <a:ext cx="8406680" cy="3170099"/>
          </a:xfrm>
        </p:spPr>
        <p:txBody>
          <a:bodyPr wrap="square">
            <a:spAutoFit/>
          </a:bodyPr>
          <a:lstStyle/>
          <a:p>
            <a:pPr algn="l"/>
            <a:r>
              <a:rPr lang="de-CH" altLang="de-DE" sz="4000" dirty="0">
                <a:solidFill>
                  <a:schemeClr val="tx1"/>
                </a:solidFill>
                <a:effectLst/>
                <a:latin typeface="Univers LT Std 47 Cn Lt" pitchFamily="34" charset="0"/>
              </a:rPr>
              <a:t>„So ahmt nun Gott nach als geliebte Kinder und wandelt in der Liebe, wie auch Christus uns geliebt hat und hat sich selbst für uns gegeben als Gabe und Opfer, Gott zu einem lieblichen Geruch.“</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0648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548680"/>
            <a:ext cx="8640960" cy="769441"/>
          </a:xfrm>
        </p:spPr>
        <p:txBody>
          <a:bodyPr wrap="square">
            <a:spAutoFit/>
          </a:bodyPr>
          <a:lstStyle/>
          <a:p>
            <a:pPr algn="l"/>
            <a:r>
              <a:rPr lang="de-DE" altLang="de-DE" sz="4400" dirty="0">
                <a:solidFill>
                  <a:schemeClr val="tx1"/>
                </a:solidFill>
                <a:effectLst/>
                <a:latin typeface="Univers LT Std 47 Cn Lt" pitchFamily="34" charset="0"/>
              </a:rPr>
              <a:t>I. Jesus will nicht helfen</a:t>
            </a:r>
          </a:p>
        </p:txBody>
      </p:sp>
    </p:spTree>
    <p:extLst>
      <p:ext uri="{BB962C8B-B14F-4D97-AF65-F5344CB8AC3E}">
        <p14:creationId xmlns:p14="http://schemas.microsoft.com/office/powerpoint/2010/main" val="3379662553"/>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714</Words>
  <Application>Microsoft Office PowerPoint</Application>
  <PresentationFormat>Bildschirmpräsentation (4:3)</PresentationFormat>
  <Paragraphs>106</Paragraphs>
  <Slides>37</Slides>
  <Notes>37</Notes>
  <HiddenSlides>0</HiddenSlides>
  <MMClips>0</MMClip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Designvorlage 'Berggipfel'</vt:lpstr>
      <vt:lpstr>Jesus wehrt ab und hilft trotzdem</vt:lpstr>
      <vt:lpstr>PowerPoint-Präsentation</vt:lpstr>
      <vt:lpstr>Jesus machte sich wieder auf den Weg und zog sich in das Gebiet von Tyrus und Sidon zurück. Da kam eine kanaanäische Frau aus jener Gegend und rief: „Herr, du Sohn Davids, hab Erbarmen mit mir! Meine Tochter wird von einem Dämon furchtbar gequält.“</vt:lpstr>
      <vt:lpstr>Aber Jesus gab ihr keine Antwort. Schliesslich drängten ihn seine Jünger: „Erfüll ihr doch die Bitte, sie hört ja nicht auf, hinter uns herzuschreien!“ Er aber entgegnete: „Ich bin nur zu den verlorenen Schafen des Volkes Israel gesandt.“</vt:lpstr>
      <vt:lpstr>Da kam die Frau näher, warf sich vor Jesus nieder und bat: „Herr, hilf mir!“ Jesus wehrte ab: „Es ist nicht recht, den Kindern das Brot wegzunehmen und es den Hunden vorzuwerfen.“ – „Das stimmt, Herr“, erwiderte sie, „aber immerhin fressen die Hunde die Brotkrumen,                      die vom Tisch ihrer Herren herunterfallen.“</vt:lpstr>
      <vt:lpstr>Da sagte Jesus zu ihr: „Frau, dein Glaube ist gross! Was du willst, soll geschehen.“ Von diesem Augenblick an war ihre Tochter gesund.</vt:lpstr>
      <vt:lpstr>Nimm Gott zum Vorbild!</vt:lpstr>
      <vt:lpstr>„So ahmt nun Gott nach als geliebte Kinder und wandelt in der Liebe, wie auch Christus uns geliebt hat und hat sich selbst für uns gegeben als Gabe und Opfer, Gott zu einem lieblichen Geruch.“</vt:lpstr>
      <vt:lpstr>I. Jesus will nicht helfen</vt:lpstr>
      <vt:lpstr>PowerPoint-Präsentation</vt:lpstr>
      <vt:lpstr>„Herr, du Sohn Davids, hab Erbarmen mit mir! Meine Tochter wird von einem Dämon furchtbar gequält.“</vt:lpstr>
      <vt:lpstr>„Jesus gab ihr keine Antwort.“</vt:lpstr>
      <vt:lpstr>„Herr, du Sohn Davids, hab Erbarmen mit mir! Meine Tochter wird von einem Dämon furchtbar gequält.“</vt:lpstr>
      <vt:lpstr>„Jesus, erfüll ihr doch die Bitte, sie hört ja nicht auf, hinter uns herzuschreien!“</vt:lpstr>
      <vt:lpstr>„Ich bin nur zu den verlorenen Schafen des Volkes Israel gesandt.“</vt:lpstr>
      <vt:lpstr>„Herr, hilf mir!“</vt:lpstr>
      <vt:lpstr>„Es ist nicht recht, den Kindern das Brot wegzunehmen und es den Hunden vorzuwerfen.“</vt:lpstr>
      <vt:lpstr>„Setzt euren Fuss nicht auf heidnisches Gebiet und betretet keine samaritanische Stadt, sondern geht zu den verlorenen Schafen des Volkes Israel.“</vt:lpstr>
      <vt:lpstr>„Es ist nicht recht, den Kindern das Brot wegzunehmen und es den Hunden vorzuwerfen.“</vt:lpstr>
      <vt:lpstr>II. Jesus erbarmt sich trotzdem!</vt:lpstr>
      <vt:lpstr>„Das stimmt Herr, aber immerhin fressen die Hunde die Brotkrumen, die vom Tisch ihrer Herren herunterfallen.“</vt:lpstr>
      <vt:lpstr>„Ich lasse dich nicht los, bevor du mich segnest!“</vt:lpstr>
      <vt:lpstr>„Wer einen Wettkampf bestreitet, erhält den Siegeskranz nur, wenn er nach den Regeln kämpft.“</vt:lpstr>
      <vt:lpstr>„Herr, du Sohn Davids!“</vt:lpstr>
      <vt:lpstr>„Es ist nicht recht, den Kindern das Brot wegzunehmen und es den Hunden vorzuwerfen.“</vt:lpstr>
      <vt:lpstr>„Das stimmt Herr, aber immerhin fressen die Hunde die Brotkrumen, die vom Tisch ihrer Herren herunterfallen.“</vt:lpstr>
      <vt:lpstr>„Sie sind allesamt Sünder und ermangeln des Ruhmes, den sie vor Gott haben sollen.“ </vt:lpstr>
      <vt:lpstr>„Wenn wir unsre Sünden bekennen, so ist er treu und gerecht, dass er uns die Sünden vergibt und reinigt uns von aller Ungerechtigkeit.“</vt:lpstr>
      <vt:lpstr>„Das ganze Volk und sogar die Zolleinnehmer, gaben Gott in seinem Urteil Recht.“</vt:lpstr>
      <vt:lpstr>„Herr, hilf mir!“</vt:lpstr>
      <vt:lpstr>„Immerhin fressen die Hunde die Brotkrumen, die vom Tisch ihrer Herren herunterfallen.“</vt:lpstr>
      <vt:lpstr>„Frau, dein Glaube ist gross! Was du willst, soll geschehen.“ Von diesem Augenblick an war ihre Tochter gesund.</vt:lpstr>
      <vt:lpstr>„Wahrhaftig jetzt wird mir erst richtig klar, dass Gott keine Unterschiede zwischen den Menschen macht! Er fragt nicht danach, zu welchem Volk jemand gehört, sondern nimmt jeden an, der Ehrfurcht vor ihm hat und tut, was gut und richtig ist.“</vt:lpstr>
      <vt:lpstr>„Denn jeder, der den Namen des Herrn anruft, wird gerettet werden.“</vt:lpstr>
      <vt:lpstr>Schlussgedanke</vt:lpstr>
      <vt:lpstr>„Geht zu allen Völkern und macht die Menschen zu meinen Jüngern; tauft sie auf den Namen des Vaters, des Sohnes und des Heiligen Geistes.“</vt:lpstr>
      <vt:lpstr>„Gott will, dass alle Menschen gerettet werden und dass sie die Wahrheit erkennen.“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Überraschende Reaktionen von Jesus - Teil 1/4 - Jesus wehrt ab und hilft trotzdem</dc:title>
  <dc:creator>Jürg Birnstiel</dc:creator>
  <cp:lastModifiedBy>Me</cp:lastModifiedBy>
  <cp:revision>782</cp:revision>
  <dcterms:created xsi:type="dcterms:W3CDTF">2013-11-12T15:20:47Z</dcterms:created>
  <dcterms:modified xsi:type="dcterms:W3CDTF">2018-09-17T13:21:49Z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