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3"/>
  </p:notesMasterIdLst>
  <p:handoutMasterIdLst>
    <p:handoutMasterId r:id="rId44"/>
  </p:handoutMasterIdLst>
  <p:sldIdLst>
    <p:sldId id="405" r:id="rId2"/>
    <p:sldId id="416" r:id="rId3"/>
    <p:sldId id="507" r:id="rId4"/>
    <p:sldId id="508" r:id="rId5"/>
    <p:sldId id="509" r:id="rId6"/>
    <p:sldId id="510" r:id="rId7"/>
    <p:sldId id="511" r:id="rId8"/>
    <p:sldId id="512" r:id="rId9"/>
    <p:sldId id="513" r:id="rId10"/>
    <p:sldId id="514" r:id="rId11"/>
    <p:sldId id="515" r:id="rId12"/>
    <p:sldId id="516" r:id="rId13"/>
    <p:sldId id="517" r:id="rId14"/>
    <p:sldId id="518" r:id="rId15"/>
    <p:sldId id="519" r:id="rId16"/>
    <p:sldId id="258" r:id="rId17"/>
    <p:sldId id="417" r:id="rId18"/>
    <p:sldId id="520" r:id="rId19"/>
    <p:sldId id="521" r:id="rId20"/>
    <p:sldId id="522" r:id="rId21"/>
    <p:sldId id="523" r:id="rId22"/>
    <p:sldId id="524" r:id="rId23"/>
    <p:sldId id="525" r:id="rId24"/>
    <p:sldId id="526" r:id="rId25"/>
    <p:sldId id="527" r:id="rId26"/>
    <p:sldId id="528" r:id="rId27"/>
    <p:sldId id="529" r:id="rId28"/>
    <p:sldId id="530" r:id="rId29"/>
    <p:sldId id="547" r:id="rId30"/>
    <p:sldId id="314" r:id="rId31"/>
    <p:sldId id="440" r:id="rId32"/>
    <p:sldId id="531" r:id="rId33"/>
    <p:sldId id="532" r:id="rId34"/>
    <p:sldId id="533" r:id="rId35"/>
    <p:sldId id="534" r:id="rId36"/>
    <p:sldId id="535" r:id="rId37"/>
    <p:sldId id="536" r:id="rId38"/>
    <p:sldId id="537" r:id="rId39"/>
    <p:sldId id="259" r:id="rId40"/>
    <p:sldId id="506" r:id="rId41"/>
    <p:sldId id="538" r:id="rId4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80" d="100"/>
          <a:sy n="80" d="100"/>
        </p:scale>
        <p:origin x="-186"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64417" y="1154941"/>
            <a:ext cx="712879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Ich bin die Tür!</a:t>
            </a:r>
            <a:endParaRPr lang="de-DE" altLang="de-DE" sz="88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a:t>
            </a:r>
            <a:r>
              <a:rPr lang="de-DE" altLang="de-DE" sz="1800" smtClean="0">
                <a:effectLst/>
                <a:latin typeface="Univers LT Std 47 Cn Lt" pitchFamily="34" charset="0"/>
              </a:rPr>
              <a:t>Jesus (5/7</a:t>
            </a:r>
            <a:r>
              <a:rPr lang="de-DE" altLang="de-DE" sz="1800" dirty="0" smtClean="0">
                <a:effectLst/>
                <a:latin typeface="Univers LT Std 47 Cn Lt" pitchFamily="34" charset="0"/>
              </a:rPr>
              <a:t>)</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Johannes-Evangelium 10,7.9</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9,34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979712" y="1052736"/>
            <a:ext cx="7056784" cy="1015663"/>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„Sie warfen ihn hinaus.“</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02701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9,22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99184" y="116632"/>
            <a:ext cx="6509320"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„Die führenden Juden hatten bereits beschlossen, jeden aus der Synagoge auszuschliessen, der sich zu Jesus als dem Messias bekannte.“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40489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677107"/>
            <a:ext cx="64087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„Die Zuhörer verstanden nicht, was Jesus ihnen mit diesem Vergleich sagen wollte.“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3180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10,7-8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5976664" cy="378565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Deshalb fuhr Jesus fort: „Ich sage euch: Ich bin die Tür zu den Schafen. Alle, die vor mir gekommen sind, sind Diebe und Räuber. Aber die Schafe haben nicht auf sie gehört.“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3550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33670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die Tür. Wenn jemand durch mich eintritt, wird er gerettet werden. Er wird ein- und ausgehen und gute Weide finden.“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76142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75396"/>
            <a:ext cx="6192688" cy="378565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„Der Dieb kommt nur, um die Schafe zu stehlen und zu schlachten und um Verderben zu bringen. Ich aber bin gekommen, um ihnen Leben zu bringen – Leben in ganzer Fülle.“</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2248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07704" y="1268760"/>
            <a:ext cx="6624736"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Herzlich willkommen!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88640"/>
            <a:ext cx="6184776" cy="2123658"/>
          </a:xfrm>
        </p:spPr>
        <p:txBody>
          <a:bodyPr wrap="square">
            <a:spAutoFit/>
          </a:bodyPr>
          <a:lstStyle/>
          <a:p>
            <a:pPr algn="l"/>
            <a:r>
              <a:rPr lang="de-CH" altLang="de-DE" sz="6600" dirty="0">
                <a:solidFill>
                  <a:schemeClr val="bg2">
                    <a:lumMod val="90000"/>
                    <a:lumOff val="10000"/>
                  </a:schemeClr>
                </a:solidFill>
                <a:effectLst/>
                <a:latin typeface="Univers LT Std 47 Cn Lt" pitchFamily="34" charset="0"/>
              </a:rPr>
              <a:t>„Ich bin die Tür zu den Schafen.“</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1589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98761" y="800125"/>
            <a:ext cx="7281751" cy="1692771"/>
          </a:xfrm>
        </p:spPr>
        <p:txBody>
          <a:bodyPr wrap="square">
            <a:spAutoFit/>
          </a:bodyPr>
          <a:lstStyle/>
          <a:p>
            <a:pPr algn="l"/>
            <a:r>
              <a:rPr lang="de-CH" altLang="de-DE" sz="5200" dirty="0">
                <a:solidFill>
                  <a:schemeClr val="bg2">
                    <a:lumMod val="90000"/>
                    <a:lumOff val="10000"/>
                  </a:schemeClr>
                </a:solidFill>
                <a:effectLst/>
                <a:latin typeface="Univers LT Std 47 Cn Lt" pitchFamily="34" charset="0"/>
              </a:rPr>
              <a:t>„Alle, die vor mir gekommen sind, sind Diebe und Räuber.“</a:t>
            </a:r>
            <a:endParaRPr lang="de-DE" altLang="de-DE" sz="5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25854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23,25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116632"/>
            <a:ext cx="6410889" cy="378565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„Wehe euch, ihr Schriftgelehrten und Pharisäer, ihr Heuchler! Ihr reinigt das Äussere eurer Becher und Schüsseln, ihr Inhalt aber zeugt von eurer Raubgier und Masslosigkeit.“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59095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75656" y="338554"/>
            <a:ext cx="6760840"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„Jesus spuckte </a:t>
            </a:r>
            <a:r>
              <a:rPr lang="de-CH" altLang="de-DE" sz="4400" dirty="0" smtClean="0">
                <a:solidFill>
                  <a:schemeClr val="bg2">
                    <a:lumMod val="90000"/>
                    <a:lumOff val="10000"/>
                  </a:schemeClr>
                </a:solidFill>
                <a:effectLst/>
                <a:latin typeface="Univers LT Std 47 Cn Lt" pitchFamily="34" charset="0"/>
              </a:rPr>
              <a:t>auf </a:t>
            </a:r>
            <a:r>
              <a:rPr lang="de-CH" altLang="de-DE" sz="4400" dirty="0">
                <a:solidFill>
                  <a:schemeClr val="bg2">
                    <a:lumMod val="90000"/>
                    <a:lumOff val="10000"/>
                  </a:schemeClr>
                </a:solidFill>
                <a:effectLst/>
                <a:latin typeface="Univers LT Std 47 Cn Lt" pitchFamily="34" charset="0"/>
              </a:rPr>
              <a:t>den Boden und machte aus Erde und Speichel einen Brei, den er dem Blinden auf die Augen strich.“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23,13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44624"/>
            <a:ext cx="5832648"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„Wehe euch, ihr Schriftgelehrten und Pharisäer, ihr Heuchler! Ihr verschliesst den Menschen das Himmelreich. Selbst geht ihr nicht hinein, und die, die hineingehen wollen, lasst ihr nicht hinein.“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9833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23728" y="1098610"/>
            <a:ext cx="6184776"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„Aber die Schafe haben nicht auf sie gehört.“</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80189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51720" y="476672"/>
            <a:ext cx="6184776"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„Ich bin die Tür zu den Schafen.“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90605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184776"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bin die </a:t>
            </a:r>
            <a:r>
              <a:rPr lang="de-CH" altLang="de-DE" sz="4800" dirty="0" smtClean="0">
                <a:solidFill>
                  <a:schemeClr val="bg2">
                    <a:lumMod val="90000"/>
                    <a:lumOff val="10000"/>
                  </a:schemeClr>
                </a:solidFill>
                <a:effectLst/>
                <a:latin typeface="Univers LT Std 47 Cn Lt" pitchFamily="34" charset="0"/>
              </a:rPr>
              <a:t>Tür.</a:t>
            </a:r>
            <a:br>
              <a:rPr lang="de-CH" altLang="de-DE" sz="4800" dirty="0" smtClean="0">
                <a:solidFill>
                  <a:schemeClr val="bg2">
                    <a:lumMod val="90000"/>
                    <a:lumOff val="10000"/>
                  </a:schemeClr>
                </a:solidFill>
                <a:effectLst/>
                <a:latin typeface="Univers LT Std 47 Cn Lt" pitchFamily="34" charset="0"/>
              </a:rPr>
            </a:br>
            <a:r>
              <a:rPr lang="de-CH" altLang="de-DE" sz="4800" dirty="0" smtClean="0">
                <a:solidFill>
                  <a:schemeClr val="bg2">
                    <a:lumMod val="90000"/>
                    <a:lumOff val="10000"/>
                  </a:schemeClr>
                </a:solidFill>
                <a:effectLst/>
                <a:latin typeface="Univers LT Std 47 Cn Lt" pitchFamily="34" charset="0"/>
              </a:rPr>
              <a:t>Wenn </a:t>
            </a:r>
            <a:r>
              <a:rPr lang="de-CH" altLang="de-DE" sz="4800" dirty="0">
                <a:solidFill>
                  <a:schemeClr val="bg2">
                    <a:lumMod val="90000"/>
                    <a:lumOff val="10000"/>
                  </a:schemeClr>
                </a:solidFill>
                <a:effectLst/>
                <a:latin typeface="Univers LT Std 47 Cn Lt" pitchFamily="34" charset="0"/>
              </a:rPr>
              <a:t>jemand durch mich eintritt, wird er gerettet werden.“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3482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7,13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484217"/>
            <a:ext cx="683284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„Geht durch das enge Tor! Denn das weite Tor und der breite Weg führen ins Verderben, und viele sind auf diesem Weg.“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89726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7,14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116632"/>
            <a:ext cx="597666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„Doch das enge Tor und der schmale Weg führen ins Leben, und nur wenige finden diesen Weg.“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66445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11,28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95141"/>
            <a:ext cx="597666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„Kommt zu mir, ihr alle, die ihr euch plagt und von eurer Last fast erdrückt werdet; ich werde sie euch abnehmen.“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17442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Apostelgeschichte 2,21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23728" y="116632"/>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„Jeder, der dann den Namen des Herrn Jesus anruft, wird gerettet werden.“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4347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Apostelgeschichte 4,12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116632"/>
            <a:ext cx="6624736"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„Bei niemand anderem ist Rettung zu finden; unter dem ganzen Himmel ist uns Menschen kein anderer Name gegeben, </a:t>
            </a:r>
            <a:r>
              <a:rPr lang="de-CH" altLang="de-DE" sz="4000" dirty="0" smtClean="0">
                <a:solidFill>
                  <a:schemeClr val="bg2">
                    <a:lumMod val="90000"/>
                    <a:lumOff val="10000"/>
                  </a:schemeClr>
                </a:solidFill>
                <a:effectLst/>
                <a:latin typeface="Univers LT Std 47 Cn Lt" pitchFamily="34" charset="0"/>
              </a:rPr>
              <a:t>durch</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den </a:t>
            </a:r>
            <a:r>
              <a:rPr lang="de-CH" altLang="de-DE" sz="4000" dirty="0">
                <a:solidFill>
                  <a:schemeClr val="bg2">
                    <a:lumMod val="90000"/>
                    <a:lumOff val="10000"/>
                  </a:schemeClr>
                </a:solidFill>
                <a:effectLst/>
                <a:latin typeface="Univers LT Std 47 Cn Lt" pitchFamily="34" charset="0"/>
              </a:rPr>
              <a:t>wir gerettet werden können.“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44969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Lukas-Evangelium 15,10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571800" y="124177"/>
            <a:ext cx="546469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sage euch: Die Engel Gottes freuen </a:t>
            </a:r>
            <a:r>
              <a:rPr lang="de-CH" altLang="de-DE" sz="4400" dirty="0" smtClean="0">
                <a:solidFill>
                  <a:schemeClr val="bg2">
                    <a:lumMod val="90000"/>
                    <a:lumOff val="10000"/>
                  </a:schemeClr>
                </a:solidFill>
                <a:effectLst/>
                <a:latin typeface="Univers LT Std 47 Cn Lt" pitchFamily="34" charset="0"/>
              </a:rPr>
              <a:t>sich riesig </a:t>
            </a:r>
            <a:r>
              <a:rPr lang="de-CH" altLang="de-DE" sz="4400" dirty="0">
                <a:solidFill>
                  <a:schemeClr val="bg2">
                    <a:lumMod val="90000"/>
                    <a:lumOff val="10000"/>
                  </a:schemeClr>
                </a:solidFill>
                <a:effectLst/>
                <a:latin typeface="Univers LT Std 47 Cn Lt" pitchFamily="34" charset="0"/>
              </a:rPr>
              <a:t>über einen einzigen </a:t>
            </a:r>
            <a:r>
              <a:rPr lang="de-CH" altLang="de-DE" sz="4400" dirty="0" smtClean="0">
                <a:solidFill>
                  <a:schemeClr val="bg2">
                    <a:lumMod val="90000"/>
                    <a:lumOff val="10000"/>
                  </a:schemeClr>
                </a:solidFill>
                <a:effectLst/>
                <a:latin typeface="Univers LT Std 47 Cn Lt" pitchFamily="34" charset="0"/>
              </a:rPr>
              <a:t>Sünder, der </a:t>
            </a:r>
            <a:r>
              <a:rPr lang="de-CH" altLang="de-DE" sz="4400" dirty="0">
                <a:solidFill>
                  <a:schemeClr val="bg2">
                    <a:lumMod val="90000"/>
                    <a:lumOff val="10000"/>
                  </a:schemeClr>
                </a:solidFill>
                <a:effectLst/>
                <a:latin typeface="Univers LT Std 47 Cn Lt" pitchFamily="34" charset="0"/>
              </a:rPr>
              <a:t>umkehrt.“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5497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23728" y="260648"/>
            <a:ext cx="618477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„Der Mann ging dorthin und wusch sich das Gesicht. Und als er von dort wegging, konnte er sehen.“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35662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1154360"/>
            <a:ext cx="6768752"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Du wirst frei sein!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692696"/>
            <a:ext cx="6336704"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„Er wird ein- und ausgehen und gute Weide finden.“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0740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16632"/>
            <a:ext cx="5832648"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„Der Dieb kommt nur, um die Schafe zu stehlen und zu schlachten und um Verderben zu bringen.“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0810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Matthäus-Evangelium 23,15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116632"/>
            <a:ext cx="6192688"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„Wehe euch, ihr Schriftgelehrten und Pharisäer, ihr Heuchler! Ihr reist über Land und Meer, um auch nur einen einzigen Anhänger zu gewinnen, und wenn ihr einen gewonnen habt, macht ihr ihn zu einem Anwärter auf die Hölle, der doppelt so schlimm ist wie ihr.“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46393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8,36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563888" y="123597"/>
            <a:ext cx="5472608" cy="2585323"/>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„Nur wenn der Sohn euch frei macht, seid ihr wirklich frei.“</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516352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688628"/>
            <a:ext cx="6624736"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aber bin gekommen, um ihnen Leben zu bringen – Leben in ganzer Fülle.“</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049507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Hebräer 4,16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116632"/>
            <a:ext cx="6552728"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4047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2.Korinther-Brief 8,9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764704"/>
            <a:ext cx="705678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„Jesus, der reich war, wurde arm, damit ihr durch seine Armut reich werdet.“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07982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Römer-Brief 6,23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47256" y="66104"/>
            <a:ext cx="6661248" cy="4154984"/>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„Der Lohn, den die Sünde zahlt, ist der Tod; aber das Geschenk, das Gott uns in seiner Gnade macht, ist das ewige Leben in Jesus Christus, unserem Herrn.“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433399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476672"/>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„Der, der das getan hat, kann unmöglich von Gott kommen. Er hält ja den Sabbat nicht.“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777972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64388" y="620688"/>
            <a:ext cx="727280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die Tür. Wenn jemand durch mich eintritt, wird er gerettet werden. Er wird ein- und ausgehen und gute Weide finden.“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65597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Galater-Brief 5,13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44624"/>
            <a:ext cx="662473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„Geschwister, ihr seid zur Freiheit berufen! Doch gebraucht eure Freiheit nicht als Vorwand, um die Wünsche eurer selbstsüchtigen Natur zu befriedigen, sondern </a:t>
            </a:r>
            <a:r>
              <a:rPr lang="de-CH" altLang="de-DE" sz="3600" dirty="0" smtClean="0">
                <a:solidFill>
                  <a:schemeClr val="bg2">
                    <a:lumMod val="90000"/>
                    <a:lumOff val="10000"/>
                  </a:schemeClr>
                </a:solidFill>
                <a:effectLst/>
                <a:latin typeface="Univers LT Std 47 Cn Lt" pitchFamily="34" charset="0"/>
              </a:rPr>
              <a:t>dient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einander </a:t>
            </a:r>
            <a:r>
              <a:rPr lang="de-CH" altLang="de-DE" sz="3600" dirty="0">
                <a:solidFill>
                  <a:schemeClr val="bg2">
                    <a:lumMod val="90000"/>
                    <a:lumOff val="10000"/>
                  </a:schemeClr>
                </a:solidFill>
                <a:effectLst/>
                <a:latin typeface="Univers LT Std 47 Cn Lt" pitchFamily="34" charset="0"/>
              </a:rPr>
              <a:t>in Liebe.“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0321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620688"/>
            <a:ext cx="6184776"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„Wie kann ein Mensch, der sündigt, solche Wunder tun?“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43531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26469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„Wie es kommt, dass er jetzt sehen kann, wissen wir nicht, und wer ihn von seiner Blindheit geheilt hat, wissen wir auch nicht. Fragt ihn selbst! Er ist alt genug, um über sich selber Auskunft </a:t>
            </a:r>
            <a:r>
              <a:rPr lang="de-CH" altLang="de-DE" sz="3600" dirty="0" smtClean="0">
                <a:solidFill>
                  <a:schemeClr val="bg2">
                    <a:lumMod val="90000"/>
                    <a:lumOff val="10000"/>
                  </a:schemeClr>
                </a:solidFill>
                <a:effectLst/>
                <a:latin typeface="Univers LT Std 47 Cn Lt" pitchFamily="34" charset="0"/>
              </a:rPr>
              <a:t>zu geben.“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70558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39752" y="764704"/>
            <a:ext cx="6624736"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„Bekenne dich vor Gott zur Wahrheit!“</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1658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9,33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692696"/>
            <a:ext cx="633670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„Wenn dieser Mann nicht von Gott käme, könnte er solche Dinge </a:t>
            </a:r>
            <a:r>
              <a:rPr lang="de-CH" altLang="de-DE" sz="4400">
                <a:solidFill>
                  <a:schemeClr val="bg2">
                    <a:lumMod val="90000"/>
                    <a:lumOff val="10000"/>
                  </a:schemeClr>
                </a:solidFill>
                <a:effectLst/>
                <a:latin typeface="Univers LT Std 47 Cn Lt" pitchFamily="34" charset="0"/>
              </a:rPr>
              <a:t>nicht </a:t>
            </a:r>
            <a:r>
              <a:rPr lang="de-CH" altLang="de-DE" sz="4400" smtClean="0">
                <a:solidFill>
                  <a:schemeClr val="bg2">
                    <a:lumMod val="90000"/>
                    <a:lumOff val="10000"/>
                  </a:schemeClr>
                </a:solidFill>
                <a:effectLst/>
                <a:latin typeface="Univers LT Std 47 Cn Lt" pitchFamily="34" charset="0"/>
              </a:rPr>
              <a:t>tun.“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2799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9,34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419872" y="260648"/>
            <a:ext cx="5040560"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„Du bist ganz und gar in Sünden geboren. Wie kannst du es wagen, uns zu belehren!“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93309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968</Words>
  <Application>Microsoft Office PowerPoint</Application>
  <PresentationFormat>Bildschirmpräsentation (4:3)</PresentationFormat>
  <Paragraphs>121</Paragraphs>
  <Slides>41</Slides>
  <Notes>41</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Designvorlage 'Berggipfel'</vt:lpstr>
      <vt:lpstr>Ich bin die Tür!</vt:lpstr>
      <vt:lpstr>„Jesus spuckte auf den Boden und machte aus Erde und Speichel einen Brei, den er dem Blinden auf die Augen strich.“</vt:lpstr>
      <vt:lpstr>„Der Mann ging dorthin und wusch sich das Gesicht. Und als er von dort wegging, konnte er sehen.“</vt:lpstr>
      <vt:lpstr>„Der, der das getan hat, kann unmöglich von Gott kommen. Er hält ja den Sabbat nicht.“</vt:lpstr>
      <vt:lpstr>„Wie kann ein Mensch, der sündigt, solche Wunder tun?“</vt:lpstr>
      <vt:lpstr>„Wie es kommt, dass er jetzt sehen kann, wissen wir nicht, und wer ihn von seiner Blindheit geheilt hat, wissen wir auch nicht. Fragt ihn selbst! Er ist alt genug, um über sich selber Auskunft zu geben.“</vt:lpstr>
      <vt:lpstr>„Bekenne dich vor Gott zur Wahrheit!“</vt:lpstr>
      <vt:lpstr>„Wenn dieser Mann nicht von Gott käme, könnte er solche Dinge nicht tun.“</vt:lpstr>
      <vt:lpstr>„Du bist ganz und gar in Sünden geboren. Wie kannst du es wagen, uns zu belehren!“</vt:lpstr>
      <vt:lpstr>„Sie warfen ihn hinaus.“</vt:lpstr>
      <vt:lpstr>„Die führenden Juden hatten bereits beschlossen, jeden aus der Synagoge auszuschliessen, der sich zu Jesus als dem Messias bekannte.“</vt:lpstr>
      <vt:lpstr>„Die Zuhörer verstanden nicht, was Jesus ihnen mit diesem Vergleich sagen wollte.“</vt:lpstr>
      <vt:lpstr>Deshalb fuhr Jesus fort: „Ich sage euch: Ich bin die Tür zu den Schafen. Alle, die vor mir gekommen sind, sind Diebe und Räuber. Aber die Schafe haben nicht auf sie gehört.“</vt:lpstr>
      <vt:lpstr>„Ich bin die Tür. Wenn jemand durch mich eintritt, wird er gerettet werden. Er wird ein- und ausgehen und gute Weide finden.“</vt:lpstr>
      <vt:lpstr>„Der Dieb kommt nur, um die Schafe zu stehlen und zu schlachten und um Verderben zu bringen. Ich aber bin gekommen, um ihnen Leben zu bringen – Leben in ganzer Fülle.“</vt:lpstr>
      <vt:lpstr>I. Herzlich willkommen!</vt:lpstr>
      <vt:lpstr>„Ich bin die Tür zu den Schafen.“</vt:lpstr>
      <vt:lpstr>„Alle, die vor mir gekommen sind, sind Diebe und Räuber.“</vt:lpstr>
      <vt:lpstr>„Wehe euch, ihr Schriftgelehrten und Pharisäer, ihr Heuchler! Ihr reinigt das Äussere eurer Becher und Schüsseln, ihr Inhalt aber zeugt von eurer Raubgier und Masslosigkeit.“</vt:lpstr>
      <vt:lpstr>„Wehe euch, ihr Schriftgelehrten und Pharisäer, ihr Heuchler! Ihr verschliesst den Menschen das Himmelreich. Selbst geht ihr nicht hinein, und die, die hineingehen wollen, lasst ihr nicht hinein.“</vt:lpstr>
      <vt:lpstr>„Aber die Schafe haben nicht auf sie gehört.“</vt:lpstr>
      <vt:lpstr>„Ich bin die Tür zu den Schafen.“</vt:lpstr>
      <vt:lpstr>„Ich bin die Tür. Wenn jemand durch mich eintritt, wird er gerettet werden.“</vt:lpstr>
      <vt:lpstr>„Geht durch das enge Tor! Denn das weite Tor und der breite Weg führen ins Verderben, und viele sind auf diesem Weg.“</vt:lpstr>
      <vt:lpstr>„Doch das enge Tor und der schmale Weg führen ins Leben, und nur wenige finden diesen Weg.“</vt:lpstr>
      <vt:lpstr>„Kommt zu mir, ihr alle, die ihr euch plagt und von eurer Last fast erdrückt werdet; ich werde sie euch abnehmen.“</vt:lpstr>
      <vt:lpstr>„Jeder, der dann den Namen des Herrn Jesus anruft, wird gerettet werden.“</vt:lpstr>
      <vt:lpstr>„Bei niemand anderem ist Rettung zu finden; unter dem ganzen Himmel ist uns Menschen kein anderer Name gegeben, durch den wir gerettet werden können.“</vt:lpstr>
      <vt:lpstr>„Ich sage euch: Die Engel Gottes freuen sich riesig über einen einzigen Sünder, der umkehrt.“</vt:lpstr>
      <vt:lpstr>II. Du wirst frei sein!</vt:lpstr>
      <vt:lpstr>„Er wird ein- und ausgehen und gute Weide finden.“</vt:lpstr>
      <vt:lpstr>„Der Dieb kommt nur, um die Schafe zu stehlen und zu schlachten und um Verderben zu bringen.“</vt:lpstr>
      <vt:lpstr>„Wehe euch, ihr Schriftgelehrten und Pharisäer, ihr Heuchler! Ihr reist über Land und Meer, um auch nur einen einzigen Anhänger zu gewinnen, und wenn ihr einen gewonnen habt, macht ihr ihn zu einem Anwärter auf die Hölle, der doppelt so schlimm ist wie ihr.“</vt:lpstr>
      <vt:lpstr>„Nur wenn der Sohn euch frei macht, seid ihr wirklich frei.“</vt:lpstr>
      <vt:lpstr>„Ich aber bin gekommen, um ihnen Leben zu bringen – Leben in ganzer Fülle.“</vt:lpstr>
      <vt:lpstr>„Wir wollen also voll Zuversicht vor den Thron unseres gnädigen Gottes treten, damit er uns sein Erbarmen schenkt und uns seine Gnade erfahren lässt und wir zur rechten Zeit die Hilfe bekommen, die wir brauchen.“</vt:lpstr>
      <vt:lpstr>„Jesus, der reich war, wurde arm, damit ihr durch seine Armut reich werdet.“</vt:lpstr>
      <vt:lpstr>„Der Lohn, den die Sünde zahlt, ist der Tod; aber das Geschenk, das Gott uns in seiner Gnade macht, ist das ewige Leben in Jesus Christus, unserem Herrn.“</vt:lpstr>
      <vt:lpstr>Schlussgedanke</vt:lpstr>
      <vt:lpstr>„Ich bin die Tür. Wenn jemand durch mich eintritt, wird er gerettet werden. Er wird ein- und ausgehen und gute Weide finden.“</vt:lpstr>
      <vt:lpstr>„Geschwister, ihr seid zur Freiheit berufen! Doch gebraucht eure Freiheit nicht als Vorwand, um die Wünsche eurer selbstsüchtigen Natur zu befriedigen, sondern dient einander in Liebe.“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5/7 - Ich bin die Tür! - Folien</dc:title>
  <dc:creator>Jürg Birnstiel</dc:creator>
  <cp:lastModifiedBy>Me</cp:lastModifiedBy>
  <cp:revision>184</cp:revision>
  <dcterms:created xsi:type="dcterms:W3CDTF">2013-11-12T15:20:47Z</dcterms:created>
  <dcterms:modified xsi:type="dcterms:W3CDTF">2014-05-18T20:13:26Z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