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8"/>
  </p:notesMasterIdLst>
  <p:handoutMasterIdLst>
    <p:handoutMasterId r:id="rId39"/>
  </p:handoutMasterIdLst>
  <p:sldIdLst>
    <p:sldId id="735" r:id="rId2"/>
    <p:sldId id="921" r:id="rId3"/>
    <p:sldId id="932" r:id="rId4"/>
    <p:sldId id="933" r:id="rId5"/>
    <p:sldId id="934" r:id="rId6"/>
    <p:sldId id="935" r:id="rId7"/>
    <p:sldId id="896" r:id="rId8"/>
    <p:sldId id="936" r:id="rId9"/>
    <p:sldId id="958" r:id="rId10"/>
    <p:sldId id="926" r:id="rId11"/>
    <p:sldId id="928" r:id="rId12"/>
    <p:sldId id="931" r:id="rId13"/>
    <p:sldId id="925" r:id="rId14"/>
    <p:sldId id="937" r:id="rId15"/>
    <p:sldId id="938" r:id="rId16"/>
    <p:sldId id="939" r:id="rId17"/>
    <p:sldId id="940" r:id="rId18"/>
    <p:sldId id="941" r:id="rId19"/>
    <p:sldId id="942" r:id="rId20"/>
    <p:sldId id="943" r:id="rId21"/>
    <p:sldId id="944" r:id="rId22"/>
    <p:sldId id="945" r:id="rId23"/>
    <p:sldId id="946" r:id="rId24"/>
    <p:sldId id="891" r:id="rId25"/>
    <p:sldId id="947" r:id="rId26"/>
    <p:sldId id="948" r:id="rId27"/>
    <p:sldId id="949" r:id="rId28"/>
    <p:sldId id="950" r:id="rId29"/>
    <p:sldId id="951" r:id="rId30"/>
    <p:sldId id="952" r:id="rId31"/>
    <p:sldId id="953" r:id="rId32"/>
    <p:sldId id="954" r:id="rId33"/>
    <p:sldId id="955" r:id="rId34"/>
    <p:sldId id="259" r:id="rId35"/>
    <p:sldId id="956" r:id="rId36"/>
    <p:sldId id="957"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4624"/>
            <a:ext cx="8753279" cy="1569660"/>
          </a:xfrm>
        </p:spPr>
        <p:txBody>
          <a:bodyPr wrap="square">
            <a:spAutoFit/>
          </a:bodyPr>
          <a:lstStyle/>
          <a:p>
            <a:pPr algn="l"/>
            <a:r>
              <a:rPr lang="de-CH" altLang="de-DE" sz="4800" dirty="0" smtClean="0">
                <a:solidFill>
                  <a:schemeClr val="tx1"/>
                </a:solidFill>
                <a:effectLst/>
                <a:latin typeface="Univers LT Std 47 Cn Lt" pitchFamily="34" charset="0"/>
              </a:rPr>
              <a:t>Johannes –</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sein gewaltsamer Tod</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955927" y="6093296"/>
            <a:ext cx="6984776" cy="461665"/>
          </a:xfrm>
        </p:spPr>
        <p:txBody>
          <a:bodyPr wrap="square">
            <a:spAutoFit/>
          </a:bodyPr>
          <a:lstStyle/>
          <a:p>
            <a:pPr algn="r"/>
            <a:r>
              <a:rPr lang="de-DE" altLang="de-DE" sz="2400" dirty="0" smtClean="0">
                <a:effectLst/>
                <a:latin typeface="Univers LT Std 47 Cn Lt" pitchFamily="34" charset="0"/>
              </a:rPr>
              <a:t>Reihe: </a:t>
            </a:r>
            <a:r>
              <a:rPr lang="de-CH" altLang="de-DE" sz="2400" dirty="0" smtClean="0">
                <a:effectLst/>
                <a:latin typeface="Univers LT Std 47 Cn Lt" pitchFamily="34" charset="0"/>
              </a:rPr>
              <a:t>Johannes der Täufer im Auftrag des Höchsten</a:t>
            </a:r>
            <a:r>
              <a:rPr lang="de-DE" altLang="de-DE" sz="2400" smtClean="0">
                <a:effectLst/>
                <a:latin typeface="Univers LT Std 47 Cn Lt" pitchFamily="34" charset="0"/>
              </a:rPr>
              <a:t> (6/6</a:t>
            </a:r>
            <a:r>
              <a:rPr lang="de-DE" altLang="de-DE" sz="2400" dirty="0" smtClean="0">
                <a:effectLst/>
                <a:latin typeface="Univers LT Std 47 Cn Lt" pitchFamily="34" charset="0"/>
              </a:rPr>
              <a:t>)</a:t>
            </a:r>
          </a:p>
        </p:txBody>
      </p:sp>
      <p:sp>
        <p:nvSpPr>
          <p:cNvPr id="4" name="Rectangle 3"/>
          <p:cNvSpPr txBox="1">
            <a:spLocks noChangeArrowheads="1"/>
          </p:cNvSpPr>
          <p:nvPr/>
        </p:nvSpPr>
        <p:spPr bwMode="auto">
          <a:xfrm>
            <a:off x="2583574" y="278092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Markus-Evangelium  6,14-29</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Textfeld 2"/>
          <p:cNvSpPr txBox="1"/>
          <p:nvPr/>
        </p:nvSpPr>
        <p:spPr>
          <a:xfrm>
            <a:off x="3419872" y="116632"/>
            <a:ext cx="2088232" cy="1015663"/>
          </a:xfrm>
          <a:prstGeom prst="rect">
            <a:avLst/>
          </a:prstGeom>
          <a:noFill/>
          <a:ln w="25400">
            <a:solidFill>
              <a:schemeClr val="tx1"/>
            </a:solidFill>
          </a:ln>
        </p:spPr>
        <p:txBody>
          <a:bodyPr wrap="square" rtlCol="0">
            <a:spAutoFit/>
          </a:bodyPr>
          <a:lstStyle/>
          <a:p>
            <a:pPr algn="ctr"/>
            <a:r>
              <a:rPr lang="de-CH" sz="2000" dirty="0">
                <a:latin typeface="Univers LT Std 47 Cn Lt" pitchFamily="34" charset="0"/>
              </a:rPr>
              <a:t>Herodes der Grosse</a:t>
            </a:r>
          </a:p>
          <a:p>
            <a:pPr algn="ctr"/>
            <a:r>
              <a:rPr lang="de-CH" sz="2000" dirty="0">
                <a:latin typeface="Univers LT Std 47 Cn Lt" pitchFamily="34" charset="0"/>
              </a:rPr>
              <a:t>37 – 4 v.Chr.</a:t>
            </a:r>
          </a:p>
          <a:p>
            <a:pPr algn="ctr"/>
            <a:r>
              <a:rPr lang="de-CH" sz="2000" dirty="0">
                <a:latin typeface="Univers LT Std 47 Cn Lt" pitchFamily="34" charset="0"/>
              </a:rPr>
              <a:t>10 Ehefrauen</a:t>
            </a:r>
          </a:p>
        </p:txBody>
      </p:sp>
      <p:sp>
        <p:nvSpPr>
          <p:cNvPr id="14" name="Textfeld 13"/>
          <p:cNvSpPr txBox="1"/>
          <p:nvPr/>
        </p:nvSpPr>
        <p:spPr>
          <a:xfrm>
            <a:off x="6499195" y="1700808"/>
            <a:ext cx="2105253"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4. Frau: </a:t>
            </a:r>
            <a:r>
              <a:rPr lang="de-CH" sz="2000" dirty="0" err="1" smtClean="0">
                <a:latin typeface="Univers LT Std 47 Cn Lt" pitchFamily="34" charset="0"/>
              </a:rPr>
              <a:t>Malthake</a:t>
            </a:r>
            <a:endParaRPr lang="de-CH" sz="2000" dirty="0">
              <a:latin typeface="Univers LT Std 47 Cn Lt" pitchFamily="34" charset="0"/>
            </a:endParaRPr>
          </a:p>
        </p:txBody>
      </p:sp>
      <p:sp>
        <p:nvSpPr>
          <p:cNvPr id="15" name="Textfeld 14"/>
          <p:cNvSpPr txBox="1"/>
          <p:nvPr/>
        </p:nvSpPr>
        <p:spPr>
          <a:xfrm>
            <a:off x="6444208" y="2791618"/>
            <a:ext cx="2232248" cy="707886"/>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Antipas</a:t>
            </a:r>
          </a:p>
          <a:p>
            <a:r>
              <a:rPr lang="de-CH" sz="2000" dirty="0" smtClean="0">
                <a:latin typeface="Univers LT Std 47 Cn Lt" pitchFamily="34" charset="0"/>
              </a:rPr>
              <a:t>&amp; 1. Tochter </a:t>
            </a:r>
            <a:r>
              <a:rPr lang="de-CH" sz="2000" dirty="0" err="1" smtClean="0">
                <a:latin typeface="Univers LT Std 47 Cn Lt" pitchFamily="34" charset="0"/>
              </a:rPr>
              <a:t>Aretas</a:t>
            </a:r>
            <a:r>
              <a:rPr lang="de-CH" sz="2000" dirty="0" smtClean="0">
                <a:latin typeface="Univers LT Std 47 Cn Lt" pitchFamily="34" charset="0"/>
              </a:rPr>
              <a:t> IV.</a:t>
            </a:r>
          </a:p>
        </p:txBody>
      </p:sp>
      <p:cxnSp>
        <p:nvCxnSpPr>
          <p:cNvPr id="18" name="Gerade Verbindung mit Pfeil 17"/>
          <p:cNvCxnSpPr/>
          <p:nvPr/>
        </p:nvCxnSpPr>
        <p:spPr>
          <a:xfrm>
            <a:off x="5724128" y="624463"/>
            <a:ext cx="1548172" cy="9323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7380312"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ctrTitle"/>
          </p:nvPr>
        </p:nvSpPr>
        <p:spPr>
          <a:xfrm>
            <a:off x="323528" y="5392960"/>
            <a:ext cx="8694966" cy="954107"/>
          </a:xfrm>
        </p:spPr>
        <p:txBody>
          <a:bodyPr wrap="square">
            <a:spAutoFit/>
          </a:bodyPr>
          <a:lstStyle/>
          <a:p>
            <a:pPr algn="l"/>
            <a:r>
              <a:rPr lang="de-CH" altLang="de-DE" sz="2800" dirty="0">
                <a:solidFill>
                  <a:schemeClr val="tx1"/>
                </a:solidFill>
                <a:effectLst/>
                <a:latin typeface="Univers LT Std 47 Cn Lt" pitchFamily="34" charset="0"/>
              </a:rPr>
              <a:t>„Der Anlass dazu war Herodias gewesen, die Frau von Philippus, dem Bruder des Herodes. Herodes hatte sie geheiratet</a:t>
            </a:r>
            <a:r>
              <a:rPr lang="de-CH" altLang="de-DE" sz="2800" dirty="0" smtClean="0">
                <a:solidFill>
                  <a:schemeClr val="tx1"/>
                </a:solidFill>
                <a:effectLst/>
                <a:latin typeface="Univers LT Std 47 Cn Lt" pitchFamily="34" charset="0"/>
              </a:rPr>
              <a:t>.“ Mk.6,17</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1303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Textfeld 2"/>
          <p:cNvSpPr txBox="1"/>
          <p:nvPr/>
        </p:nvSpPr>
        <p:spPr>
          <a:xfrm>
            <a:off x="3419872" y="116632"/>
            <a:ext cx="2088232" cy="1015663"/>
          </a:xfrm>
          <a:prstGeom prst="rect">
            <a:avLst/>
          </a:prstGeom>
          <a:noFill/>
          <a:ln w="25400">
            <a:solidFill>
              <a:schemeClr val="tx1"/>
            </a:solidFill>
          </a:ln>
        </p:spPr>
        <p:txBody>
          <a:bodyPr wrap="square" rtlCol="0">
            <a:spAutoFit/>
          </a:bodyPr>
          <a:lstStyle/>
          <a:p>
            <a:pPr algn="ctr"/>
            <a:r>
              <a:rPr lang="de-CH" sz="2000" dirty="0">
                <a:latin typeface="Univers LT Std 47 Cn Lt" pitchFamily="34" charset="0"/>
              </a:rPr>
              <a:t>Herodes der Grosse</a:t>
            </a:r>
          </a:p>
          <a:p>
            <a:pPr algn="ctr"/>
            <a:r>
              <a:rPr lang="de-CH" sz="2000" dirty="0">
                <a:latin typeface="Univers LT Std 47 Cn Lt" pitchFamily="34" charset="0"/>
              </a:rPr>
              <a:t>37 – 4 v.Chr.</a:t>
            </a:r>
          </a:p>
          <a:p>
            <a:pPr algn="ctr"/>
            <a:r>
              <a:rPr lang="de-CH" sz="2000" dirty="0">
                <a:latin typeface="Univers LT Std 47 Cn Lt" pitchFamily="34" charset="0"/>
              </a:rPr>
              <a:t>10 Ehefrauen</a:t>
            </a:r>
          </a:p>
        </p:txBody>
      </p:sp>
      <p:sp>
        <p:nvSpPr>
          <p:cNvPr id="8" name="Textfeld 7"/>
          <p:cNvSpPr txBox="1"/>
          <p:nvPr/>
        </p:nvSpPr>
        <p:spPr>
          <a:xfrm>
            <a:off x="467544" y="1700808"/>
            <a:ext cx="2160240" cy="400110"/>
          </a:xfrm>
          <a:prstGeom prst="rect">
            <a:avLst/>
          </a:prstGeom>
          <a:solidFill>
            <a:srgbClr val="000000"/>
          </a:solidFill>
          <a:ln w="25400">
            <a:solidFill>
              <a:schemeClr val="tx1"/>
            </a:solidFill>
          </a:ln>
        </p:spPr>
        <p:txBody>
          <a:bodyPr wrap="square" rtlCol="0">
            <a:spAutoFit/>
          </a:bodyPr>
          <a:lstStyle/>
          <a:p>
            <a:pPr algn="ctr"/>
            <a:r>
              <a:rPr lang="de-CH" sz="2000" dirty="0" smtClean="0">
                <a:latin typeface="Univers LT Std 47 Cn Lt" pitchFamily="34" charset="0"/>
              </a:rPr>
              <a:t>2. Frau: </a:t>
            </a:r>
            <a:r>
              <a:rPr lang="de-CH" sz="2000" dirty="0" err="1" smtClean="0">
                <a:latin typeface="Univers LT Std 47 Cn Lt" pitchFamily="34" charset="0"/>
              </a:rPr>
              <a:t>Mariamne</a:t>
            </a:r>
            <a:r>
              <a:rPr lang="de-CH" sz="2000" dirty="0" smtClean="0">
                <a:latin typeface="Univers LT Std 47 Cn Lt" pitchFamily="34" charset="0"/>
              </a:rPr>
              <a:t> I</a:t>
            </a:r>
            <a:endParaRPr lang="de-CH" sz="2000" dirty="0">
              <a:latin typeface="Univers LT Std 47 Cn Lt" pitchFamily="34" charset="0"/>
            </a:endParaRPr>
          </a:p>
        </p:txBody>
      </p:sp>
      <p:sp>
        <p:nvSpPr>
          <p:cNvPr id="9" name="Textfeld 8"/>
          <p:cNvSpPr txBox="1"/>
          <p:nvPr/>
        </p:nvSpPr>
        <p:spPr>
          <a:xfrm>
            <a:off x="467544" y="2813241"/>
            <a:ext cx="2160240" cy="400110"/>
          </a:xfrm>
          <a:prstGeom prst="rect">
            <a:avLst/>
          </a:prstGeom>
          <a:noFill/>
          <a:ln w="25400">
            <a:solidFill>
              <a:schemeClr val="tx1"/>
            </a:solidFill>
          </a:ln>
        </p:spPr>
        <p:txBody>
          <a:bodyPr wrap="square" rtlCol="0">
            <a:spAutoFit/>
          </a:bodyPr>
          <a:lstStyle/>
          <a:p>
            <a:pPr algn="ctr"/>
            <a:r>
              <a:rPr lang="de-CH" sz="2000" dirty="0" err="1" smtClean="0">
                <a:latin typeface="Univers LT Std 47 Cn Lt" pitchFamily="34" charset="0"/>
              </a:rPr>
              <a:t>Aristobul</a:t>
            </a:r>
            <a:r>
              <a:rPr lang="de-CH" sz="2000" dirty="0" smtClean="0">
                <a:latin typeface="Univers LT Std 47 Cn Lt" pitchFamily="34" charset="0"/>
              </a:rPr>
              <a:t> &amp; </a:t>
            </a:r>
            <a:r>
              <a:rPr lang="de-CH" sz="2000" dirty="0" err="1" smtClean="0">
                <a:latin typeface="Univers LT Std 47 Cn Lt" pitchFamily="34" charset="0"/>
              </a:rPr>
              <a:t>Berenike</a:t>
            </a:r>
            <a:r>
              <a:rPr lang="de-CH" sz="2000" dirty="0" smtClean="0">
                <a:latin typeface="Univers LT Std 47 Cn Lt" pitchFamily="34" charset="0"/>
              </a:rPr>
              <a:t> </a:t>
            </a:r>
            <a:endParaRPr lang="de-CH" sz="2000" dirty="0">
              <a:latin typeface="Univers LT Std 47 Cn Lt" pitchFamily="34" charset="0"/>
            </a:endParaRPr>
          </a:p>
        </p:txBody>
      </p:sp>
      <p:sp>
        <p:nvSpPr>
          <p:cNvPr id="10" name="Textfeld 9"/>
          <p:cNvSpPr txBox="1"/>
          <p:nvPr/>
        </p:nvSpPr>
        <p:spPr>
          <a:xfrm>
            <a:off x="899592" y="3789373"/>
            <a:ext cx="1548172" cy="400110"/>
          </a:xfrm>
          <a:prstGeom prst="rect">
            <a:avLst/>
          </a:prstGeom>
          <a:noFill/>
          <a:ln w="25400">
            <a:solidFill>
              <a:schemeClr val="tx1"/>
            </a:solidFill>
          </a:ln>
        </p:spPr>
        <p:txBody>
          <a:bodyPr wrap="square" rtlCol="0">
            <a:spAutoFit/>
          </a:bodyPr>
          <a:lstStyle/>
          <a:p>
            <a:pPr algn="ctr"/>
            <a:r>
              <a:rPr lang="de-CH" sz="2000" dirty="0" smtClean="0">
                <a:solidFill>
                  <a:srgbClr val="FF0000"/>
                </a:solidFill>
                <a:latin typeface="Univers LT Std 53 Extended" pitchFamily="34" charset="0"/>
              </a:rPr>
              <a:t>Herodias</a:t>
            </a:r>
            <a:endParaRPr lang="de-CH" sz="2000" dirty="0">
              <a:solidFill>
                <a:srgbClr val="FF0000"/>
              </a:solidFill>
              <a:latin typeface="Univers LT Std 53 Extended" pitchFamily="34" charset="0"/>
            </a:endParaRPr>
          </a:p>
        </p:txBody>
      </p:sp>
      <p:sp>
        <p:nvSpPr>
          <p:cNvPr id="14" name="Textfeld 13"/>
          <p:cNvSpPr txBox="1"/>
          <p:nvPr/>
        </p:nvSpPr>
        <p:spPr>
          <a:xfrm>
            <a:off x="6499195" y="1700808"/>
            <a:ext cx="2105253"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4. Frau: </a:t>
            </a:r>
            <a:r>
              <a:rPr lang="de-CH" sz="2000" dirty="0" err="1" smtClean="0">
                <a:latin typeface="Univers LT Std 47 Cn Lt" pitchFamily="34" charset="0"/>
              </a:rPr>
              <a:t>Malthake</a:t>
            </a:r>
            <a:endParaRPr lang="de-CH" sz="2000" dirty="0">
              <a:latin typeface="Univers LT Std 47 Cn Lt" pitchFamily="34" charset="0"/>
            </a:endParaRPr>
          </a:p>
        </p:txBody>
      </p:sp>
      <p:sp>
        <p:nvSpPr>
          <p:cNvPr id="15" name="Textfeld 14"/>
          <p:cNvSpPr txBox="1"/>
          <p:nvPr/>
        </p:nvSpPr>
        <p:spPr>
          <a:xfrm>
            <a:off x="6444208" y="2791618"/>
            <a:ext cx="2232248" cy="707886"/>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Antipas</a:t>
            </a:r>
          </a:p>
          <a:p>
            <a:r>
              <a:rPr lang="de-CH" sz="2000" dirty="0" smtClean="0">
                <a:latin typeface="Univers LT Std 47 Cn Lt" pitchFamily="34" charset="0"/>
              </a:rPr>
              <a:t>&amp; 1. Tochter </a:t>
            </a:r>
            <a:r>
              <a:rPr lang="de-CH" sz="2000" dirty="0" err="1" smtClean="0">
                <a:latin typeface="Univers LT Std 47 Cn Lt" pitchFamily="34" charset="0"/>
              </a:rPr>
              <a:t>Aretas</a:t>
            </a:r>
            <a:r>
              <a:rPr lang="de-CH" sz="2000" dirty="0" smtClean="0">
                <a:latin typeface="Univers LT Std 47 Cn Lt" pitchFamily="34" charset="0"/>
              </a:rPr>
              <a:t> IV.</a:t>
            </a:r>
          </a:p>
        </p:txBody>
      </p:sp>
      <p:cxnSp>
        <p:nvCxnSpPr>
          <p:cNvPr id="16" name="Gerade Verbindung mit Pfeil 15"/>
          <p:cNvCxnSpPr/>
          <p:nvPr/>
        </p:nvCxnSpPr>
        <p:spPr>
          <a:xfrm flipH="1">
            <a:off x="1691680" y="624463"/>
            <a:ext cx="1512168" cy="86032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5724128" y="624463"/>
            <a:ext cx="1548172" cy="9323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a:off x="1115616" y="2204864"/>
            <a:ext cx="576064"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1619672" y="3309133"/>
            <a:ext cx="0" cy="4078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7380312"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2"/>
          <p:cNvSpPr>
            <a:spLocks noGrp="1" noChangeArrowheads="1"/>
          </p:cNvSpPr>
          <p:nvPr>
            <p:ph type="ctrTitle"/>
          </p:nvPr>
        </p:nvSpPr>
        <p:spPr>
          <a:xfrm>
            <a:off x="323528" y="5392960"/>
            <a:ext cx="8694966" cy="954107"/>
          </a:xfrm>
        </p:spPr>
        <p:txBody>
          <a:bodyPr wrap="square">
            <a:spAutoFit/>
          </a:bodyPr>
          <a:lstStyle/>
          <a:p>
            <a:pPr algn="l"/>
            <a:r>
              <a:rPr lang="de-CH" altLang="de-DE" sz="2800" dirty="0">
                <a:solidFill>
                  <a:schemeClr val="tx1"/>
                </a:solidFill>
                <a:effectLst/>
                <a:latin typeface="Univers LT Std 47 Cn Lt" pitchFamily="34" charset="0"/>
              </a:rPr>
              <a:t>„Der Anlass dazu war Herodias gewesen, die Frau von Philippus, dem Bruder des Herodes. Herodes hatte sie geheiratet</a:t>
            </a:r>
            <a:r>
              <a:rPr lang="de-CH" altLang="de-DE" sz="2800" dirty="0" smtClean="0">
                <a:solidFill>
                  <a:schemeClr val="tx1"/>
                </a:solidFill>
                <a:effectLst/>
                <a:latin typeface="Univers LT Std 47 Cn Lt" pitchFamily="34" charset="0"/>
              </a:rPr>
              <a:t>.“ Mk.6,17</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8157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Textfeld 2"/>
          <p:cNvSpPr txBox="1"/>
          <p:nvPr/>
        </p:nvSpPr>
        <p:spPr>
          <a:xfrm>
            <a:off x="3419872" y="116632"/>
            <a:ext cx="2088232" cy="1015663"/>
          </a:xfrm>
          <a:prstGeom prst="rect">
            <a:avLst/>
          </a:prstGeom>
          <a:noFill/>
          <a:ln w="25400">
            <a:solidFill>
              <a:schemeClr val="tx1"/>
            </a:solidFill>
          </a:ln>
        </p:spPr>
        <p:txBody>
          <a:bodyPr wrap="square" rtlCol="0">
            <a:spAutoFit/>
          </a:bodyPr>
          <a:lstStyle/>
          <a:p>
            <a:pPr algn="ctr"/>
            <a:r>
              <a:rPr lang="de-CH" sz="2000" dirty="0">
                <a:latin typeface="Univers LT Std 47 Cn Lt" pitchFamily="34" charset="0"/>
              </a:rPr>
              <a:t>Herodes der Grosse</a:t>
            </a:r>
          </a:p>
          <a:p>
            <a:pPr algn="ctr"/>
            <a:r>
              <a:rPr lang="de-CH" sz="2000" dirty="0">
                <a:latin typeface="Univers LT Std 47 Cn Lt" pitchFamily="34" charset="0"/>
              </a:rPr>
              <a:t>37 – 4 v.Chr.</a:t>
            </a:r>
          </a:p>
          <a:p>
            <a:pPr algn="ctr"/>
            <a:r>
              <a:rPr lang="de-CH" sz="2000" dirty="0">
                <a:latin typeface="Univers LT Std 47 Cn Lt" pitchFamily="34" charset="0"/>
              </a:rPr>
              <a:t>10 Ehefrauen</a:t>
            </a:r>
          </a:p>
        </p:txBody>
      </p:sp>
      <p:sp>
        <p:nvSpPr>
          <p:cNvPr id="8" name="Textfeld 7"/>
          <p:cNvSpPr txBox="1"/>
          <p:nvPr/>
        </p:nvSpPr>
        <p:spPr>
          <a:xfrm>
            <a:off x="467544" y="1700808"/>
            <a:ext cx="2160240" cy="400110"/>
          </a:xfrm>
          <a:prstGeom prst="rect">
            <a:avLst/>
          </a:prstGeom>
          <a:solidFill>
            <a:srgbClr val="000000"/>
          </a:solidFill>
          <a:ln w="25400">
            <a:solidFill>
              <a:schemeClr val="tx1"/>
            </a:solidFill>
          </a:ln>
        </p:spPr>
        <p:txBody>
          <a:bodyPr wrap="square" rtlCol="0">
            <a:spAutoFit/>
          </a:bodyPr>
          <a:lstStyle/>
          <a:p>
            <a:pPr algn="ctr"/>
            <a:r>
              <a:rPr lang="de-CH" sz="2000" dirty="0" smtClean="0">
                <a:latin typeface="Univers LT Std 47 Cn Lt" pitchFamily="34" charset="0"/>
              </a:rPr>
              <a:t>2. Frau: </a:t>
            </a:r>
            <a:r>
              <a:rPr lang="de-CH" sz="2000" dirty="0" err="1" smtClean="0">
                <a:latin typeface="Univers LT Std 47 Cn Lt" pitchFamily="34" charset="0"/>
              </a:rPr>
              <a:t>Mariamne</a:t>
            </a:r>
            <a:r>
              <a:rPr lang="de-CH" sz="2000" dirty="0" smtClean="0">
                <a:latin typeface="Univers LT Std 47 Cn Lt" pitchFamily="34" charset="0"/>
              </a:rPr>
              <a:t> I</a:t>
            </a:r>
            <a:endParaRPr lang="de-CH" sz="2000" dirty="0">
              <a:latin typeface="Univers LT Std 47 Cn Lt" pitchFamily="34" charset="0"/>
            </a:endParaRPr>
          </a:p>
        </p:txBody>
      </p:sp>
      <p:sp>
        <p:nvSpPr>
          <p:cNvPr id="9" name="Textfeld 8"/>
          <p:cNvSpPr txBox="1"/>
          <p:nvPr/>
        </p:nvSpPr>
        <p:spPr>
          <a:xfrm>
            <a:off x="467544" y="2813241"/>
            <a:ext cx="2160240" cy="400110"/>
          </a:xfrm>
          <a:prstGeom prst="rect">
            <a:avLst/>
          </a:prstGeom>
          <a:noFill/>
          <a:ln w="25400">
            <a:solidFill>
              <a:schemeClr val="tx1"/>
            </a:solidFill>
          </a:ln>
        </p:spPr>
        <p:txBody>
          <a:bodyPr wrap="square" rtlCol="0">
            <a:spAutoFit/>
          </a:bodyPr>
          <a:lstStyle/>
          <a:p>
            <a:pPr algn="ctr"/>
            <a:r>
              <a:rPr lang="de-CH" sz="2000" dirty="0" err="1" smtClean="0">
                <a:latin typeface="Univers LT Std 47 Cn Lt" pitchFamily="34" charset="0"/>
              </a:rPr>
              <a:t>Aristobul</a:t>
            </a:r>
            <a:r>
              <a:rPr lang="de-CH" sz="2000" dirty="0" smtClean="0">
                <a:latin typeface="Univers LT Std 47 Cn Lt" pitchFamily="34" charset="0"/>
              </a:rPr>
              <a:t> &amp; </a:t>
            </a:r>
            <a:r>
              <a:rPr lang="de-CH" sz="2000" dirty="0" err="1" smtClean="0">
                <a:latin typeface="Univers LT Std 47 Cn Lt" pitchFamily="34" charset="0"/>
              </a:rPr>
              <a:t>Berenike</a:t>
            </a:r>
            <a:r>
              <a:rPr lang="de-CH" sz="2000" dirty="0" smtClean="0">
                <a:latin typeface="Univers LT Std 47 Cn Lt" pitchFamily="34" charset="0"/>
              </a:rPr>
              <a:t> </a:t>
            </a:r>
            <a:endParaRPr lang="de-CH" sz="2000" dirty="0">
              <a:latin typeface="Univers LT Std 47 Cn Lt" pitchFamily="34" charset="0"/>
            </a:endParaRPr>
          </a:p>
        </p:txBody>
      </p:sp>
      <p:sp>
        <p:nvSpPr>
          <p:cNvPr id="10" name="Textfeld 9"/>
          <p:cNvSpPr txBox="1"/>
          <p:nvPr/>
        </p:nvSpPr>
        <p:spPr>
          <a:xfrm>
            <a:off x="899592" y="3789373"/>
            <a:ext cx="1548172" cy="400110"/>
          </a:xfrm>
          <a:prstGeom prst="rect">
            <a:avLst/>
          </a:prstGeom>
          <a:noFill/>
          <a:ln w="25400">
            <a:solidFill>
              <a:schemeClr val="tx1"/>
            </a:solidFill>
          </a:ln>
        </p:spPr>
        <p:txBody>
          <a:bodyPr wrap="square" rtlCol="0">
            <a:spAutoFit/>
          </a:bodyPr>
          <a:lstStyle/>
          <a:p>
            <a:pPr algn="ctr"/>
            <a:r>
              <a:rPr lang="de-CH" sz="2000" dirty="0" smtClean="0">
                <a:solidFill>
                  <a:srgbClr val="FF0000"/>
                </a:solidFill>
                <a:latin typeface="Univers LT Std 53 Extended" pitchFamily="34" charset="0"/>
              </a:rPr>
              <a:t>Herodias</a:t>
            </a:r>
            <a:endParaRPr lang="de-CH" sz="2000" dirty="0">
              <a:solidFill>
                <a:srgbClr val="FF0000"/>
              </a:solidFill>
              <a:latin typeface="Univers LT Std 53 Extended" pitchFamily="34" charset="0"/>
            </a:endParaRPr>
          </a:p>
        </p:txBody>
      </p:sp>
      <p:sp>
        <p:nvSpPr>
          <p:cNvPr id="11" name="Textfeld 10"/>
          <p:cNvSpPr txBox="1"/>
          <p:nvPr/>
        </p:nvSpPr>
        <p:spPr>
          <a:xfrm>
            <a:off x="3419872" y="1700808"/>
            <a:ext cx="2088232"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3. Frau: </a:t>
            </a:r>
            <a:r>
              <a:rPr lang="de-CH" sz="2000" dirty="0" err="1" smtClean="0">
                <a:latin typeface="Univers LT Std 47 Cn Lt" pitchFamily="34" charset="0"/>
              </a:rPr>
              <a:t>Mariamne</a:t>
            </a:r>
            <a:r>
              <a:rPr lang="de-CH" sz="2000" dirty="0" smtClean="0">
                <a:latin typeface="Univers LT Std 47 Cn Lt" pitchFamily="34" charset="0"/>
              </a:rPr>
              <a:t> II</a:t>
            </a:r>
            <a:endParaRPr lang="de-CH" sz="2000" dirty="0">
              <a:latin typeface="Univers LT Std 47 Cn Lt" pitchFamily="34" charset="0"/>
            </a:endParaRPr>
          </a:p>
        </p:txBody>
      </p:sp>
      <p:sp>
        <p:nvSpPr>
          <p:cNvPr id="12" name="Textfeld 11"/>
          <p:cNvSpPr txBox="1"/>
          <p:nvPr/>
        </p:nvSpPr>
        <p:spPr>
          <a:xfrm>
            <a:off x="3419872" y="2801302"/>
            <a:ext cx="2181580" cy="707886"/>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Philippus I</a:t>
            </a:r>
          </a:p>
          <a:p>
            <a:r>
              <a:rPr lang="de-CH" sz="2000" dirty="0" smtClean="0">
                <a:latin typeface="Univers LT Std 47 Cn Lt" pitchFamily="34" charset="0"/>
              </a:rPr>
              <a:t>&amp; </a:t>
            </a:r>
            <a:r>
              <a:rPr lang="de-CH" sz="2000" dirty="0">
                <a:solidFill>
                  <a:srgbClr val="FF0000"/>
                </a:solidFill>
                <a:latin typeface="Univers LT Std 53 Extended" pitchFamily="34" charset="0"/>
              </a:rPr>
              <a:t>Herodias</a:t>
            </a:r>
          </a:p>
        </p:txBody>
      </p:sp>
      <p:sp>
        <p:nvSpPr>
          <p:cNvPr id="13" name="Textfeld 12"/>
          <p:cNvSpPr txBox="1"/>
          <p:nvPr/>
        </p:nvSpPr>
        <p:spPr>
          <a:xfrm>
            <a:off x="3635896" y="4653136"/>
            <a:ext cx="1512168" cy="400110"/>
          </a:xfrm>
          <a:prstGeom prst="rect">
            <a:avLst/>
          </a:prstGeom>
          <a:noFill/>
          <a:ln w="25400">
            <a:solidFill>
              <a:schemeClr val="tx1"/>
            </a:solidFill>
          </a:ln>
        </p:spPr>
        <p:txBody>
          <a:bodyPr wrap="square" rtlCol="0">
            <a:spAutoFit/>
          </a:bodyPr>
          <a:lstStyle/>
          <a:p>
            <a:pPr algn="ctr"/>
            <a:r>
              <a:rPr lang="de-CH" sz="2000" dirty="0" smtClean="0">
                <a:solidFill>
                  <a:srgbClr val="FFFF00"/>
                </a:solidFill>
                <a:latin typeface="Univers LT Std 53 Extended" pitchFamily="34" charset="0"/>
              </a:rPr>
              <a:t>Salome</a:t>
            </a:r>
            <a:endParaRPr lang="de-CH" sz="2000" dirty="0">
              <a:solidFill>
                <a:srgbClr val="FFFF00"/>
              </a:solidFill>
              <a:latin typeface="Univers LT Std 53 Extended" pitchFamily="34" charset="0"/>
            </a:endParaRPr>
          </a:p>
        </p:txBody>
      </p:sp>
      <p:sp>
        <p:nvSpPr>
          <p:cNvPr id="14" name="Textfeld 13"/>
          <p:cNvSpPr txBox="1"/>
          <p:nvPr/>
        </p:nvSpPr>
        <p:spPr>
          <a:xfrm>
            <a:off x="6499195" y="1700808"/>
            <a:ext cx="2105253"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4. Frau: </a:t>
            </a:r>
            <a:r>
              <a:rPr lang="de-CH" sz="2000" dirty="0" err="1" smtClean="0">
                <a:latin typeface="Univers LT Std 47 Cn Lt" pitchFamily="34" charset="0"/>
              </a:rPr>
              <a:t>Malthake</a:t>
            </a:r>
            <a:endParaRPr lang="de-CH" sz="2000" dirty="0">
              <a:latin typeface="Univers LT Std 47 Cn Lt" pitchFamily="34" charset="0"/>
            </a:endParaRPr>
          </a:p>
        </p:txBody>
      </p:sp>
      <p:sp>
        <p:nvSpPr>
          <p:cNvPr id="15" name="Textfeld 14"/>
          <p:cNvSpPr txBox="1"/>
          <p:nvPr/>
        </p:nvSpPr>
        <p:spPr>
          <a:xfrm>
            <a:off x="6444208" y="2791618"/>
            <a:ext cx="2232248" cy="707886"/>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Antipas</a:t>
            </a:r>
          </a:p>
          <a:p>
            <a:r>
              <a:rPr lang="de-CH" sz="2000" dirty="0" smtClean="0">
                <a:latin typeface="Univers LT Std 47 Cn Lt" pitchFamily="34" charset="0"/>
              </a:rPr>
              <a:t>&amp; Tochter </a:t>
            </a:r>
            <a:r>
              <a:rPr lang="de-CH" sz="2000" dirty="0" err="1" smtClean="0">
                <a:latin typeface="Univers LT Std 47 Cn Lt" pitchFamily="34" charset="0"/>
              </a:rPr>
              <a:t>Aretas</a:t>
            </a:r>
            <a:r>
              <a:rPr lang="de-CH" sz="2000" dirty="0" smtClean="0">
                <a:latin typeface="Univers LT Std 47 Cn Lt" pitchFamily="34" charset="0"/>
              </a:rPr>
              <a:t> IV.</a:t>
            </a:r>
          </a:p>
        </p:txBody>
      </p:sp>
      <p:cxnSp>
        <p:nvCxnSpPr>
          <p:cNvPr id="16" name="Gerade Verbindung mit Pfeil 15"/>
          <p:cNvCxnSpPr/>
          <p:nvPr/>
        </p:nvCxnSpPr>
        <p:spPr>
          <a:xfrm flipH="1">
            <a:off x="1691680" y="624463"/>
            <a:ext cx="1512168" cy="86032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5724128" y="624463"/>
            <a:ext cx="1548172" cy="9323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4355976" y="1268760"/>
            <a:ext cx="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a:off x="1115616" y="2204864"/>
            <a:ext cx="576064"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1619672" y="3309133"/>
            <a:ext cx="0" cy="4078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4355976"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7380312"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H="1">
            <a:off x="4372865" y="3937455"/>
            <a:ext cx="1" cy="571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2"/>
          <p:cNvSpPr>
            <a:spLocks noGrp="1" noChangeArrowheads="1"/>
          </p:cNvSpPr>
          <p:nvPr>
            <p:ph type="ctrTitle"/>
          </p:nvPr>
        </p:nvSpPr>
        <p:spPr>
          <a:xfrm>
            <a:off x="323528" y="5392960"/>
            <a:ext cx="8694966" cy="954107"/>
          </a:xfrm>
        </p:spPr>
        <p:txBody>
          <a:bodyPr wrap="square">
            <a:spAutoFit/>
          </a:bodyPr>
          <a:lstStyle/>
          <a:p>
            <a:pPr algn="l"/>
            <a:r>
              <a:rPr lang="de-CH" altLang="de-DE" sz="2800" dirty="0">
                <a:solidFill>
                  <a:schemeClr val="tx1"/>
                </a:solidFill>
                <a:effectLst/>
                <a:latin typeface="Univers LT Std 47 Cn Lt" pitchFamily="34" charset="0"/>
              </a:rPr>
              <a:t>„Der Anlass dazu war Herodias gewesen, die Frau von Philippus, dem Bruder des Herodes. Herodes hatte sie geheiratet</a:t>
            </a:r>
            <a:r>
              <a:rPr lang="de-CH" altLang="de-DE" sz="2800" dirty="0" smtClean="0">
                <a:solidFill>
                  <a:schemeClr val="tx1"/>
                </a:solidFill>
                <a:effectLst/>
                <a:latin typeface="Univers LT Std 47 Cn Lt" pitchFamily="34" charset="0"/>
              </a:rPr>
              <a:t>.“ Mk.6,17</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79959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Textfeld 2"/>
          <p:cNvSpPr txBox="1"/>
          <p:nvPr/>
        </p:nvSpPr>
        <p:spPr>
          <a:xfrm>
            <a:off x="3419872" y="116632"/>
            <a:ext cx="2088232" cy="1015663"/>
          </a:xfrm>
          <a:prstGeom prst="rect">
            <a:avLst/>
          </a:prstGeom>
          <a:noFill/>
          <a:ln w="25400">
            <a:solidFill>
              <a:schemeClr val="tx1"/>
            </a:solidFill>
          </a:ln>
        </p:spPr>
        <p:txBody>
          <a:bodyPr wrap="square" rtlCol="0">
            <a:spAutoFit/>
          </a:bodyPr>
          <a:lstStyle/>
          <a:p>
            <a:pPr algn="ctr"/>
            <a:r>
              <a:rPr lang="de-CH" sz="2000" dirty="0">
                <a:latin typeface="Univers LT Std 47 Cn Lt" pitchFamily="34" charset="0"/>
              </a:rPr>
              <a:t>Herodes der Grosse</a:t>
            </a:r>
          </a:p>
          <a:p>
            <a:pPr algn="ctr"/>
            <a:r>
              <a:rPr lang="de-CH" sz="2000" dirty="0">
                <a:latin typeface="Univers LT Std 47 Cn Lt" pitchFamily="34" charset="0"/>
              </a:rPr>
              <a:t>37 – 4 v.Chr.</a:t>
            </a:r>
          </a:p>
          <a:p>
            <a:pPr algn="ctr"/>
            <a:r>
              <a:rPr lang="de-CH" sz="2000" dirty="0">
                <a:latin typeface="Univers LT Std 47 Cn Lt" pitchFamily="34" charset="0"/>
              </a:rPr>
              <a:t>10 Ehefrauen</a:t>
            </a:r>
          </a:p>
        </p:txBody>
      </p:sp>
      <p:sp>
        <p:nvSpPr>
          <p:cNvPr id="8" name="Textfeld 7"/>
          <p:cNvSpPr txBox="1"/>
          <p:nvPr/>
        </p:nvSpPr>
        <p:spPr>
          <a:xfrm>
            <a:off x="467544" y="1700808"/>
            <a:ext cx="2160240" cy="400110"/>
          </a:xfrm>
          <a:prstGeom prst="rect">
            <a:avLst/>
          </a:prstGeom>
          <a:solidFill>
            <a:srgbClr val="000000"/>
          </a:solidFill>
          <a:ln w="25400">
            <a:solidFill>
              <a:schemeClr val="tx1"/>
            </a:solidFill>
          </a:ln>
        </p:spPr>
        <p:txBody>
          <a:bodyPr wrap="square" rtlCol="0">
            <a:spAutoFit/>
          </a:bodyPr>
          <a:lstStyle/>
          <a:p>
            <a:pPr algn="ctr"/>
            <a:r>
              <a:rPr lang="de-CH" sz="2000" dirty="0" smtClean="0">
                <a:latin typeface="Univers LT Std 47 Cn Lt" pitchFamily="34" charset="0"/>
              </a:rPr>
              <a:t>2. Frau: </a:t>
            </a:r>
            <a:r>
              <a:rPr lang="de-CH" sz="2000" dirty="0" err="1" smtClean="0">
                <a:latin typeface="Univers LT Std 47 Cn Lt" pitchFamily="34" charset="0"/>
              </a:rPr>
              <a:t>Mariamne</a:t>
            </a:r>
            <a:r>
              <a:rPr lang="de-CH" sz="2000" dirty="0" smtClean="0">
                <a:latin typeface="Univers LT Std 47 Cn Lt" pitchFamily="34" charset="0"/>
              </a:rPr>
              <a:t> I</a:t>
            </a:r>
            <a:endParaRPr lang="de-CH" sz="2000" dirty="0">
              <a:latin typeface="Univers LT Std 47 Cn Lt" pitchFamily="34" charset="0"/>
            </a:endParaRPr>
          </a:p>
        </p:txBody>
      </p:sp>
      <p:sp>
        <p:nvSpPr>
          <p:cNvPr id="9" name="Textfeld 8"/>
          <p:cNvSpPr txBox="1"/>
          <p:nvPr/>
        </p:nvSpPr>
        <p:spPr>
          <a:xfrm>
            <a:off x="467544" y="2813241"/>
            <a:ext cx="2160240" cy="400110"/>
          </a:xfrm>
          <a:prstGeom prst="rect">
            <a:avLst/>
          </a:prstGeom>
          <a:noFill/>
          <a:ln w="25400">
            <a:solidFill>
              <a:schemeClr val="tx1"/>
            </a:solidFill>
          </a:ln>
        </p:spPr>
        <p:txBody>
          <a:bodyPr wrap="square" rtlCol="0">
            <a:spAutoFit/>
          </a:bodyPr>
          <a:lstStyle/>
          <a:p>
            <a:pPr algn="ctr"/>
            <a:r>
              <a:rPr lang="de-CH" sz="2000" dirty="0" err="1" smtClean="0">
                <a:latin typeface="Univers LT Std 47 Cn Lt" pitchFamily="34" charset="0"/>
              </a:rPr>
              <a:t>Aristobul</a:t>
            </a:r>
            <a:r>
              <a:rPr lang="de-CH" sz="2000" dirty="0" smtClean="0">
                <a:latin typeface="Univers LT Std 47 Cn Lt" pitchFamily="34" charset="0"/>
              </a:rPr>
              <a:t> &amp; </a:t>
            </a:r>
            <a:r>
              <a:rPr lang="de-CH" sz="2000" dirty="0" err="1" smtClean="0">
                <a:latin typeface="Univers LT Std 47 Cn Lt" pitchFamily="34" charset="0"/>
              </a:rPr>
              <a:t>Berenike</a:t>
            </a:r>
            <a:r>
              <a:rPr lang="de-CH" sz="2000" dirty="0" smtClean="0">
                <a:latin typeface="Univers LT Std 47 Cn Lt" pitchFamily="34" charset="0"/>
              </a:rPr>
              <a:t> </a:t>
            </a:r>
            <a:endParaRPr lang="de-CH" sz="2000" dirty="0">
              <a:latin typeface="Univers LT Std 47 Cn Lt" pitchFamily="34" charset="0"/>
            </a:endParaRPr>
          </a:p>
        </p:txBody>
      </p:sp>
      <p:sp>
        <p:nvSpPr>
          <p:cNvPr id="10" name="Textfeld 9"/>
          <p:cNvSpPr txBox="1"/>
          <p:nvPr/>
        </p:nvSpPr>
        <p:spPr>
          <a:xfrm>
            <a:off x="899592" y="3789373"/>
            <a:ext cx="1548172" cy="400110"/>
          </a:xfrm>
          <a:prstGeom prst="rect">
            <a:avLst/>
          </a:prstGeom>
          <a:noFill/>
          <a:ln w="25400">
            <a:solidFill>
              <a:schemeClr val="tx1"/>
            </a:solidFill>
          </a:ln>
        </p:spPr>
        <p:txBody>
          <a:bodyPr wrap="square" rtlCol="0">
            <a:spAutoFit/>
          </a:bodyPr>
          <a:lstStyle/>
          <a:p>
            <a:pPr algn="ctr"/>
            <a:r>
              <a:rPr lang="de-CH" sz="2000" dirty="0" smtClean="0">
                <a:solidFill>
                  <a:srgbClr val="FF0000"/>
                </a:solidFill>
                <a:latin typeface="Univers LT Std 53 Extended" pitchFamily="34" charset="0"/>
              </a:rPr>
              <a:t>Herodias</a:t>
            </a:r>
            <a:endParaRPr lang="de-CH" sz="2000" dirty="0">
              <a:solidFill>
                <a:srgbClr val="FF0000"/>
              </a:solidFill>
              <a:latin typeface="Univers LT Std 53 Extended" pitchFamily="34" charset="0"/>
            </a:endParaRPr>
          </a:p>
        </p:txBody>
      </p:sp>
      <p:sp>
        <p:nvSpPr>
          <p:cNvPr id="11" name="Textfeld 10"/>
          <p:cNvSpPr txBox="1"/>
          <p:nvPr/>
        </p:nvSpPr>
        <p:spPr>
          <a:xfrm>
            <a:off x="3419872" y="1700808"/>
            <a:ext cx="2088232"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3. Frau: </a:t>
            </a:r>
            <a:r>
              <a:rPr lang="de-CH" sz="2000" dirty="0" err="1" smtClean="0">
                <a:latin typeface="Univers LT Std 47 Cn Lt" pitchFamily="34" charset="0"/>
              </a:rPr>
              <a:t>Mariamne</a:t>
            </a:r>
            <a:r>
              <a:rPr lang="de-CH" sz="2000" dirty="0" smtClean="0">
                <a:latin typeface="Univers LT Std 47 Cn Lt" pitchFamily="34" charset="0"/>
              </a:rPr>
              <a:t> II</a:t>
            </a:r>
            <a:endParaRPr lang="de-CH" sz="2000" dirty="0">
              <a:latin typeface="Univers LT Std 47 Cn Lt" pitchFamily="34" charset="0"/>
            </a:endParaRPr>
          </a:p>
        </p:txBody>
      </p:sp>
      <p:sp>
        <p:nvSpPr>
          <p:cNvPr id="12" name="Textfeld 11"/>
          <p:cNvSpPr txBox="1"/>
          <p:nvPr/>
        </p:nvSpPr>
        <p:spPr>
          <a:xfrm>
            <a:off x="3419872" y="2801302"/>
            <a:ext cx="2181580" cy="1015663"/>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a:t>
            </a:r>
            <a:r>
              <a:rPr lang="de-CH" sz="2000" dirty="0" err="1" smtClean="0">
                <a:latin typeface="Univers LT Std 47 Cn Lt" pitchFamily="34" charset="0"/>
              </a:rPr>
              <a:t>Boethos</a:t>
            </a:r>
            <a:r>
              <a:rPr lang="de-CH" sz="2000" dirty="0" smtClean="0">
                <a:latin typeface="Univers LT Std 47 Cn Lt" pitchFamily="34" charset="0"/>
              </a:rPr>
              <a:t> (</a:t>
            </a:r>
            <a:r>
              <a:rPr lang="de-CH" sz="2000" dirty="0" err="1" smtClean="0">
                <a:latin typeface="Univers LT Std 47 Cn Lt" pitchFamily="34" charset="0"/>
              </a:rPr>
              <a:t>Philippos</a:t>
            </a:r>
            <a:r>
              <a:rPr lang="de-CH" sz="2000" dirty="0" smtClean="0">
                <a:latin typeface="Univers LT Std 47 Cn Lt" pitchFamily="34" charset="0"/>
              </a:rPr>
              <a:t> I)</a:t>
            </a:r>
          </a:p>
          <a:p>
            <a:r>
              <a:rPr lang="de-CH" sz="2000" dirty="0" smtClean="0">
                <a:latin typeface="Univers LT Std 47 Cn Lt" pitchFamily="34" charset="0"/>
              </a:rPr>
              <a:t>&amp; </a:t>
            </a:r>
            <a:r>
              <a:rPr lang="de-CH" sz="2000" dirty="0">
                <a:solidFill>
                  <a:srgbClr val="FF0000"/>
                </a:solidFill>
                <a:latin typeface="Univers LT Std 53 Extended" pitchFamily="34" charset="0"/>
              </a:rPr>
              <a:t>Herodias</a:t>
            </a:r>
          </a:p>
        </p:txBody>
      </p:sp>
      <p:sp>
        <p:nvSpPr>
          <p:cNvPr id="13" name="Textfeld 12"/>
          <p:cNvSpPr txBox="1"/>
          <p:nvPr/>
        </p:nvSpPr>
        <p:spPr>
          <a:xfrm>
            <a:off x="3635896" y="4653136"/>
            <a:ext cx="1512168" cy="400110"/>
          </a:xfrm>
          <a:prstGeom prst="rect">
            <a:avLst/>
          </a:prstGeom>
          <a:noFill/>
          <a:ln w="25400">
            <a:solidFill>
              <a:schemeClr val="tx1"/>
            </a:solidFill>
          </a:ln>
        </p:spPr>
        <p:txBody>
          <a:bodyPr wrap="square" rtlCol="0">
            <a:spAutoFit/>
          </a:bodyPr>
          <a:lstStyle/>
          <a:p>
            <a:pPr algn="ctr"/>
            <a:r>
              <a:rPr lang="de-CH" sz="2000" dirty="0" smtClean="0">
                <a:solidFill>
                  <a:srgbClr val="FFFF00"/>
                </a:solidFill>
                <a:latin typeface="Univers LT Std 53 Extended" pitchFamily="34" charset="0"/>
              </a:rPr>
              <a:t>Salome</a:t>
            </a:r>
            <a:endParaRPr lang="de-CH" sz="2000" dirty="0">
              <a:solidFill>
                <a:srgbClr val="FFFF00"/>
              </a:solidFill>
              <a:latin typeface="Univers LT Std 53 Extended" pitchFamily="34" charset="0"/>
            </a:endParaRPr>
          </a:p>
        </p:txBody>
      </p:sp>
      <p:sp>
        <p:nvSpPr>
          <p:cNvPr id="14" name="Textfeld 13"/>
          <p:cNvSpPr txBox="1"/>
          <p:nvPr/>
        </p:nvSpPr>
        <p:spPr>
          <a:xfrm>
            <a:off x="6499195" y="1700808"/>
            <a:ext cx="2105253" cy="400110"/>
          </a:xfrm>
          <a:prstGeom prst="rect">
            <a:avLst/>
          </a:prstGeom>
          <a:noFill/>
          <a:ln w="25400">
            <a:solidFill>
              <a:schemeClr val="tx1"/>
            </a:solidFill>
          </a:ln>
        </p:spPr>
        <p:txBody>
          <a:bodyPr wrap="square" rtlCol="0">
            <a:spAutoFit/>
          </a:bodyPr>
          <a:lstStyle/>
          <a:p>
            <a:pPr algn="ctr"/>
            <a:r>
              <a:rPr lang="de-CH" sz="2000" dirty="0" smtClean="0">
                <a:latin typeface="Univers LT Std 47 Cn Lt" pitchFamily="34" charset="0"/>
              </a:rPr>
              <a:t>4. Frau: </a:t>
            </a:r>
            <a:r>
              <a:rPr lang="de-CH" sz="2000" dirty="0" err="1" smtClean="0">
                <a:latin typeface="Univers LT Std 47 Cn Lt" pitchFamily="34" charset="0"/>
              </a:rPr>
              <a:t>Malthake</a:t>
            </a:r>
            <a:endParaRPr lang="de-CH" sz="2000" dirty="0">
              <a:latin typeface="Univers LT Std 47 Cn Lt" pitchFamily="34" charset="0"/>
            </a:endParaRPr>
          </a:p>
        </p:txBody>
      </p:sp>
      <p:sp>
        <p:nvSpPr>
          <p:cNvPr id="15" name="Textfeld 14"/>
          <p:cNvSpPr txBox="1"/>
          <p:nvPr/>
        </p:nvSpPr>
        <p:spPr>
          <a:xfrm>
            <a:off x="6444208" y="2791618"/>
            <a:ext cx="2232248" cy="1015663"/>
          </a:xfrm>
          <a:prstGeom prst="rect">
            <a:avLst/>
          </a:prstGeom>
          <a:noFill/>
          <a:ln w="25400">
            <a:solidFill>
              <a:schemeClr val="tx1"/>
            </a:solidFill>
          </a:ln>
        </p:spPr>
        <p:txBody>
          <a:bodyPr wrap="square" rtlCol="0">
            <a:spAutoFit/>
          </a:bodyPr>
          <a:lstStyle/>
          <a:p>
            <a:r>
              <a:rPr lang="de-CH" sz="2000" dirty="0" smtClean="0">
                <a:latin typeface="Univers LT Std 47 Cn Lt" pitchFamily="34" charset="0"/>
              </a:rPr>
              <a:t>Herodes Antipas</a:t>
            </a:r>
          </a:p>
          <a:p>
            <a:r>
              <a:rPr lang="de-CH" sz="2000" dirty="0" smtClean="0">
                <a:latin typeface="Univers LT Std 47 Cn Lt" pitchFamily="34" charset="0"/>
              </a:rPr>
              <a:t>&amp; </a:t>
            </a:r>
            <a:r>
              <a:rPr lang="de-CH" sz="2000" dirty="0">
                <a:latin typeface="Univers LT Std 47 Cn Lt" pitchFamily="34" charset="0"/>
              </a:rPr>
              <a:t> </a:t>
            </a:r>
            <a:r>
              <a:rPr lang="de-CH" sz="2000" dirty="0" smtClean="0">
                <a:latin typeface="Univers LT Std 47 Cn Lt" pitchFamily="34" charset="0"/>
              </a:rPr>
              <a:t>Tochter </a:t>
            </a:r>
            <a:r>
              <a:rPr lang="de-CH" sz="2000" dirty="0" err="1" smtClean="0">
                <a:latin typeface="Univers LT Std 47 Cn Lt" pitchFamily="34" charset="0"/>
              </a:rPr>
              <a:t>Aretas</a:t>
            </a:r>
            <a:r>
              <a:rPr lang="de-CH" sz="2000" dirty="0" smtClean="0">
                <a:latin typeface="Univers LT Std 47 Cn Lt" pitchFamily="34" charset="0"/>
              </a:rPr>
              <a:t> IV.</a:t>
            </a:r>
          </a:p>
          <a:p>
            <a:r>
              <a:rPr lang="de-CH" sz="2000" dirty="0" smtClean="0">
                <a:latin typeface="Univers LT Std 47 Cn Lt" pitchFamily="34" charset="0"/>
              </a:rPr>
              <a:t>&amp;  </a:t>
            </a:r>
            <a:r>
              <a:rPr lang="de-CH" sz="2000" dirty="0" smtClean="0">
                <a:solidFill>
                  <a:srgbClr val="FF0000"/>
                </a:solidFill>
                <a:latin typeface="Univers LT Std 53 Extended" pitchFamily="34" charset="0"/>
              </a:rPr>
              <a:t>Herodias</a:t>
            </a:r>
            <a:endParaRPr lang="de-CH" sz="2000" dirty="0">
              <a:solidFill>
                <a:srgbClr val="FF0000"/>
              </a:solidFill>
              <a:latin typeface="Univers LT Std 53 Extended" pitchFamily="34" charset="0"/>
            </a:endParaRPr>
          </a:p>
        </p:txBody>
      </p:sp>
      <p:cxnSp>
        <p:nvCxnSpPr>
          <p:cNvPr id="16" name="Gerade Verbindung mit Pfeil 15"/>
          <p:cNvCxnSpPr/>
          <p:nvPr/>
        </p:nvCxnSpPr>
        <p:spPr>
          <a:xfrm flipH="1">
            <a:off x="1691680" y="624463"/>
            <a:ext cx="1512168" cy="86032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5724128" y="624463"/>
            <a:ext cx="1548172" cy="9323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4355976" y="1268760"/>
            <a:ext cx="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a:off x="1115616" y="2204864"/>
            <a:ext cx="576064"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a:off x="1619672" y="3309133"/>
            <a:ext cx="0" cy="4078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4355976"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7380312" y="220486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H="1">
            <a:off x="4372865" y="3937455"/>
            <a:ext cx="1" cy="571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Multiplizieren 1"/>
          <p:cNvSpPr/>
          <p:nvPr/>
        </p:nvSpPr>
        <p:spPr>
          <a:xfrm>
            <a:off x="3779912" y="3513082"/>
            <a:ext cx="1512168" cy="20395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Multiplizieren 20"/>
          <p:cNvSpPr/>
          <p:nvPr/>
        </p:nvSpPr>
        <p:spPr>
          <a:xfrm>
            <a:off x="6948264" y="3197474"/>
            <a:ext cx="1512168" cy="20395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3" name="Rectangle 2"/>
          <p:cNvSpPr>
            <a:spLocks noGrp="1" noChangeArrowheads="1"/>
          </p:cNvSpPr>
          <p:nvPr>
            <p:ph type="ctrTitle"/>
          </p:nvPr>
        </p:nvSpPr>
        <p:spPr>
          <a:xfrm>
            <a:off x="323528" y="5392960"/>
            <a:ext cx="8694966" cy="954107"/>
          </a:xfrm>
        </p:spPr>
        <p:txBody>
          <a:bodyPr wrap="square">
            <a:spAutoFit/>
          </a:bodyPr>
          <a:lstStyle/>
          <a:p>
            <a:pPr algn="l"/>
            <a:r>
              <a:rPr lang="de-CH" altLang="de-DE" sz="2800" dirty="0">
                <a:solidFill>
                  <a:schemeClr val="tx1"/>
                </a:solidFill>
                <a:effectLst/>
                <a:latin typeface="Univers LT Std 47 Cn Lt" pitchFamily="34" charset="0"/>
              </a:rPr>
              <a:t>„Der Anlass dazu war Herodias gewesen, die Frau von Philippus, dem Bruder des Herodes. Herodes hatte sie geheiratet</a:t>
            </a:r>
            <a:r>
              <a:rPr lang="de-CH" altLang="de-DE" sz="2800" dirty="0" smtClean="0">
                <a:solidFill>
                  <a:schemeClr val="tx1"/>
                </a:solidFill>
                <a:effectLst/>
                <a:latin typeface="Univers LT Std 47 Cn Lt" pitchFamily="34" charset="0"/>
              </a:rPr>
              <a:t>.“ Mk.6,17</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7098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2.Mose 20,14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132856"/>
            <a:ext cx="5040560" cy="584775"/>
          </a:xfrm>
        </p:spPr>
        <p:txBody>
          <a:bodyPr wrap="square">
            <a:spAutoFit/>
          </a:bodyPr>
          <a:lstStyle/>
          <a:p>
            <a:pPr algn="l"/>
            <a:r>
              <a:rPr lang="de-CH" altLang="de-DE" sz="3200" dirty="0">
                <a:solidFill>
                  <a:schemeClr val="tx1"/>
                </a:solidFill>
                <a:effectLst/>
                <a:latin typeface="Univers LT Std 47 Cn Lt" pitchFamily="34" charset="0"/>
              </a:rPr>
              <a:t>„Du sollst nicht ehebrechen.“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3386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2.Mose 20,17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86977"/>
            <a:ext cx="5040560" cy="2062103"/>
          </a:xfrm>
        </p:spPr>
        <p:txBody>
          <a:bodyPr wrap="square">
            <a:spAutoFit/>
          </a:bodyPr>
          <a:lstStyle/>
          <a:p>
            <a:pPr algn="l"/>
            <a:r>
              <a:rPr lang="de-CH" altLang="de-DE" sz="3200" dirty="0">
                <a:solidFill>
                  <a:schemeClr val="tx1"/>
                </a:solidFill>
                <a:effectLst/>
                <a:latin typeface="Univers LT Std 47 Cn Lt" pitchFamily="34" charset="0"/>
              </a:rPr>
              <a:t>„Du sollst nicht begehren deines Nächsten Frau, Knecht, Magd, Rind, Esel noch alles, </a:t>
            </a:r>
            <a:r>
              <a:rPr lang="de-CH" altLang="de-DE" sz="3200" dirty="0" smtClean="0">
                <a:solidFill>
                  <a:schemeClr val="tx1"/>
                </a:solidFill>
                <a:effectLst/>
                <a:latin typeface="Univers LT Std 47 Cn Lt" pitchFamily="34" charset="0"/>
              </a:rPr>
              <a:t>was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dein </a:t>
            </a:r>
            <a:r>
              <a:rPr lang="de-CH" altLang="de-DE" sz="3200" dirty="0">
                <a:solidFill>
                  <a:schemeClr val="tx1"/>
                </a:solidFill>
                <a:effectLst/>
                <a:latin typeface="Univers LT Std 47 Cn Lt" pitchFamily="34" charset="0"/>
              </a:rPr>
              <a:t>Nächster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0537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3.Mose 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36454" y="2060848"/>
            <a:ext cx="5207546" cy="2554545"/>
          </a:xfrm>
        </p:spPr>
        <p:txBody>
          <a:bodyPr wrap="square">
            <a:spAutoFit/>
          </a:bodyPr>
          <a:lstStyle/>
          <a:p>
            <a:pPr algn="l"/>
            <a:r>
              <a:rPr lang="de-CH" altLang="de-DE" sz="3200" dirty="0">
                <a:solidFill>
                  <a:schemeClr val="tx1"/>
                </a:solidFill>
                <a:effectLst/>
                <a:latin typeface="Univers LT Std 47 Cn Lt" pitchFamily="34" charset="0"/>
              </a:rPr>
              <a:t>„Wenn jemand die Frau seines Bruders nimmt, so ist das eine abscheuliche Tat. Sie </a:t>
            </a:r>
            <a:r>
              <a:rPr lang="de-CH" altLang="de-DE" sz="3200" dirty="0" smtClean="0">
                <a:solidFill>
                  <a:schemeClr val="tx1"/>
                </a:solidFill>
                <a:effectLst/>
                <a:latin typeface="Univers LT Std 47 Cn Lt" pitchFamily="34" charset="0"/>
              </a:rPr>
              <a:t>sollen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ohne </a:t>
            </a:r>
            <a:r>
              <a:rPr lang="de-CH" altLang="de-DE" sz="3200" dirty="0">
                <a:solidFill>
                  <a:schemeClr val="tx1"/>
                </a:solidFill>
                <a:effectLst/>
                <a:latin typeface="Univers LT Std 47 Cn Lt" pitchFamily="34" charset="0"/>
              </a:rPr>
              <a:t>Kinder sein, denn er hat damit seinen Bruder geschändet.“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6339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2132856"/>
            <a:ext cx="4379962" cy="1569660"/>
          </a:xfrm>
        </p:spPr>
        <p:txBody>
          <a:bodyPr wrap="square">
            <a:spAutoFit/>
          </a:bodyPr>
          <a:lstStyle/>
          <a:p>
            <a:pPr algn="l"/>
            <a:r>
              <a:rPr lang="de-CH" altLang="de-DE" sz="3200" dirty="0">
                <a:solidFill>
                  <a:schemeClr val="tx1"/>
                </a:solidFill>
                <a:effectLst/>
                <a:latin typeface="Univers LT Std 47 Cn Lt" pitchFamily="34" charset="0"/>
              </a:rPr>
              <a:t>„Du hattest nicht das Recht, deinem Bruder die Frau wegzunehmen.“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07515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88024" y="1988840"/>
            <a:ext cx="4248472" cy="3046988"/>
          </a:xfrm>
        </p:spPr>
        <p:txBody>
          <a:bodyPr wrap="square">
            <a:spAutoFit/>
          </a:bodyPr>
          <a:lstStyle/>
          <a:p>
            <a:pPr algn="l"/>
            <a:r>
              <a:rPr lang="de-CH" altLang="de-DE" sz="3200" dirty="0">
                <a:solidFill>
                  <a:schemeClr val="tx1"/>
                </a:solidFill>
                <a:effectLst/>
                <a:latin typeface="Univers LT Std 47 Cn Lt" pitchFamily="34" charset="0"/>
              </a:rPr>
              <a:t>„Herodias hegte deswegen einen solchen Groll gegen Johannes, dass sie ihn am liebsten umgebracht hätte. Doch bot sich ihr zunächst keine Möglichkeit dazu.“</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6868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55976" y="2060848"/>
            <a:ext cx="4752528" cy="2554545"/>
          </a:xfrm>
        </p:spPr>
        <p:txBody>
          <a:bodyPr wrap="square">
            <a:spAutoFit/>
          </a:bodyPr>
          <a:lstStyle/>
          <a:p>
            <a:pPr algn="l"/>
            <a:r>
              <a:rPr lang="de-CH" altLang="de-DE" sz="3200" dirty="0">
                <a:solidFill>
                  <a:schemeClr val="tx1"/>
                </a:solidFill>
                <a:effectLst/>
                <a:latin typeface="Univers LT Std 47 Cn Lt" pitchFamily="34" charset="0"/>
              </a:rPr>
              <a:t>„Herodes hatte Hochachtung vor Johannes, den er als einen gerechten und heiligen Mann kannte, und sorgte </a:t>
            </a:r>
            <a:r>
              <a:rPr lang="de-CH" altLang="de-DE" sz="3200" dirty="0" smtClean="0">
                <a:solidFill>
                  <a:schemeClr val="tx1"/>
                </a:solidFill>
                <a:effectLst/>
                <a:latin typeface="Univers LT Std 47 Cn Lt" pitchFamily="34" charset="0"/>
              </a:rPr>
              <a:t>deshalb</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für </a:t>
            </a:r>
            <a:r>
              <a:rPr lang="de-CH" altLang="de-DE" sz="3200" dirty="0">
                <a:solidFill>
                  <a:schemeClr val="tx1"/>
                </a:solidFill>
                <a:effectLst/>
                <a:latin typeface="Univers LT Std 47 Cn Lt" pitchFamily="34" charset="0"/>
              </a:rPr>
              <a:t>seine Sicherheit.“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5503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27984" y="2132856"/>
            <a:ext cx="4608512" cy="2062103"/>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Johannes der Täufer </a:t>
            </a:r>
            <a:r>
              <a:rPr lang="de-CH" altLang="de-DE" sz="3200" dirty="0" smtClean="0">
                <a:solidFill>
                  <a:schemeClr val="tx1"/>
                </a:solidFill>
                <a:effectLst/>
                <a:latin typeface="Univers LT Std 47 Cn Lt" pitchFamily="34" charset="0"/>
              </a:rPr>
              <a:t>ist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von </a:t>
            </a:r>
            <a:r>
              <a:rPr lang="de-CH" altLang="de-DE" sz="3200" dirty="0">
                <a:solidFill>
                  <a:schemeClr val="tx1"/>
                </a:solidFill>
                <a:effectLst/>
                <a:latin typeface="Univers LT Std 47 Cn Lt" pitchFamily="34" charset="0"/>
              </a:rPr>
              <a:t>den Toten auferstanden; deshalb gehen solche Wunderkräfte von ihm aus.“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Matthäus-Evangelium 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1988840"/>
            <a:ext cx="4968552" cy="2062103"/>
          </a:xfrm>
        </p:spPr>
        <p:txBody>
          <a:bodyPr wrap="square">
            <a:spAutoFit/>
          </a:bodyPr>
          <a:lstStyle/>
          <a:p>
            <a:pPr algn="l"/>
            <a:r>
              <a:rPr lang="de-CH" altLang="de-DE" sz="3200" dirty="0">
                <a:solidFill>
                  <a:schemeClr val="tx1"/>
                </a:solidFill>
                <a:effectLst/>
                <a:latin typeface="Univers LT Std 47 Cn Lt" pitchFamily="34" charset="0"/>
              </a:rPr>
              <a:t>„Herodes hätte ihn am liebsten umgebracht, fürchtete sich aber vor dem Volk, denn es hielt Johannes für einen Propheten.“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5580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55976" y="2060848"/>
            <a:ext cx="4752528" cy="1569660"/>
          </a:xfrm>
        </p:spPr>
        <p:txBody>
          <a:bodyPr wrap="square">
            <a:spAutoFit/>
          </a:bodyPr>
          <a:lstStyle/>
          <a:p>
            <a:pPr algn="l"/>
            <a:r>
              <a:rPr lang="de-CH" altLang="de-DE" sz="3200" dirty="0">
                <a:solidFill>
                  <a:schemeClr val="tx1"/>
                </a:solidFill>
                <a:effectLst/>
                <a:latin typeface="Univers LT Std 47 Cn Lt" pitchFamily="34" charset="0"/>
              </a:rPr>
              <a:t>„Herodes hörte Johannes gern zu, obwohl er dabei jedes Mal in grosse Unruhe geriet.“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8185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Apostelgeschichte 26,28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88024" y="2060848"/>
            <a:ext cx="4320480" cy="2062103"/>
          </a:xfrm>
        </p:spPr>
        <p:txBody>
          <a:bodyPr wrap="square">
            <a:spAutoFit/>
          </a:bodyPr>
          <a:lstStyle/>
          <a:p>
            <a:pPr algn="l"/>
            <a:r>
              <a:rPr lang="de-CH" altLang="de-DE" sz="3200" dirty="0">
                <a:solidFill>
                  <a:schemeClr val="tx1"/>
                </a:solidFill>
                <a:effectLst/>
                <a:latin typeface="Univers LT Std 47 Cn Lt" pitchFamily="34" charset="0"/>
              </a:rPr>
              <a:t>„Du redest so überzeugend, dass du demnächst noch einen Christen aus mir machst!“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27948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Apostelgeschichte 26,29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2038196"/>
            <a:ext cx="5328592" cy="3046988"/>
          </a:xfrm>
        </p:spPr>
        <p:txBody>
          <a:bodyPr wrap="square">
            <a:spAutoFit/>
          </a:bodyPr>
          <a:lstStyle/>
          <a:p>
            <a:pPr algn="l"/>
            <a:r>
              <a:rPr lang="de-CH" altLang="de-DE" sz="3200" dirty="0">
                <a:solidFill>
                  <a:schemeClr val="tx1"/>
                </a:solidFill>
                <a:effectLst/>
                <a:latin typeface="Univers LT Std 47 Cn Lt" pitchFamily="34" charset="0"/>
              </a:rPr>
              <a:t>„Ich bete zu Gott, dass früher oder später nicht nur du, sondern alle, die mich heute gehört haben, das werden, was ich geworden bin – abgesehen natürlich von den Fesseln.“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0715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60648"/>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DE" altLang="de-DE" sz="4000" dirty="0">
                <a:solidFill>
                  <a:schemeClr val="tx1"/>
                </a:solidFill>
                <a:effectLst/>
                <a:latin typeface="Univers LT Std 47 Cn Lt" pitchFamily="34" charset="0"/>
              </a:rPr>
              <a:t>Versprechen mit tödlicher Folge</a:t>
            </a: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0032" y="2060848"/>
            <a:ext cx="4104456" cy="1077218"/>
          </a:xfrm>
        </p:spPr>
        <p:txBody>
          <a:bodyPr wrap="square">
            <a:spAutoFit/>
          </a:bodyPr>
          <a:lstStyle/>
          <a:p>
            <a:pPr algn="l"/>
            <a:r>
              <a:rPr lang="de-CH" altLang="de-DE" sz="3200" dirty="0">
                <a:solidFill>
                  <a:schemeClr val="tx1"/>
                </a:solidFill>
                <a:effectLst/>
                <a:latin typeface="Univers LT Std 47 Cn Lt" pitchFamily="34" charset="0"/>
              </a:rPr>
              <a:t>„Da kam für Herodias eine günstige Gelegenheit.“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2055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292080" y="2060848"/>
            <a:ext cx="3600400" cy="1569660"/>
          </a:xfrm>
        </p:spPr>
        <p:txBody>
          <a:bodyPr wrap="square">
            <a:spAutoFit/>
          </a:bodyPr>
          <a:lstStyle/>
          <a:p>
            <a:pPr algn="l"/>
            <a:r>
              <a:rPr lang="de-CH" altLang="de-DE" sz="3200" dirty="0">
                <a:solidFill>
                  <a:schemeClr val="tx1"/>
                </a:solidFill>
                <a:effectLst/>
                <a:latin typeface="Univers LT Std 47 Cn Lt" pitchFamily="34" charset="0"/>
              </a:rPr>
              <a:t>„Wünsche dir, was du willst; ich werde es dir geben!“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800837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76056" y="1988840"/>
            <a:ext cx="3960440" cy="2062103"/>
          </a:xfrm>
        </p:spPr>
        <p:txBody>
          <a:bodyPr wrap="square">
            <a:spAutoFit/>
          </a:bodyPr>
          <a:lstStyle/>
          <a:p>
            <a:pPr algn="l"/>
            <a:r>
              <a:rPr lang="de-CH" altLang="de-DE" sz="3200" dirty="0">
                <a:solidFill>
                  <a:schemeClr val="tx1"/>
                </a:solidFill>
                <a:effectLst/>
                <a:latin typeface="Univers LT Std 47 Cn Lt" pitchFamily="34" charset="0"/>
              </a:rPr>
              <a:t>„Um was du auch bittest – ich werde es dir geben, und wäre es die Hälfte meines Königreichs!“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1201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2132856"/>
            <a:ext cx="5328592" cy="584775"/>
          </a:xfrm>
        </p:spPr>
        <p:txBody>
          <a:bodyPr wrap="square">
            <a:spAutoFit/>
          </a:bodyPr>
          <a:lstStyle/>
          <a:p>
            <a:pPr algn="l"/>
            <a:r>
              <a:rPr lang="de-CH" altLang="de-DE" sz="3200" dirty="0">
                <a:solidFill>
                  <a:schemeClr val="tx1"/>
                </a:solidFill>
                <a:effectLst/>
                <a:latin typeface="Univers LT Std 47 Cn Lt" pitchFamily="34" charset="0"/>
              </a:rPr>
              <a:t>„Den Kopf Johannes des Täufers.“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7440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1988840"/>
            <a:ext cx="4968552" cy="1569660"/>
          </a:xfrm>
        </p:spPr>
        <p:txBody>
          <a:bodyPr wrap="square">
            <a:spAutoFit/>
          </a:bodyPr>
          <a:lstStyle/>
          <a:p>
            <a:pPr algn="l"/>
            <a:r>
              <a:rPr lang="de-CH" altLang="de-DE" sz="3200" dirty="0">
                <a:solidFill>
                  <a:schemeClr val="tx1"/>
                </a:solidFill>
                <a:effectLst/>
                <a:latin typeface="Univers LT Std 47 Cn Lt" pitchFamily="34" charset="0"/>
              </a:rPr>
              <a:t>„Ich will, dass du mir sofort auf einer Schale den Kopf Johannes des Täufers bringen lässt!“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7870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27984" y="2276872"/>
            <a:ext cx="4608512" cy="584775"/>
          </a:xfrm>
        </p:spPr>
        <p:txBody>
          <a:bodyPr wrap="square">
            <a:spAutoFit/>
          </a:bodyPr>
          <a:lstStyle/>
          <a:p>
            <a:pPr algn="l"/>
            <a:r>
              <a:rPr lang="de-CH" altLang="de-DE" sz="3200" dirty="0">
                <a:solidFill>
                  <a:schemeClr val="tx1"/>
                </a:solidFill>
                <a:effectLst/>
                <a:latin typeface="Univers LT Std 47 Cn Lt" pitchFamily="34" charset="0"/>
              </a:rPr>
              <a:t>„Er ist Elia.“</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9091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14969"/>
            <a:ext cx="5040560" cy="2062103"/>
          </a:xfrm>
        </p:spPr>
        <p:txBody>
          <a:bodyPr wrap="square">
            <a:spAutoFit/>
          </a:bodyPr>
          <a:lstStyle/>
          <a:p>
            <a:pPr algn="l"/>
            <a:r>
              <a:rPr lang="de-CH" altLang="de-DE" sz="3200" dirty="0">
                <a:solidFill>
                  <a:schemeClr val="tx1"/>
                </a:solidFill>
                <a:effectLst/>
                <a:latin typeface="Univers LT Std 47 Cn Lt" pitchFamily="34" charset="0"/>
              </a:rPr>
              <a:t>„Dann trug er den Kopf auf einer Schale herein und gab ihn dem Mädchen, und das </a:t>
            </a:r>
            <a:r>
              <a:rPr lang="de-CH" altLang="de-DE" sz="3200" dirty="0" smtClean="0">
                <a:solidFill>
                  <a:schemeClr val="tx1"/>
                </a:solidFill>
                <a:effectLst/>
                <a:latin typeface="Univers LT Std 47 Cn Lt" pitchFamily="34" charset="0"/>
              </a:rPr>
              <a:t>Mädchen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gab </a:t>
            </a:r>
            <a:r>
              <a:rPr lang="de-CH" altLang="de-DE" sz="3200" dirty="0">
                <a:solidFill>
                  <a:schemeClr val="tx1"/>
                </a:solidFill>
                <a:effectLst/>
                <a:latin typeface="Univers LT Std 47 Cn Lt" pitchFamily="34" charset="0"/>
              </a:rPr>
              <a:t>ihn seiner Mutter.“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89951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Matthäus-Evangelium 14,13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014969"/>
            <a:ext cx="5040560" cy="2062103"/>
          </a:xfrm>
        </p:spPr>
        <p:txBody>
          <a:bodyPr wrap="square">
            <a:spAutoFit/>
          </a:bodyPr>
          <a:lstStyle/>
          <a:p>
            <a:pPr algn="l"/>
            <a:r>
              <a:rPr lang="de-CH" altLang="de-DE" sz="3200" dirty="0">
                <a:solidFill>
                  <a:schemeClr val="tx1"/>
                </a:solidFill>
                <a:effectLst/>
                <a:latin typeface="Univers LT Std 47 Cn Lt" pitchFamily="34" charset="0"/>
              </a:rPr>
              <a:t>„Als Jesus das hörte, zog er sich zurück; er fuhr mit dem Boot an einen einsamen Ort, um </a:t>
            </a:r>
            <a:r>
              <a:rPr lang="de-CH" altLang="de-DE" sz="3200" dirty="0" smtClean="0">
                <a:solidFill>
                  <a:schemeClr val="tx1"/>
                </a:solidFill>
                <a:effectLst/>
                <a:latin typeface="Univers LT Std 47 Cn Lt" pitchFamily="34" charset="0"/>
              </a:rPr>
              <a:t>allein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0395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12,50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83968" y="2060848"/>
            <a:ext cx="4824536" cy="2062103"/>
          </a:xfrm>
        </p:spPr>
        <p:txBody>
          <a:bodyPr wrap="square">
            <a:spAutoFit/>
          </a:bodyPr>
          <a:lstStyle/>
          <a:p>
            <a:pPr algn="l"/>
            <a:r>
              <a:rPr lang="de-CH" altLang="de-DE" sz="3200" dirty="0">
                <a:solidFill>
                  <a:schemeClr val="tx1"/>
                </a:solidFill>
                <a:effectLst/>
                <a:latin typeface="Univers LT Std 47 Cn Lt" pitchFamily="34" charset="0"/>
              </a:rPr>
              <a:t>„Vor mir steht eine Taufe, mit der ich noch getauft werden muss, und wie schwer ist mir das Herz, bis sie vollzogen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1399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Kolosser-Brief 1,19-20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19872" y="2132856"/>
            <a:ext cx="5616624" cy="2677656"/>
          </a:xfrm>
        </p:spPr>
        <p:txBody>
          <a:bodyPr wrap="square">
            <a:spAutoFit/>
          </a:bodyPr>
          <a:lstStyle/>
          <a:p>
            <a:pPr algn="l"/>
            <a:r>
              <a:rPr lang="de-CH" altLang="de-DE" sz="2800" dirty="0">
                <a:solidFill>
                  <a:schemeClr val="tx1"/>
                </a:solidFill>
                <a:effectLst/>
                <a:latin typeface="Univers LT Std 47 Cn Lt" pitchFamily="34" charset="0"/>
              </a:rPr>
              <a:t>„Ja, Gott hat beschlossen, mit der ganzen Fülle seines Wesens in Jesus zu wohnen und durch Jesus das ganze Universum mit sich zu versöhnen. Dadurch, dass Christus am Kreuz sein Blut vergoss, hat Gott Frieden geschaffen.“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1897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2060848"/>
            <a:ext cx="8568952" cy="1107996"/>
          </a:xfrm>
        </p:spPr>
        <p:txBody>
          <a:bodyPr wrap="square">
            <a:spAutoFit/>
          </a:bodyPr>
          <a:lstStyle/>
          <a:p>
            <a:pPr algn="r"/>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1.Thessalonicher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2132856"/>
            <a:ext cx="5256584" cy="3108543"/>
          </a:xfrm>
        </p:spPr>
        <p:txBody>
          <a:bodyPr wrap="square">
            <a:spAutoFit/>
          </a:bodyPr>
          <a:lstStyle/>
          <a:p>
            <a:pPr algn="l"/>
            <a:r>
              <a:rPr lang="de-CH" altLang="de-DE" sz="2800" dirty="0">
                <a:solidFill>
                  <a:schemeClr val="tx1"/>
                </a:solidFill>
                <a:effectLst/>
                <a:latin typeface="Univers LT Std 47 Cn Lt" pitchFamily="34" charset="0"/>
              </a:rPr>
              <a:t>„Danach werden wir – die Gläubigen, die zu diesem Zeitpunkt noch am Leben sind – mit ihnen zusammen – die im Herrn verstorben sind – in den Wolken emporgehoben, dem Herrn entgegen, und dann werden wir alle für </a:t>
            </a:r>
            <a:r>
              <a:rPr lang="de-CH" altLang="de-DE" sz="2800" dirty="0" smtClean="0">
                <a:solidFill>
                  <a:schemeClr val="tx1"/>
                </a:solidFill>
                <a:effectLst/>
                <a:latin typeface="Univers LT Std 47 Cn Lt" pitchFamily="34" charset="0"/>
              </a:rPr>
              <a:t>immer</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bei </a:t>
            </a:r>
            <a:r>
              <a:rPr lang="de-CH" altLang="de-DE" sz="2800" dirty="0">
                <a:solidFill>
                  <a:schemeClr val="tx1"/>
                </a:solidFill>
                <a:effectLst/>
                <a:latin typeface="Univers LT Std 47 Cn Lt" pitchFamily="34" charset="0"/>
              </a:rPr>
              <a:t>Jesus sein.“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447401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Johannes-Evangelium 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64088" y="2060848"/>
            <a:ext cx="3672408" cy="1754326"/>
          </a:xfrm>
        </p:spPr>
        <p:txBody>
          <a:bodyPr wrap="square">
            <a:spAutoFit/>
          </a:bodyPr>
          <a:lstStyle/>
          <a:p>
            <a:pPr algn="l"/>
            <a:r>
              <a:rPr lang="de-CH" altLang="de-DE" sz="3600" dirty="0">
                <a:solidFill>
                  <a:schemeClr val="tx1"/>
                </a:solidFill>
                <a:effectLst/>
                <a:latin typeface="Univers LT Std 47 Cn Lt" pitchFamily="34" charset="0"/>
              </a:rPr>
              <a:t>„Jesus muss </a:t>
            </a:r>
            <a:r>
              <a:rPr lang="de-CH" altLang="de-DE" sz="3600" dirty="0" smtClean="0">
                <a:solidFill>
                  <a:schemeClr val="tx1"/>
                </a:solidFill>
                <a:effectLst/>
                <a:latin typeface="Univers LT Std 47 Cn Lt" pitchFamily="34" charset="0"/>
              </a:rPr>
              <a:t>immer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grösser </a:t>
            </a:r>
            <a:r>
              <a:rPr lang="de-CH" altLang="de-DE" sz="3600" dirty="0">
                <a:solidFill>
                  <a:schemeClr val="tx1"/>
                </a:solidFill>
                <a:effectLst/>
                <a:latin typeface="Univers LT Std 47 Cn Lt" pitchFamily="34" charset="0"/>
              </a:rPr>
              <a:t>werden </a:t>
            </a:r>
            <a:r>
              <a:rPr lang="de-CH" altLang="de-DE" sz="3600" dirty="0" smtClean="0">
                <a:solidFill>
                  <a:schemeClr val="tx1"/>
                </a:solidFill>
                <a:effectLst/>
                <a:latin typeface="Univers LT Std 47 Cn Lt" pitchFamily="34" charset="0"/>
              </a:rPr>
              <a:t>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ich </a:t>
            </a:r>
            <a:r>
              <a:rPr lang="de-CH" altLang="de-DE" sz="3600" dirty="0">
                <a:solidFill>
                  <a:schemeClr val="tx1"/>
                </a:solidFill>
                <a:effectLst/>
                <a:latin typeface="Univers LT Std 47 Cn Lt" pitchFamily="34" charset="0"/>
              </a:rPr>
              <a:t>immer geringer.“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1038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16016" y="2060848"/>
            <a:ext cx="4104456" cy="1569660"/>
          </a:xfrm>
        </p:spPr>
        <p:txBody>
          <a:bodyPr wrap="square">
            <a:spAutoFit/>
          </a:bodyPr>
          <a:lstStyle/>
          <a:p>
            <a:pPr algn="l"/>
            <a:r>
              <a:rPr lang="de-CH" altLang="de-DE" sz="3200" dirty="0">
                <a:solidFill>
                  <a:schemeClr val="tx1"/>
                </a:solidFill>
                <a:effectLst/>
                <a:latin typeface="Univers LT Std 47 Cn Lt" pitchFamily="34" charset="0"/>
              </a:rPr>
              <a:t>„Jesus ist ein Prophet wie einer der Propheten aus früherer Zeit.“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922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0032" y="2060848"/>
            <a:ext cx="4176464" cy="1569660"/>
          </a:xfrm>
        </p:spPr>
        <p:txBody>
          <a:bodyPr wrap="square">
            <a:spAutoFit/>
          </a:bodyPr>
          <a:lstStyle/>
          <a:p>
            <a:pPr algn="l"/>
            <a:r>
              <a:rPr lang="de-CH" altLang="de-DE" sz="3200" dirty="0">
                <a:solidFill>
                  <a:schemeClr val="tx1"/>
                </a:solidFill>
                <a:effectLst/>
                <a:latin typeface="Univers LT Std 47 Cn Lt" pitchFamily="34" charset="0"/>
              </a:rPr>
              <a:t>„Er ist Johannes. Ich habe ihn enthaupten lassen, und jetzt ist er auferstanden.“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99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Lukas-Evangelium 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60032" y="2060848"/>
            <a:ext cx="4176464" cy="2554545"/>
          </a:xfrm>
        </p:spPr>
        <p:txBody>
          <a:bodyPr wrap="square">
            <a:spAutoFit/>
          </a:bodyPr>
          <a:lstStyle/>
          <a:p>
            <a:pPr algn="l"/>
            <a:r>
              <a:rPr lang="de-CH" altLang="de-DE" sz="3200" dirty="0">
                <a:solidFill>
                  <a:schemeClr val="tx1"/>
                </a:solidFill>
                <a:effectLst/>
                <a:latin typeface="Univers LT Std 47 Cn Lt" pitchFamily="34" charset="0"/>
              </a:rPr>
              <a:t>„Johannes habe ich doch selbst enthaupten lassen. Wer ist dann dieser Mann, von dem man mir solche Dinge erzählt?“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44026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Begegnungen, die faszinieren und beunruhigen</a:t>
            </a:r>
            <a:r>
              <a:rPr lang="de-DE" altLang="de-DE" sz="3600" dirty="0" smtClean="0">
                <a:solidFill>
                  <a:schemeClr val="tx1"/>
                </a:solidFill>
                <a:effectLst/>
                <a:latin typeface="Univers LT Std 47 Cn Lt" pitchFamily="34" charset="0"/>
              </a:rPr>
              <a:t>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188640"/>
            <a:ext cx="6400800" cy="400110"/>
          </a:xfrm>
        </p:spPr>
        <p:txBody>
          <a:bodyPr>
            <a:spAutoFit/>
          </a:bodyPr>
          <a:lstStyle/>
          <a:p>
            <a:pPr algn="l"/>
            <a:r>
              <a:rPr lang="de-CH" altLang="de-DE" sz="2000" dirty="0" smtClean="0">
                <a:effectLst/>
                <a:latin typeface="Univers LT Std 47 Cn Lt" pitchFamily="34" charset="0"/>
              </a:rPr>
              <a:t>Markus-Evangelium 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1988840"/>
            <a:ext cx="5040560" cy="2062103"/>
          </a:xfrm>
        </p:spPr>
        <p:txBody>
          <a:bodyPr wrap="square">
            <a:spAutoFit/>
          </a:bodyPr>
          <a:lstStyle/>
          <a:p>
            <a:pPr algn="l"/>
            <a:r>
              <a:rPr lang="de-CH" altLang="de-DE" sz="3200" dirty="0">
                <a:solidFill>
                  <a:schemeClr val="tx1"/>
                </a:solidFill>
                <a:effectLst/>
                <a:latin typeface="Univers LT Std 47 Cn Lt" pitchFamily="34" charset="0"/>
              </a:rPr>
              <a:t>„Der Anlass dazu war Herodias gewesen, die Frau von Philippus, dem Bruder des Herodes. Herodes hatte sie geheiratet.“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2658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Textfeld 2"/>
          <p:cNvSpPr txBox="1"/>
          <p:nvPr/>
        </p:nvSpPr>
        <p:spPr>
          <a:xfrm>
            <a:off x="3419872" y="116632"/>
            <a:ext cx="2088232" cy="1015663"/>
          </a:xfrm>
          <a:prstGeom prst="rect">
            <a:avLst/>
          </a:prstGeom>
          <a:noFill/>
          <a:ln w="25400">
            <a:solidFill>
              <a:schemeClr val="tx1"/>
            </a:solidFill>
          </a:ln>
        </p:spPr>
        <p:txBody>
          <a:bodyPr wrap="square" rtlCol="0">
            <a:spAutoFit/>
          </a:bodyPr>
          <a:lstStyle/>
          <a:p>
            <a:pPr algn="ctr"/>
            <a:r>
              <a:rPr lang="de-CH" sz="2000" dirty="0">
                <a:latin typeface="Univers LT Std 47 Cn Lt" pitchFamily="34" charset="0"/>
              </a:rPr>
              <a:t>Herodes der Grosse</a:t>
            </a:r>
          </a:p>
          <a:p>
            <a:pPr algn="ctr"/>
            <a:r>
              <a:rPr lang="de-CH" sz="2000" dirty="0">
                <a:latin typeface="Univers LT Std 47 Cn Lt" pitchFamily="34" charset="0"/>
              </a:rPr>
              <a:t>37 – 4 v.Chr.</a:t>
            </a:r>
          </a:p>
          <a:p>
            <a:pPr algn="ctr"/>
            <a:r>
              <a:rPr lang="de-CH" sz="2000" dirty="0">
                <a:latin typeface="Univers LT Std 47 Cn Lt" pitchFamily="34" charset="0"/>
              </a:rPr>
              <a:t>10 Ehefrauen</a:t>
            </a:r>
          </a:p>
        </p:txBody>
      </p:sp>
      <p:sp>
        <p:nvSpPr>
          <p:cNvPr id="7" name="Rectangle 2"/>
          <p:cNvSpPr>
            <a:spLocks noGrp="1" noChangeArrowheads="1"/>
          </p:cNvSpPr>
          <p:nvPr>
            <p:ph type="ctrTitle"/>
          </p:nvPr>
        </p:nvSpPr>
        <p:spPr>
          <a:xfrm>
            <a:off x="323528" y="5392960"/>
            <a:ext cx="8694966" cy="954107"/>
          </a:xfrm>
        </p:spPr>
        <p:txBody>
          <a:bodyPr wrap="square">
            <a:spAutoFit/>
          </a:bodyPr>
          <a:lstStyle/>
          <a:p>
            <a:pPr algn="l"/>
            <a:r>
              <a:rPr lang="de-CH" altLang="de-DE" sz="2800" dirty="0">
                <a:solidFill>
                  <a:schemeClr val="tx1"/>
                </a:solidFill>
                <a:effectLst/>
                <a:latin typeface="Univers LT Std 47 Cn Lt" pitchFamily="34" charset="0"/>
              </a:rPr>
              <a:t>„Der Anlass dazu war Herodias gewesen, die Frau von Philippus, dem Bruder des Herodes. Herodes hatte sie geheiratet</a:t>
            </a:r>
            <a:r>
              <a:rPr lang="de-CH" altLang="de-DE" sz="2800" dirty="0" smtClean="0">
                <a:solidFill>
                  <a:schemeClr val="tx1"/>
                </a:solidFill>
                <a:effectLst/>
                <a:latin typeface="Univers LT Std 47 Cn Lt" pitchFamily="34" charset="0"/>
              </a:rPr>
              <a:t>.“ Mk.6,17</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1289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915</Words>
  <Application>Microsoft Office PowerPoint</Application>
  <PresentationFormat>Bildschirmpräsentation (4:3)</PresentationFormat>
  <Paragraphs>146</Paragraphs>
  <Slides>36</Slides>
  <Notes>36</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Designvorlage 'Berggipfel'</vt:lpstr>
      <vt:lpstr>Johannes – sein gewaltsamer Tod</vt:lpstr>
      <vt:lpstr>„Johannes der Täufer ist von den Toten auferstanden; deshalb gehen solche Wunderkräfte von ihm aus.“</vt:lpstr>
      <vt:lpstr>„Er ist Elia.“</vt:lpstr>
      <vt:lpstr>„Jesus ist ein Prophet wie einer der Propheten aus früherer Zeit.“</vt:lpstr>
      <vt:lpstr>„Er ist Johannes. Ich habe ihn enthaupten lassen, und jetzt ist er auferstanden.“</vt:lpstr>
      <vt:lpstr>„Johannes habe ich doch selbst enthaupten lassen. Wer ist dann dieser Mann, von dem man mir solche Dinge erzählt?“</vt:lpstr>
      <vt:lpstr>I. Begegnungen, die faszinieren und beunruhigen </vt:lpstr>
      <vt:lpstr>„Der Anlass dazu war Herodias gewesen, die Frau von Philippus, dem Bruder des Herodes. Herodes hatte sie geheiratet.“</vt:lpstr>
      <vt:lpstr>„Der Anlass dazu war Herodias gewesen, die Frau von Philippus, dem Bruder des Herodes. Herodes hatte sie geheiratet.“ Mk.6,17</vt:lpstr>
      <vt:lpstr>„Der Anlass dazu war Herodias gewesen, die Frau von Philippus, dem Bruder des Herodes. Herodes hatte sie geheiratet.“ Mk.6,17</vt:lpstr>
      <vt:lpstr>„Der Anlass dazu war Herodias gewesen, die Frau von Philippus, dem Bruder des Herodes. Herodes hatte sie geheiratet.“ Mk.6,17</vt:lpstr>
      <vt:lpstr>„Der Anlass dazu war Herodias gewesen, die Frau von Philippus, dem Bruder des Herodes. Herodes hatte sie geheiratet.“ Mk.6,17</vt:lpstr>
      <vt:lpstr>„Der Anlass dazu war Herodias gewesen, die Frau von Philippus, dem Bruder des Herodes. Herodes hatte sie geheiratet.“ Mk.6,17</vt:lpstr>
      <vt:lpstr>„Du sollst nicht ehebrechen.“</vt:lpstr>
      <vt:lpstr>„Du sollst nicht begehren deines Nächsten Frau, Knecht, Magd, Rind, Esel noch alles, was dein Nächster hat.“</vt:lpstr>
      <vt:lpstr>„Wenn jemand die Frau seines Bruders nimmt, so ist das eine abscheuliche Tat. Sie sollen ohne Kinder sein, denn er hat damit seinen Bruder geschändet.“</vt:lpstr>
      <vt:lpstr>„Du hattest nicht das Recht, deinem Bruder die Frau wegzunehmen.“</vt:lpstr>
      <vt:lpstr>„Herodias hegte deswegen einen solchen Groll gegen Johannes, dass sie ihn am liebsten umgebracht hätte. Doch bot sich ihr zunächst keine Möglichkeit dazu.“</vt:lpstr>
      <vt:lpstr>„Herodes hatte Hochachtung vor Johannes, den er als einen gerechten und heiligen Mann kannte, und sorgte deshalb für seine Sicherheit.“</vt:lpstr>
      <vt:lpstr>„Herodes hätte ihn am liebsten umgebracht, fürchtete sich aber vor dem Volk, denn es hielt Johannes für einen Propheten.“</vt:lpstr>
      <vt:lpstr>„Herodes hörte Johannes gern zu, obwohl er dabei jedes Mal in grosse Unruhe geriet.“</vt:lpstr>
      <vt:lpstr>„Du redest so überzeugend, dass du demnächst noch einen Christen aus mir machst!“</vt:lpstr>
      <vt:lpstr>„Ich bete zu Gott, dass früher oder später nicht nur du, sondern alle, die mich heute gehört haben, das werden, was ich geworden bin – abgesehen natürlich von den Fesseln.“</vt:lpstr>
      <vt:lpstr>II. Versprechen mit tödlicher Folge</vt:lpstr>
      <vt:lpstr>„Da kam für Herodias eine günstige Gelegenheit.“</vt:lpstr>
      <vt:lpstr>„Wünsche dir, was du willst; ich werde es dir geben!“</vt:lpstr>
      <vt:lpstr>„Um was du auch bittest – ich werde es dir geben, und wäre es die Hälfte meines Königreichs!“</vt:lpstr>
      <vt:lpstr>„Den Kopf Johannes des Täufers.“</vt:lpstr>
      <vt:lpstr>„Ich will, dass du mir sofort auf einer Schale den Kopf Johannes des Täufers bringen lässt!“</vt:lpstr>
      <vt:lpstr>„Dann trug er den Kopf auf einer Schale herein und gab ihn dem Mädchen, und das Mädchen gab ihn seiner Mutter.“</vt:lpstr>
      <vt:lpstr>„Als Jesus das hörte, zog er sich zurück; er fuhr mit dem Boot an einen einsamen Ort, um allein zu sein.“</vt:lpstr>
      <vt:lpstr>„Vor mir steht eine Taufe, mit der ich noch getauft werden muss, und wie schwer ist mir das Herz, bis sie vollzogen ist!“</vt:lpstr>
      <vt:lpstr>„Ja, Gott hat beschlossen, mit der ganzen Fülle seines Wesens in Jesus zu wohnen und durch Jesus das ganze Universum mit sich zu versöhnen. Dadurch, dass Christus am Kreuz sein Blut vergoss, hat Gott Frieden geschaffen.“</vt:lpstr>
      <vt:lpstr>Schlussgedanke</vt:lpstr>
      <vt:lpstr>„Danach werden wir – die Gläubigen, die zu diesem Zeitpunkt noch am Leben sind – mit ihnen zusammen – die im Herrn verstorben sind – in den Wolken emporgehoben, dem Herrn entgegen, und dann werden wir alle für immer bei Jesus sein.“</vt:lpstr>
      <vt:lpstr>„Jesus muss immer grösser werden und ich immer geringer.“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der Täufer im Auftrag des Höchsten - Teil 6/6 - Johannes – sein gewaltsamer Tod - Folien</dc:title>
  <dc:creator>Jürg Birnstiel</dc:creator>
  <cp:lastModifiedBy>Me</cp:lastModifiedBy>
  <cp:revision>511</cp:revision>
  <dcterms:created xsi:type="dcterms:W3CDTF">2013-11-12T15:20:47Z</dcterms:created>
  <dcterms:modified xsi:type="dcterms:W3CDTF">2016-01-26T21:51:28Z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