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4"/>
  </p:notesMasterIdLst>
  <p:handoutMasterIdLst>
    <p:handoutMasterId r:id="rId35"/>
  </p:handoutMasterIdLst>
  <p:sldIdLst>
    <p:sldId id="735" r:id="rId2"/>
    <p:sldId id="924" r:id="rId3"/>
    <p:sldId id="926" r:id="rId4"/>
    <p:sldId id="896" r:id="rId5"/>
    <p:sldId id="925" r:id="rId6"/>
    <p:sldId id="927" r:id="rId7"/>
    <p:sldId id="928" r:id="rId8"/>
    <p:sldId id="929" r:id="rId9"/>
    <p:sldId id="930" r:id="rId10"/>
    <p:sldId id="931" r:id="rId11"/>
    <p:sldId id="932" r:id="rId12"/>
    <p:sldId id="933" r:id="rId13"/>
    <p:sldId id="934" r:id="rId14"/>
    <p:sldId id="935" r:id="rId15"/>
    <p:sldId id="891" r:id="rId16"/>
    <p:sldId id="936" r:id="rId17"/>
    <p:sldId id="937" r:id="rId18"/>
    <p:sldId id="922" r:id="rId19"/>
    <p:sldId id="938" r:id="rId20"/>
    <p:sldId id="939" r:id="rId21"/>
    <p:sldId id="940" r:id="rId22"/>
    <p:sldId id="941" r:id="rId23"/>
    <p:sldId id="942" r:id="rId24"/>
    <p:sldId id="943" r:id="rId25"/>
    <p:sldId id="944" r:id="rId26"/>
    <p:sldId id="945" r:id="rId27"/>
    <p:sldId id="946" r:id="rId28"/>
    <p:sldId id="947" r:id="rId29"/>
    <p:sldId id="259" r:id="rId30"/>
    <p:sldId id="948" r:id="rId31"/>
    <p:sldId id="949" r:id="rId32"/>
    <p:sldId id="950" r:id="rId3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4B6473"/>
    <a:srgbClr val="4B96AA"/>
    <a:srgbClr val="B5880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38"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83969" y="172958"/>
            <a:ext cx="8880519" cy="1692771"/>
          </a:xfrm>
        </p:spPr>
        <p:txBody>
          <a:bodyPr wrap="square">
            <a:spAutoFit/>
          </a:bodyPr>
          <a:lstStyle/>
          <a:p>
            <a:pPr algn="l"/>
            <a:r>
              <a:rPr lang="de-CH" altLang="de-DE" sz="6000" dirty="0" smtClean="0">
                <a:solidFill>
                  <a:schemeClr val="tx1"/>
                </a:solidFill>
                <a:effectLst/>
                <a:latin typeface="Univers LT Std 47 Cn Lt" pitchFamily="34" charset="0"/>
              </a:rPr>
              <a:t>Das verbotene Abenteuer</a:t>
            </a:r>
            <a:br>
              <a:rPr lang="de-CH" altLang="de-DE" sz="60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 am Beispiel von David &amp; </a:t>
            </a:r>
            <a:r>
              <a:rPr lang="de-CH" altLang="de-DE" sz="4400" smtClean="0">
                <a:solidFill>
                  <a:schemeClr val="tx1"/>
                </a:solidFill>
                <a:effectLst/>
                <a:latin typeface="Univers LT Std 47 Cn Lt" pitchFamily="34" charset="0"/>
              </a:rPr>
              <a:t>Batseba</a:t>
            </a:r>
            <a:endParaRPr lang="de-DE" altLang="de-DE" sz="44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07504" y="2636912"/>
            <a:ext cx="8712968" cy="523220"/>
          </a:xfrm>
        </p:spPr>
        <p:txBody>
          <a:bodyPr wrap="square">
            <a:spAutoFit/>
          </a:bodyPr>
          <a:lstStyle/>
          <a:p>
            <a:pPr algn="l"/>
            <a:r>
              <a:rPr lang="de-DE" altLang="de-DE" sz="2800" dirty="0" smtClean="0">
                <a:effectLst/>
                <a:latin typeface="Univers LT Std 47 Cn Lt" pitchFamily="34" charset="0"/>
              </a:rPr>
              <a:t>Reihe: </a:t>
            </a:r>
            <a:r>
              <a:rPr lang="de-CH" altLang="de-DE" sz="2800" dirty="0" smtClean="0">
                <a:effectLst/>
                <a:latin typeface="Univers LT Std 47 Cn Lt" pitchFamily="34" charset="0"/>
              </a:rPr>
              <a:t>Im Spannungsfeld der Sexualität</a:t>
            </a:r>
            <a:r>
              <a:rPr lang="de-DE" altLang="de-DE" sz="2800" dirty="0" smtClean="0">
                <a:effectLst/>
                <a:latin typeface="Univers LT Std 47 Cn Lt" pitchFamily="34" charset="0"/>
              </a:rPr>
              <a:t> (</a:t>
            </a:r>
            <a:r>
              <a:rPr lang="de-DE" altLang="de-DE" sz="2800" dirty="0">
                <a:effectLst/>
                <a:latin typeface="Univers LT Std 47 Cn Lt" pitchFamily="34" charset="0"/>
              </a:rPr>
              <a:t>2</a:t>
            </a:r>
            <a:r>
              <a:rPr lang="de-DE" altLang="de-DE" sz="2800" dirty="0" smtClean="0">
                <a:effectLst/>
                <a:latin typeface="Univers LT Std 47 Cn Lt" pitchFamily="34" charset="0"/>
              </a:rPr>
              <a:t>/4)</a:t>
            </a: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204864"/>
            <a:ext cx="4176464" cy="400110"/>
          </a:xfrm>
        </p:spPr>
        <p:txBody>
          <a:bodyPr wrap="square">
            <a:spAutoFit/>
          </a:bodyPr>
          <a:lstStyle/>
          <a:p>
            <a:pPr algn="r"/>
            <a:r>
              <a:rPr lang="de-CH" altLang="de-DE" sz="2000" dirty="0" smtClean="0">
                <a:effectLst/>
                <a:latin typeface="Univers LT Std 47 Cn Lt" pitchFamily="34" charset="0"/>
              </a:rPr>
              <a:t>2.Samuel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93630"/>
            <a:ext cx="5400600" cy="1200329"/>
          </a:xfrm>
        </p:spPr>
        <p:txBody>
          <a:bodyPr wrap="square">
            <a:spAutoFit/>
          </a:bodyPr>
          <a:lstStyle/>
          <a:p>
            <a:pPr algn="l"/>
            <a:r>
              <a:rPr lang="de-CH" altLang="de-DE" sz="3600" dirty="0">
                <a:solidFill>
                  <a:schemeClr val="tx1"/>
                </a:solidFill>
                <a:effectLst/>
                <a:latin typeface="Univers LT Std 47 Cn Lt" pitchFamily="34" charset="0"/>
              </a:rPr>
              <a:t>„David schickte Boten hin und liess </a:t>
            </a:r>
            <a:r>
              <a:rPr lang="de-CH" altLang="de-DE" sz="3600" dirty="0" err="1">
                <a:solidFill>
                  <a:schemeClr val="tx1"/>
                </a:solidFill>
                <a:effectLst/>
                <a:latin typeface="Univers LT Std 47 Cn Lt" pitchFamily="34" charset="0"/>
              </a:rPr>
              <a:t>Batseba</a:t>
            </a:r>
            <a:r>
              <a:rPr lang="de-CH" altLang="de-DE" sz="3600" dirty="0">
                <a:solidFill>
                  <a:schemeClr val="tx1"/>
                </a:solidFill>
                <a:effectLst/>
                <a:latin typeface="Univers LT Std 47 Cn Lt" pitchFamily="34" charset="0"/>
              </a:rPr>
              <a:t> holen.“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327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204864"/>
            <a:ext cx="4176464" cy="400110"/>
          </a:xfrm>
        </p:spPr>
        <p:txBody>
          <a:bodyPr wrap="square">
            <a:spAutoFit/>
          </a:bodyPr>
          <a:lstStyle/>
          <a:p>
            <a:pPr algn="r"/>
            <a:r>
              <a:rPr lang="de-CH" altLang="de-DE" sz="2000" dirty="0" smtClean="0">
                <a:effectLst/>
                <a:latin typeface="Univers LT Std 47 Cn Lt" pitchFamily="34" charset="0"/>
              </a:rPr>
              <a:t>2.Samuel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93630"/>
            <a:ext cx="5400600" cy="1200329"/>
          </a:xfrm>
        </p:spPr>
        <p:txBody>
          <a:bodyPr wrap="square">
            <a:spAutoFit/>
          </a:bodyPr>
          <a:lstStyle/>
          <a:p>
            <a:pPr algn="l"/>
            <a:r>
              <a:rPr lang="de-CH" altLang="de-DE" sz="3600" dirty="0">
                <a:solidFill>
                  <a:schemeClr val="tx1"/>
                </a:solidFill>
                <a:effectLst/>
                <a:latin typeface="Univers LT Std 47 Cn Lt" pitchFamily="34" charset="0"/>
              </a:rPr>
              <a:t>„</a:t>
            </a:r>
            <a:r>
              <a:rPr lang="de-CH" altLang="de-DE" sz="3600" dirty="0" err="1">
                <a:solidFill>
                  <a:schemeClr val="tx1"/>
                </a:solidFill>
                <a:effectLst/>
                <a:latin typeface="Univers LT Std 47 Cn Lt" pitchFamily="34" charset="0"/>
              </a:rPr>
              <a:t>Batseba</a:t>
            </a:r>
            <a:r>
              <a:rPr lang="de-CH" altLang="de-DE" sz="3600" dirty="0">
                <a:solidFill>
                  <a:schemeClr val="tx1"/>
                </a:solidFill>
                <a:effectLst/>
                <a:latin typeface="Univers LT Std 47 Cn Lt" pitchFamily="34" charset="0"/>
              </a:rPr>
              <a:t> kam zu </a:t>
            </a:r>
            <a:r>
              <a:rPr lang="de-CH" altLang="de-DE" sz="3600" dirty="0" smtClean="0">
                <a:solidFill>
                  <a:schemeClr val="tx1"/>
                </a:solidFill>
                <a:effectLst/>
                <a:latin typeface="Univers LT Std 47 Cn Lt" pitchFamily="34" charset="0"/>
              </a:rPr>
              <a:t>David</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er schlief mit ihr.“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72278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204864"/>
            <a:ext cx="4176464" cy="400110"/>
          </a:xfrm>
        </p:spPr>
        <p:txBody>
          <a:bodyPr wrap="square">
            <a:spAutoFit/>
          </a:bodyPr>
          <a:lstStyle/>
          <a:p>
            <a:pPr algn="r"/>
            <a:r>
              <a:rPr lang="de-CH" altLang="de-DE" sz="2000" dirty="0" smtClean="0">
                <a:effectLst/>
                <a:latin typeface="Univers LT Std 47 Cn Lt" pitchFamily="34" charset="0"/>
              </a:rPr>
              <a:t>2.Samuel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768752" cy="1754326"/>
          </a:xfrm>
        </p:spPr>
        <p:txBody>
          <a:bodyPr wrap="square">
            <a:spAutoFit/>
          </a:bodyPr>
          <a:lstStyle/>
          <a:p>
            <a:pPr algn="l"/>
            <a:r>
              <a:rPr lang="de-CH" altLang="de-DE" sz="3600" dirty="0">
                <a:solidFill>
                  <a:schemeClr val="tx1"/>
                </a:solidFill>
                <a:effectLst/>
                <a:latin typeface="Univers LT Std 47 Cn Lt" pitchFamily="34" charset="0"/>
              </a:rPr>
              <a:t>„</a:t>
            </a:r>
            <a:r>
              <a:rPr lang="de-CH" altLang="de-DE" sz="3600" dirty="0" err="1">
                <a:solidFill>
                  <a:schemeClr val="tx1"/>
                </a:solidFill>
                <a:effectLst/>
                <a:latin typeface="Univers LT Std 47 Cn Lt" pitchFamily="34" charset="0"/>
              </a:rPr>
              <a:t>Batseba</a:t>
            </a:r>
            <a:r>
              <a:rPr lang="de-CH" altLang="de-DE" sz="3600" dirty="0">
                <a:solidFill>
                  <a:schemeClr val="tx1"/>
                </a:solidFill>
                <a:effectLst/>
                <a:latin typeface="Univers LT Std 47 Cn Lt" pitchFamily="34" charset="0"/>
              </a:rPr>
              <a:t> hatte gerade die Reinigung nach ihrer monatlichen Blutung vorgenommen.“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66613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852936"/>
            <a:ext cx="4176464" cy="400110"/>
          </a:xfrm>
        </p:spPr>
        <p:txBody>
          <a:bodyPr wrap="square">
            <a:spAutoFit/>
          </a:bodyPr>
          <a:lstStyle/>
          <a:p>
            <a:pPr algn="r"/>
            <a:r>
              <a:rPr lang="de-CH" altLang="de-DE" sz="2000" dirty="0" smtClean="0">
                <a:effectLst/>
                <a:latin typeface="Univers LT Std 47 Cn Lt" pitchFamily="34" charset="0"/>
              </a:rPr>
              <a:t>1.Korinther-Brief 6,16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8352928" cy="2862322"/>
          </a:xfrm>
        </p:spPr>
        <p:txBody>
          <a:bodyPr wrap="square">
            <a:spAutoFit/>
          </a:bodyPr>
          <a:lstStyle/>
          <a:p>
            <a:pPr algn="l"/>
            <a:r>
              <a:rPr lang="de-CH" altLang="de-DE" sz="3600" dirty="0">
                <a:solidFill>
                  <a:schemeClr val="tx1"/>
                </a:solidFill>
                <a:effectLst/>
                <a:latin typeface="Univers LT Std 47 Cn Lt" pitchFamily="34" charset="0"/>
              </a:rPr>
              <a:t>Überlegt doch einmal: Wer sich mit einer Prostituierten einlässt, wird mit ihr </a:t>
            </a:r>
            <a:r>
              <a:rPr lang="de-CH" altLang="de-DE" sz="3600" dirty="0" smtClean="0">
                <a:solidFill>
                  <a:schemeClr val="tx1"/>
                </a:solidFill>
                <a:effectLst/>
                <a:latin typeface="Univers LT Std 47 Cn Lt" pitchFamily="34" charset="0"/>
              </a:rPr>
              <a:t>eins;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sein </a:t>
            </a:r>
            <a:r>
              <a:rPr lang="de-CH" altLang="de-DE" sz="3600" dirty="0">
                <a:solidFill>
                  <a:schemeClr val="tx1"/>
                </a:solidFill>
                <a:effectLst/>
                <a:latin typeface="Univers LT Std 47 Cn Lt" pitchFamily="34" charset="0"/>
              </a:rPr>
              <a:t>Körper verbindet sich mit ihrem </a:t>
            </a:r>
            <a:r>
              <a:rPr lang="de-CH" altLang="de-DE" sz="3600" dirty="0" smtClean="0">
                <a:solidFill>
                  <a:schemeClr val="tx1"/>
                </a:solidFill>
                <a:effectLst/>
                <a:latin typeface="Univers LT Std 47 Cn Lt" pitchFamily="34" charset="0"/>
              </a:rPr>
              <a:t>Körper.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Es </a:t>
            </a:r>
            <a:r>
              <a:rPr lang="de-CH" altLang="de-DE" sz="3600" dirty="0">
                <a:solidFill>
                  <a:schemeClr val="tx1"/>
                </a:solidFill>
                <a:effectLst/>
                <a:latin typeface="Univers LT Std 47 Cn Lt" pitchFamily="34" charset="0"/>
              </a:rPr>
              <a:t>heisst ja in der Schrift</a:t>
            </a:r>
            <a:r>
              <a:rPr lang="de-CH" altLang="de-DE" sz="3600" dirty="0" smtClean="0">
                <a:solidFill>
                  <a:schemeClr val="tx1"/>
                </a:solidFill>
                <a:effectLst/>
                <a:latin typeface="Univers LT Std 47 Cn Lt" pitchFamily="34" charset="0"/>
              </a:rPr>
              <a: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t>
            </a:r>
            <a:r>
              <a:rPr lang="de-CH" altLang="de-DE" sz="3600" dirty="0">
                <a:solidFill>
                  <a:schemeClr val="tx1"/>
                </a:solidFill>
                <a:effectLst/>
                <a:latin typeface="Univers LT Std 47 Cn Lt" pitchFamily="34" charset="0"/>
              </a:rPr>
              <a:t>Die zwei werden ein Leib sein.“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37757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2996952"/>
            <a:ext cx="4176464" cy="400110"/>
          </a:xfrm>
        </p:spPr>
        <p:txBody>
          <a:bodyPr wrap="square">
            <a:spAutoFit/>
          </a:bodyPr>
          <a:lstStyle/>
          <a:p>
            <a:pPr algn="r"/>
            <a:r>
              <a:rPr lang="de-CH" altLang="de-DE" sz="2000" dirty="0" smtClean="0">
                <a:effectLst/>
                <a:latin typeface="Univers LT Std 47 Cn Lt" pitchFamily="34" charset="0"/>
              </a:rPr>
              <a:t>1.Korinther-Brief 6,18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8352928" cy="2862322"/>
          </a:xfrm>
        </p:spPr>
        <p:txBody>
          <a:bodyPr wrap="square">
            <a:spAutoFit/>
          </a:bodyPr>
          <a:lstStyle/>
          <a:p>
            <a:pPr algn="l"/>
            <a:r>
              <a:rPr lang="de-CH" altLang="de-DE" sz="3600" dirty="0">
                <a:solidFill>
                  <a:schemeClr val="tx1"/>
                </a:solidFill>
                <a:effectLst/>
                <a:latin typeface="Univers LT Std 47 Cn Lt" pitchFamily="34" charset="0"/>
              </a:rPr>
              <a:t>„Lasst euch unter keinen Umständen zu sexueller Unmoral verleiten! Was immer ein Mensch für Sünden begehen mag – bei keiner Sünde versündigt er sich so unmittelbar an seinem eigenen Körper wie bei sexueller Unmoral.“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290798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a:solidFill>
                  <a:schemeClr val="tx1"/>
                </a:solidFill>
                <a:effectLst/>
                <a:latin typeface="Univers LT Std 47 Cn Lt" pitchFamily="34" charset="0"/>
              </a:rPr>
              <a:t>Ein bleibender Schaden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1988840"/>
            <a:ext cx="4176464" cy="400110"/>
          </a:xfrm>
        </p:spPr>
        <p:txBody>
          <a:bodyPr wrap="square">
            <a:spAutoFit/>
          </a:bodyPr>
          <a:lstStyle/>
          <a:p>
            <a:pPr algn="r"/>
            <a:r>
              <a:rPr lang="de-CH" altLang="de-DE" sz="2000" dirty="0" smtClean="0">
                <a:effectLst/>
                <a:latin typeface="Univers LT Std 47 Cn Lt" pitchFamily="34" charset="0"/>
              </a:rPr>
              <a:t>2.Samuel 11,5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65639"/>
            <a:ext cx="8568952" cy="646331"/>
          </a:xfrm>
        </p:spPr>
        <p:txBody>
          <a:bodyPr wrap="square">
            <a:spAutoFit/>
          </a:bodyPr>
          <a:lstStyle/>
          <a:p>
            <a:pPr algn="l"/>
            <a:r>
              <a:rPr lang="de-CH" altLang="de-DE" sz="3600" dirty="0">
                <a:solidFill>
                  <a:schemeClr val="tx1"/>
                </a:solidFill>
                <a:effectLst/>
                <a:latin typeface="Univers LT Std 47 Cn Lt" pitchFamily="34" charset="0"/>
              </a:rPr>
              <a:t>„Ich bin schwanger geworden!“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5061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1988840"/>
            <a:ext cx="4176464" cy="400110"/>
          </a:xfrm>
        </p:spPr>
        <p:txBody>
          <a:bodyPr wrap="square">
            <a:spAutoFit/>
          </a:bodyPr>
          <a:lstStyle/>
          <a:p>
            <a:pPr algn="r"/>
            <a:r>
              <a:rPr lang="de-CH" altLang="de-DE" sz="2000" dirty="0" smtClean="0">
                <a:effectLst/>
                <a:latin typeface="Univers LT Std 47 Cn Lt" pitchFamily="34" charset="0"/>
              </a:rPr>
              <a:t>2.Samuel 11,27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65639"/>
            <a:ext cx="8568952" cy="646331"/>
          </a:xfrm>
        </p:spPr>
        <p:txBody>
          <a:bodyPr wrap="square">
            <a:spAutoFit/>
          </a:bodyPr>
          <a:lstStyle/>
          <a:p>
            <a:pPr algn="l"/>
            <a:r>
              <a:rPr lang="de-CH" altLang="de-DE" sz="3600" dirty="0">
                <a:solidFill>
                  <a:schemeClr val="tx1"/>
                </a:solidFill>
                <a:effectLst/>
                <a:latin typeface="Univers LT Std 47 Cn Lt" pitchFamily="34" charset="0"/>
              </a:rPr>
              <a:t>„Gott missfiel, was David getan hatte.“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97651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III</a:t>
            </a:r>
            <a:r>
              <a:rPr lang="de-DE" altLang="de-DE" sz="4000" dirty="0">
                <a:solidFill>
                  <a:schemeClr val="tx1"/>
                </a:solidFill>
                <a:effectLst/>
                <a:latin typeface="Univers LT Std 47 Cn Lt" pitchFamily="34" charset="0"/>
              </a:rPr>
              <a:t>. </a:t>
            </a:r>
            <a:r>
              <a:rPr lang="de-DE" altLang="de-DE" sz="4000" dirty="0" smtClean="0">
                <a:solidFill>
                  <a:schemeClr val="tx1"/>
                </a:solidFill>
                <a:effectLst/>
                <a:latin typeface="Univers LT Std 47 Cn Lt" pitchFamily="34" charset="0"/>
              </a:rPr>
              <a:t>Vorbeugen ist bessere als Heilen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3254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4253026"/>
            <a:ext cx="4176464" cy="400110"/>
          </a:xfrm>
        </p:spPr>
        <p:txBody>
          <a:bodyPr wrap="square">
            <a:spAutoFit/>
          </a:bodyPr>
          <a:lstStyle/>
          <a:p>
            <a:pPr algn="r"/>
            <a:r>
              <a:rPr lang="de-CH" altLang="de-DE" sz="2000" dirty="0" smtClean="0">
                <a:effectLst/>
                <a:latin typeface="Univers LT Std 47 Cn Lt" pitchFamily="34" charset="0"/>
              </a:rPr>
              <a:t>1.Chronik 20,1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2862322"/>
          </a:xfrm>
        </p:spPr>
        <p:txBody>
          <a:bodyPr wrap="square">
            <a:spAutoFit/>
          </a:bodyPr>
          <a:lstStyle/>
          <a:p>
            <a:pPr algn="l"/>
            <a:r>
              <a:rPr lang="de-CH" altLang="de-DE" sz="3600" dirty="0">
                <a:solidFill>
                  <a:schemeClr val="tx1"/>
                </a:solidFill>
                <a:effectLst/>
                <a:latin typeface="Univers LT Std 47 Cn Lt" pitchFamily="34" charset="0"/>
              </a:rPr>
              <a:t>„Im folgenden Frühjahr, um die Zeit, wenn die Könige in den Krieg ziehen, zog </a:t>
            </a:r>
            <a:r>
              <a:rPr lang="de-CH" altLang="de-DE" sz="3600" dirty="0" err="1">
                <a:solidFill>
                  <a:schemeClr val="tx1"/>
                </a:solidFill>
                <a:effectLst/>
                <a:latin typeface="Univers LT Std 47 Cn Lt" pitchFamily="34" charset="0"/>
              </a:rPr>
              <a:t>Joab</a:t>
            </a:r>
            <a:r>
              <a:rPr lang="de-CH" altLang="de-DE" sz="3600" dirty="0">
                <a:solidFill>
                  <a:schemeClr val="tx1"/>
                </a:solidFill>
                <a:effectLst/>
                <a:latin typeface="Univers LT Std 47 Cn Lt" pitchFamily="34" charset="0"/>
              </a:rPr>
              <a:t> mit dem Heer wieder in den Kampf gegen die Ammoniter. David selbst blieb in Jerusalem. </a:t>
            </a:r>
            <a:r>
              <a:rPr lang="de-CH" altLang="de-DE" sz="3600" dirty="0" err="1">
                <a:solidFill>
                  <a:schemeClr val="tx1"/>
                </a:solidFill>
                <a:effectLst/>
                <a:latin typeface="Univers LT Std 47 Cn Lt" pitchFamily="34" charset="0"/>
              </a:rPr>
              <a:t>Joab</a:t>
            </a:r>
            <a:r>
              <a:rPr lang="de-CH" altLang="de-DE" sz="3600" dirty="0">
                <a:solidFill>
                  <a:schemeClr val="tx1"/>
                </a:solidFill>
                <a:effectLst/>
                <a:latin typeface="Univers LT Std 47 Cn Lt" pitchFamily="34" charset="0"/>
              </a:rPr>
              <a:t> </a:t>
            </a:r>
            <a:r>
              <a:rPr lang="de-CH" altLang="de-DE" sz="3600" dirty="0" smtClean="0">
                <a:solidFill>
                  <a:schemeClr val="tx1"/>
                </a:solidFill>
                <a:effectLst/>
                <a:latin typeface="Univers LT Std 47 Cn Lt" pitchFamily="34" charset="0"/>
              </a:rPr>
              <a:t>eroberte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die </a:t>
            </a:r>
            <a:r>
              <a:rPr lang="de-CH" altLang="de-DE" sz="3600" dirty="0">
                <a:solidFill>
                  <a:schemeClr val="tx1"/>
                </a:solidFill>
                <a:effectLst/>
                <a:latin typeface="Univers LT Std 47 Cn Lt" pitchFamily="34" charset="0"/>
              </a:rPr>
              <a:t>Stadt und zerstörte sie.“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65822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949280"/>
            <a:ext cx="4176464" cy="400110"/>
          </a:xfrm>
        </p:spPr>
        <p:txBody>
          <a:bodyPr wrap="square">
            <a:spAutoFit/>
          </a:bodyPr>
          <a:lstStyle/>
          <a:p>
            <a:pPr algn="r"/>
            <a:r>
              <a:rPr lang="de-CH" altLang="de-DE" sz="2000" dirty="0" smtClean="0">
                <a:effectLst/>
                <a:latin typeface="Univers LT Std 47 Cn Lt" pitchFamily="34" charset="0"/>
              </a:rPr>
              <a:t>Mareike (42)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856984" cy="3970318"/>
          </a:xfrm>
        </p:spPr>
        <p:txBody>
          <a:bodyPr wrap="square">
            <a:spAutoFit/>
          </a:bodyPr>
          <a:lstStyle/>
          <a:p>
            <a:pPr algn="l"/>
            <a:r>
              <a:rPr lang="de-CH" altLang="de-DE" sz="3600" dirty="0">
                <a:solidFill>
                  <a:schemeClr val="tx1"/>
                </a:solidFill>
                <a:effectLst/>
                <a:latin typeface="Univers LT Std 47 Cn Lt" pitchFamily="34" charset="0"/>
              </a:rPr>
              <a:t>„Ich bin seit 15 Jahren verheiratet und liebe meinen Mann. Dennoch kann er mir in sexueller Hinsicht nicht das geben, was ich mir wünsche. Das führte immer wieder zu Streitereien innerhalb unserer Beziehung. Seitdem ich mich regelmässig mit anderen Männern treffe, bin ich </a:t>
            </a:r>
            <a:r>
              <a:rPr lang="de-CH" altLang="de-DE" sz="3600" dirty="0" smtClean="0">
                <a:solidFill>
                  <a:schemeClr val="tx1"/>
                </a:solidFill>
                <a:effectLst/>
                <a:latin typeface="Univers LT Std 47 Cn Lt" pitchFamily="34" charset="0"/>
              </a:rPr>
              <a:t>ausgeglichener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meine Ehe ist wieder harmonisch.“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022806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2564904"/>
            <a:ext cx="4176464" cy="400110"/>
          </a:xfrm>
        </p:spPr>
        <p:txBody>
          <a:bodyPr wrap="square">
            <a:spAutoFit/>
          </a:bodyPr>
          <a:lstStyle/>
          <a:p>
            <a:pPr algn="r"/>
            <a:r>
              <a:rPr lang="de-CH" altLang="de-DE" sz="2000" dirty="0" smtClean="0">
                <a:effectLst/>
                <a:latin typeface="Univers LT Std 47 Cn Lt" pitchFamily="34" charset="0"/>
              </a:rPr>
              <a:t>Hebräer 13,4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2564"/>
            <a:ext cx="8568952" cy="2308324"/>
          </a:xfrm>
        </p:spPr>
        <p:txBody>
          <a:bodyPr wrap="square">
            <a:spAutoFit/>
          </a:bodyPr>
          <a:lstStyle/>
          <a:p>
            <a:pPr algn="l"/>
            <a:r>
              <a:rPr lang="de-CH" altLang="de-DE" sz="3600" dirty="0">
                <a:solidFill>
                  <a:schemeClr val="tx1"/>
                </a:solidFill>
                <a:effectLst/>
                <a:latin typeface="Univers LT Std 47 Cn Lt" pitchFamily="34" charset="0"/>
              </a:rPr>
              <a:t>„Die Ehe soll bei allen in Ehren gehalten werden; es darf zwischen Mann und Frau keinerlei Untreue geben. Denn wer unmoralisch lebt oder Ehebruch begeht, den wird Gott richten.“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02375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239742"/>
            <a:ext cx="8712968" cy="461665"/>
          </a:xfrm>
        </p:spPr>
        <p:txBody>
          <a:bodyPr wrap="square">
            <a:spAutoFit/>
          </a:bodyPr>
          <a:lstStyle/>
          <a:p>
            <a:pPr algn="r"/>
            <a:r>
              <a:rPr lang="de-DE" altLang="de-DE" sz="2400" dirty="0" smtClean="0">
                <a:solidFill>
                  <a:schemeClr val="tx1"/>
                </a:solidFill>
                <a:effectLst/>
                <a:latin typeface="Univers LT Std 47 Cn Lt" pitchFamily="34" charset="0"/>
              </a:rPr>
              <a:t>III</a:t>
            </a:r>
            <a:r>
              <a:rPr lang="de-DE" altLang="de-DE" sz="2400" dirty="0">
                <a:solidFill>
                  <a:schemeClr val="tx1"/>
                </a:solidFill>
                <a:effectLst/>
                <a:latin typeface="Univers LT Std 47 Cn Lt" pitchFamily="34" charset="0"/>
              </a:rPr>
              <a:t>. </a:t>
            </a:r>
            <a:r>
              <a:rPr lang="de-CH" altLang="de-DE" sz="2400" dirty="0">
                <a:solidFill>
                  <a:schemeClr val="tx1"/>
                </a:solidFill>
                <a:effectLst/>
                <a:latin typeface="Univers LT Std 47 Cn Lt" pitchFamily="34" charset="0"/>
              </a:rPr>
              <a:t>Vorbeugen ist bessere als Heilen</a:t>
            </a:r>
            <a:endParaRPr lang="de-DE" altLang="de-DE" sz="2400" dirty="0">
              <a:solidFill>
                <a:schemeClr val="tx1"/>
              </a:solidFill>
              <a:effectLst/>
              <a:latin typeface="Univers LT Std 47 Cn Lt" pitchFamily="34" charset="0"/>
            </a:endParaRPr>
          </a:p>
        </p:txBody>
      </p:sp>
      <p:sp>
        <p:nvSpPr>
          <p:cNvPr id="3" name="Rectangle 2"/>
          <p:cNvSpPr txBox="1">
            <a:spLocks noChangeArrowheads="1"/>
          </p:cNvSpPr>
          <p:nvPr/>
        </p:nvSpPr>
        <p:spPr bwMode="auto">
          <a:xfrm>
            <a:off x="179512" y="764704"/>
            <a:ext cx="87129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DE" altLang="de-DE" sz="4000" kern="0" dirty="0" smtClean="0">
                <a:solidFill>
                  <a:schemeClr val="tx1"/>
                </a:solidFill>
                <a:effectLst/>
                <a:latin typeface="Univers LT Std 47 Cn Lt" pitchFamily="34" charset="0"/>
              </a:rPr>
              <a:t>A. </a:t>
            </a:r>
            <a:r>
              <a:rPr lang="de-DE" altLang="de-DE" sz="4000" kern="0" dirty="0" err="1" smtClean="0">
                <a:solidFill>
                  <a:schemeClr val="tx1"/>
                </a:solidFill>
                <a:effectLst/>
                <a:latin typeface="Univers LT Std 47 Cn Lt" pitchFamily="34" charset="0"/>
              </a:rPr>
              <a:t>Geniesse</a:t>
            </a:r>
            <a:r>
              <a:rPr lang="de-DE" altLang="de-DE" sz="4000" kern="0" dirty="0" smtClean="0">
                <a:solidFill>
                  <a:schemeClr val="tx1"/>
                </a:solidFill>
                <a:effectLst/>
                <a:latin typeface="Univers LT Std 47 Cn Lt" pitchFamily="34" charset="0"/>
              </a:rPr>
              <a:t>, was du hast!</a:t>
            </a:r>
            <a:endParaRPr lang="de-DE" altLang="de-DE" sz="40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845598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780928"/>
            <a:ext cx="4176464" cy="400110"/>
          </a:xfrm>
        </p:spPr>
        <p:txBody>
          <a:bodyPr wrap="square">
            <a:spAutoFit/>
          </a:bodyPr>
          <a:lstStyle/>
          <a:p>
            <a:pPr algn="r"/>
            <a:r>
              <a:rPr lang="de-CH" altLang="de-DE" sz="2000" dirty="0" smtClean="0">
                <a:effectLst/>
                <a:latin typeface="Univers LT Std 47 Cn Lt" pitchFamily="34" charset="0"/>
              </a:rPr>
              <a:t>Sprüche 5,18-19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2862322"/>
          </a:xfrm>
        </p:spPr>
        <p:txBody>
          <a:bodyPr wrap="square">
            <a:spAutoFit/>
          </a:bodyPr>
          <a:lstStyle/>
          <a:p>
            <a:pPr algn="l"/>
            <a:r>
              <a:rPr lang="de-CH" altLang="de-DE" sz="3600" dirty="0">
                <a:solidFill>
                  <a:schemeClr val="tx1"/>
                </a:solidFill>
                <a:effectLst/>
                <a:latin typeface="Univers LT Std 47 Cn Lt" pitchFamily="34" charset="0"/>
              </a:rPr>
              <a:t>„Freue dich an der Frau, die du jung geheiratet hast. Sie soll dir viele Kinder schenken! Anmutig wie eine Gazelle ist sie. Ihre Brüste sollen dich immer berauschen, in ihren Armen kannst </a:t>
            </a:r>
            <a:r>
              <a:rPr lang="de-CH" altLang="de-DE" sz="3600" dirty="0" smtClean="0">
                <a:solidFill>
                  <a:schemeClr val="tx1"/>
                </a:solidFill>
                <a:effectLst/>
                <a:latin typeface="Univers LT Std 47 Cn Lt" pitchFamily="34" charset="0"/>
              </a:rPr>
              <a:t>du</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dich </a:t>
            </a:r>
            <a:r>
              <a:rPr lang="de-CH" altLang="de-DE" sz="3600" dirty="0">
                <a:solidFill>
                  <a:schemeClr val="tx1"/>
                </a:solidFill>
                <a:effectLst/>
                <a:latin typeface="Univers LT Std 47 Cn Lt" pitchFamily="34" charset="0"/>
              </a:rPr>
              <a:t>selbst vergessen!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74835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780928"/>
            <a:ext cx="4176464" cy="400110"/>
          </a:xfrm>
        </p:spPr>
        <p:txBody>
          <a:bodyPr wrap="square">
            <a:spAutoFit/>
          </a:bodyPr>
          <a:lstStyle/>
          <a:p>
            <a:pPr algn="r"/>
            <a:r>
              <a:rPr lang="de-CH" altLang="de-DE" sz="2000" dirty="0" smtClean="0">
                <a:effectLst/>
                <a:latin typeface="Univers LT Std 47 Cn Lt" pitchFamily="34" charset="0"/>
              </a:rPr>
              <a:t>1.Korinther-Brief 7,2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2308324"/>
          </a:xfrm>
        </p:spPr>
        <p:txBody>
          <a:bodyPr wrap="square">
            <a:spAutoFit/>
          </a:bodyPr>
          <a:lstStyle/>
          <a:p>
            <a:pPr algn="l"/>
            <a:r>
              <a:rPr lang="de-CH" altLang="de-DE" sz="3600" dirty="0">
                <a:solidFill>
                  <a:schemeClr val="tx1"/>
                </a:solidFill>
                <a:effectLst/>
                <a:latin typeface="Univers LT Std 47 Cn Lt" pitchFamily="34" charset="0"/>
              </a:rPr>
              <a:t>„Wegen der Gefahr sexueller Unmoral soll ein Mann die eheliche Beziehung mit seiner Frau pflegen, und eine Frau soll die </a:t>
            </a:r>
            <a:r>
              <a:rPr lang="de-CH" altLang="de-DE" sz="3600" dirty="0" smtClean="0">
                <a:solidFill>
                  <a:schemeClr val="tx1"/>
                </a:solidFill>
                <a:effectLst/>
                <a:latin typeface="Univers LT Std 47 Cn Lt" pitchFamily="34" charset="0"/>
              </a:rPr>
              <a:t>eheliche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Beziehung </a:t>
            </a:r>
            <a:r>
              <a:rPr lang="de-CH" altLang="de-DE" sz="3600" dirty="0">
                <a:solidFill>
                  <a:schemeClr val="tx1"/>
                </a:solidFill>
                <a:effectLst/>
                <a:latin typeface="Univers LT Std 47 Cn Lt" pitchFamily="34" charset="0"/>
              </a:rPr>
              <a:t>mit ihrem Mann pflegen.“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902145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780928"/>
            <a:ext cx="4176464" cy="400110"/>
          </a:xfrm>
        </p:spPr>
        <p:txBody>
          <a:bodyPr wrap="square">
            <a:spAutoFit/>
          </a:bodyPr>
          <a:lstStyle/>
          <a:p>
            <a:pPr algn="r"/>
            <a:r>
              <a:rPr lang="de-CH" altLang="de-DE" sz="2000" dirty="0" smtClean="0">
                <a:effectLst/>
                <a:latin typeface="Univers LT Std 47 Cn Lt" pitchFamily="34" charset="0"/>
              </a:rPr>
              <a:t>1.Korinther-Brief 7,3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34514"/>
            <a:ext cx="8568952" cy="1754326"/>
          </a:xfrm>
        </p:spPr>
        <p:txBody>
          <a:bodyPr wrap="square">
            <a:spAutoFit/>
          </a:bodyPr>
          <a:lstStyle/>
          <a:p>
            <a:pPr algn="l"/>
            <a:r>
              <a:rPr lang="de-CH" altLang="de-DE" sz="3600" dirty="0">
                <a:solidFill>
                  <a:schemeClr val="tx1"/>
                </a:solidFill>
                <a:effectLst/>
                <a:latin typeface="Univers LT Std 47 Cn Lt" pitchFamily="34" charset="0"/>
              </a:rPr>
              <a:t>„Der Mann darf sich seiner Frau nicht verweigern, und genauso wenig darf sich die Frau ihrem Mann verweigern.“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316117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780928"/>
            <a:ext cx="4176464" cy="400110"/>
          </a:xfrm>
        </p:spPr>
        <p:txBody>
          <a:bodyPr wrap="square">
            <a:spAutoFit/>
          </a:bodyPr>
          <a:lstStyle/>
          <a:p>
            <a:pPr algn="r"/>
            <a:r>
              <a:rPr lang="de-CH" altLang="de-DE" sz="2000" dirty="0" smtClean="0">
                <a:effectLst/>
                <a:latin typeface="Univers LT Std 47 Cn Lt" pitchFamily="34" charset="0"/>
              </a:rPr>
              <a:t>1.Korinther-Brief 7,4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34514"/>
            <a:ext cx="8568952" cy="1754326"/>
          </a:xfrm>
        </p:spPr>
        <p:txBody>
          <a:bodyPr wrap="square">
            <a:spAutoFit/>
          </a:bodyPr>
          <a:lstStyle/>
          <a:p>
            <a:pPr algn="l"/>
            <a:r>
              <a:rPr lang="de-CH" altLang="de-DE" sz="3600" dirty="0">
                <a:solidFill>
                  <a:schemeClr val="tx1"/>
                </a:solidFill>
                <a:effectLst/>
                <a:latin typeface="Univers LT Std 47 Cn Lt" pitchFamily="34" charset="0"/>
              </a:rPr>
              <a:t>„Nicht die Frau verfügt über ihren Körper, sondern der Mann, und ebenso verfügt nicht der Mann über seinen Körper, sondern die Frau.“</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94896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5877272"/>
            <a:ext cx="4176464" cy="400110"/>
          </a:xfrm>
        </p:spPr>
        <p:txBody>
          <a:bodyPr wrap="square">
            <a:spAutoFit/>
          </a:bodyPr>
          <a:lstStyle/>
          <a:p>
            <a:pPr algn="r"/>
            <a:r>
              <a:rPr lang="de-CH" altLang="de-DE" sz="2000" dirty="0" smtClean="0">
                <a:effectLst/>
                <a:latin typeface="Univers LT Std 47 Cn Lt" pitchFamily="34" charset="0"/>
              </a:rPr>
              <a:t>1.Korinther-Brief 7,5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3539430"/>
          </a:xfrm>
        </p:spPr>
        <p:txBody>
          <a:bodyPr wrap="square">
            <a:spAutoFit/>
          </a:bodyPr>
          <a:lstStyle/>
          <a:p>
            <a:pPr algn="l"/>
            <a:r>
              <a:rPr lang="de-CH" altLang="de-DE" sz="3200" dirty="0">
                <a:solidFill>
                  <a:schemeClr val="tx1"/>
                </a:solidFill>
                <a:effectLst/>
                <a:latin typeface="Univers LT Std 47 Cn Lt" pitchFamily="34" charset="0"/>
              </a:rPr>
              <a:t>„Keiner von euch darf sich seinem Ehepartner entziehen, es sei denn, ihr beschliesst gemeinsam, eine Zeitlang auf den ehelichen Verkehr zu verzichten, um euch ganz auf das Gebet zu konzentrieren. Aber danach sollt ihr wieder zusammenkommen; sonst könnte euch </a:t>
            </a:r>
            <a:r>
              <a:rPr lang="de-CH" altLang="de-DE" sz="3200" dirty="0" smtClean="0">
                <a:solidFill>
                  <a:schemeClr val="tx1"/>
                </a:solidFill>
                <a:effectLst/>
                <a:latin typeface="Univers LT Std 47 Cn Lt" pitchFamily="34" charset="0"/>
              </a:rPr>
              <a:t>der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Satan </a:t>
            </a:r>
            <a:r>
              <a:rPr lang="de-CH" altLang="de-DE" sz="3200" dirty="0">
                <a:solidFill>
                  <a:schemeClr val="tx1"/>
                </a:solidFill>
                <a:effectLst/>
                <a:latin typeface="Univers LT Std 47 Cn Lt" pitchFamily="34" charset="0"/>
              </a:rPr>
              <a:t>in Versuchung bringen, weil es euch </a:t>
            </a:r>
            <a:r>
              <a:rPr lang="de-CH" altLang="de-DE" sz="3200" dirty="0" smtClean="0">
                <a:solidFill>
                  <a:schemeClr val="tx1"/>
                </a:solidFill>
                <a:effectLst/>
                <a:latin typeface="Univers LT Std 47 Cn Lt" pitchFamily="34" charset="0"/>
              </a:rPr>
              <a:t>schwer</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fallen </a:t>
            </a:r>
            <a:r>
              <a:rPr lang="de-CH" altLang="de-DE" sz="3200" dirty="0">
                <a:solidFill>
                  <a:schemeClr val="tx1"/>
                </a:solidFill>
                <a:effectLst/>
                <a:latin typeface="Univers LT Std 47 Cn Lt" pitchFamily="34" charset="0"/>
              </a:rPr>
              <a:t>würde, euer sexuelles Verlangen zu kontrollieren.“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63847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239742"/>
            <a:ext cx="8712968" cy="461665"/>
          </a:xfrm>
        </p:spPr>
        <p:txBody>
          <a:bodyPr wrap="square">
            <a:spAutoFit/>
          </a:bodyPr>
          <a:lstStyle/>
          <a:p>
            <a:pPr algn="r"/>
            <a:r>
              <a:rPr lang="de-DE" altLang="de-DE" sz="2400" dirty="0" smtClean="0">
                <a:solidFill>
                  <a:schemeClr val="tx1"/>
                </a:solidFill>
                <a:effectLst/>
                <a:latin typeface="Univers LT Std 47 Cn Lt" pitchFamily="34" charset="0"/>
              </a:rPr>
              <a:t>III</a:t>
            </a:r>
            <a:r>
              <a:rPr lang="de-DE" altLang="de-DE" sz="2400" dirty="0">
                <a:solidFill>
                  <a:schemeClr val="tx1"/>
                </a:solidFill>
                <a:effectLst/>
                <a:latin typeface="Univers LT Std 47 Cn Lt" pitchFamily="34" charset="0"/>
              </a:rPr>
              <a:t>. </a:t>
            </a:r>
            <a:r>
              <a:rPr lang="de-CH" altLang="de-DE" sz="2400" dirty="0">
                <a:solidFill>
                  <a:schemeClr val="tx1"/>
                </a:solidFill>
                <a:effectLst/>
                <a:latin typeface="Univers LT Std 47 Cn Lt" pitchFamily="34" charset="0"/>
              </a:rPr>
              <a:t>Vorbeugen ist bessere als Heilen</a:t>
            </a:r>
            <a:endParaRPr lang="de-DE" altLang="de-DE" sz="2400" dirty="0">
              <a:solidFill>
                <a:schemeClr val="tx1"/>
              </a:solidFill>
              <a:effectLst/>
              <a:latin typeface="Univers LT Std 47 Cn Lt" pitchFamily="34" charset="0"/>
            </a:endParaRPr>
          </a:p>
        </p:txBody>
      </p:sp>
      <p:sp>
        <p:nvSpPr>
          <p:cNvPr id="3" name="Rectangle 2"/>
          <p:cNvSpPr txBox="1">
            <a:spLocks noChangeArrowheads="1"/>
          </p:cNvSpPr>
          <p:nvPr/>
        </p:nvSpPr>
        <p:spPr bwMode="auto">
          <a:xfrm>
            <a:off x="179512" y="764704"/>
            <a:ext cx="87129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DE" altLang="de-DE" sz="4000" kern="0" dirty="0" smtClean="0">
                <a:solidFill>
                  <a:schemeClr val="tx1"/>
                </a:solidFill>
                <a:effectLst/>
                <a:latin typeface="Univers LT Std 47 Cn Lt" pitchFamily="34" charset="0"/>
              </a:rPr>
              <a:t>B</a:t>
            </a:r>
            <a:r>
              <a:rPr lang="de-DE" altLang="de-DE" sz="4000" kern="0" dirty="0">
                <a:solidFill>
                  <a:schemeClr val="tx1"/>
                </a:solidFill>
                <a:effectLst/>
                <a:latin typeface="Univers LT Std 47 Cn Lt" pitchFamily="34" charset="0"/>
              </a:rPr>
              <a:t>. </a:t>
            </a:r>
            <a:r>
              <a:rPr lang="de-DE" altLang="de-DE" sz="4000" kern="0" dirty="0" smtClean="0">
                <a:solidFill>
                  <a:schemeClr val="tx1"/>
                </a:solidFill>
                <a:effectLst/>
                <a:latin typeface="Univers LT Std 47 Cn Lt" pitchFamily="34" charset="0"/>
              </a:rPr>
              <a:t>Unerfüllte </a:t>
            </a:r>
            <a:r>
              <a:rPr lang="de-DE" altLang="de-DE" sz="4000" kern="0" dirty="0">
                <a:solidFill>
                  <a:schemeClr val="tx1"/>
                </a:solidFill>
                <a:effectLst/>
                <a:latin typeface="Univers LT Std 47 Cn Lt" pitchFamily="34" charset="0"/>
              </a:rPr>
              <a:t>Wünsche </a:t>
            </a:r>
            <a:r>
              <a:rPr lang="de-DE" altLang="de-DE" sz="4000" kern="0" dirty="0" smtClean="0">
                <a:solidFill>
                  <a:schemeClr val="tx1"/>
                </a:solidFill>
                <a:effectLst/>
                <a:latin typeface="Univers LT Std 47 Cn Lt" pitchFamily="34" charset="0"/>
              </a:rPr>
              <a:t>ertragen!</a:t>
            </a:r>
            <a:endParaRPr lang="de-DE" altLang="de-DE" sz="40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468829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780928"/>
            <a:ext cx="4176464" cy="400110"/>
          </a:xfrm>
        </p:spPr>
        <p:txBody>
          <a:bodyPr wrap="square">
            <a:spAutoFit/>
          </a:bodyPr>
          <a:lstStyle/>
          <a:p>
            <a:pPr algn="r"/>
            <a:r>
              <a:rPr lang="de-CH" altLang="de-DE" sz="2000" dirty="0" smtClean="0">
                <a:effectLst/>
                <a:latin typeface="Univers LT Std 47 Cn Lt" pitchFamily="34" charset="0"/>
              </a:rPr>
              <a:t>Sprüche 5,20-21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2564"/>
            <a:ext cx="8568952" cy="2308324"/>
          </a:xfrm>
        </p:spPr>
        <p:txBody>
          <a:bodyPr wrap="square">
            <a:spAutoFit/>
          </a:bodyPr>
          <a:lstStyle/>
          <a:p>
            <a:pPr algn="l"/>
            <a:r>
              <a:rPr lang="de-CH" altLang="de-DE" sz="3600" dirty="0">
                <a:solidFill>
                  <a:schemeClr val="tx1"/>
                </a:solidFill>
                <a:effectLst/>
                <a:latin typeface="Univers LT Std 47 Cn Lt" pitchFamily="34" charset="0"/>
              </a:rPr>
              <a:t>„Mein Sohn, willst du wirklich dein Glück bei einer anderen suchen und dich an den Brüsten einer Fremden berauschen? Bedenke: Der Herr sieht alles, was du tust, und prüft alle deine Wege.“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67614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83969" y="172958"/>
            <a:ext cx="8880519" cy="1692771"/>
          </a:xfrm>
        </p:spPr>
        <p:txBody>
          <a:bodyPr wrap="square">
            <a:spAutoFit/>
          </a:bodyPr>
          <a:lstStyle/>
          <a:p>
            <a:pPr algn="l"/>
            <a:r>
              <a:rPr lang="de-CH" altLang="de-DE" sz="6000" dirty="0" smtClean="0">
                <a:solidFill>
                  <a:schemeClr val="tx1"/>
                </a:solidFill>
                <a:effectLst/>
                <a:latin typeface="Univers LT Std 47 Cn Lt" pitchFamily="34" charset="0"/>
              </a:rPr>
              <a:t>Das verbotene Abenteuer</a:t>
            </a:r>
            <a:br>
              <a:rPr lang="de-CH" altLang="de-DE" sz="60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 am Beispiel von David &amp; </a:t>
            </a:r>
            <a:r>
              <a:rPr lang="de-CH" altLang="de-DE" sz="4400" smtClean="0">
                <a:solidFill>
                  <a:schemeClr val="tx1"/>
                </a:solidFill>
                <a:effectLst/>
                <a:latin typeface="Univers LT Std 47 Cn Lt" pitchFamily="34" charset="0"/>
              </a:rPr>
              <a:t>Batseba</a:t>
            </a:r>
            <a:endParaRPr lang="de-DE" altLang="de-DE" sz="44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07504" y="2636912"/>
            <a:ext cx="8712968" cy="523220"/>
          </a:xfrm>
        </p:spPr>
        <p:txBody>
          <a:bodyPr wrap="square">
            <a:spAutoFit/>
          </a:bodyPr>
          <a:lstStyle/>
          <a:p>
            <a:pPr algn="l"/>
            <a:r>
              <a:rPr lang="de-DE" altLang="de-DE" sz="2800" dirty="0" smtClean="0">
                <a:effectLst/>
                <a:latin typeface="Univers LT Std 47 Cn Lt" pitchFamily="34" charset="0"/>
              </a:rPr>
              <a:t>Reihe: </a:t>
            </a:r>
            <a:r>
              <a:rPr lang="de-CH" altLang="de-DE" sz="2800" dirty="0" smtClean="0">
                <a:effectLst/>
                <a:latin typeface="Univers LT Std 47 Cn Lt" pitchFamily="34" charset="0"/>
              </a:rPr>
              <a:t>Im Spannungsfeld der Sexualität</a:t>
            </a:r>
            <a:r>
              <a:rPr lang="de-DE" altLang="de-DE" sz="2800" dirty="0" smtClean="0">
                <a:effectLst/>
                <a:latin typeface="Univers LT Std 47 Cn Lt" pitchFamily="34" charset="0"/>
              </a:rPr>
              <a:t> (</a:t>
            </a:r>
            <a:r>
              <a:rPr lang="de-DE" altLang="de-DE" sz="2800" dirty="0">
                <a:effectLst/>
                <a:latin typeface="Univers LT Std 47 Cn Lt" pitchFamily="34" charset="0"/>
              </a:rPr>
              <a:t>2</a:t>
            </a:r>
            <a:r>
              <a:rPr lang="de-DE" altLang="de-DE" sz="2800" dirty="0" smtClean="0">
                <a:effectLst/>
                <a:latin typeface="Univers LT Std 47 Cn Lt" pitchFamily="34" charset="0"/>
              </a:rPr>
              <a:t>/4)</a:t>
            </a:r>
          </a:p>
        </p:txBody>
      </p:sp>
    </p:spTree>
    <p:extLst>
      <p:ext uri="{BB962C8B-B14F-4D97-AF65-F5344CB8AC3E}">
        <p14:creationId xmlns:p14="http://schemas.microsoft.com/office/powerpoint/2010/main" val="9505210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780928"/>
            <a:ext cx="4176464" cy="400110"/>
          </a:xfrm>
        </p:spPr>
        <p:txBody>
          <a:bodyPr wrap="square">
            <a:spAutoFit/>
          </a:bodyPr>
          <a:lstStyle/>
          <a:p>
            <a:pPr algn="r"/>
            <a:r>
              <a:rPr lang="de-CH" altLang="de-DE" sz="2000" dirty="0" smtClean="0">
                <a:effectLst/>
                <a:latin typeface="Univers LT Std 47 Cn Lt" pitchFamily="34" charset="0"/>
              </a:rPr>
              <a:t>1.Könige 15,4-5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308324"/>
          </a:xfrm>
        </p:spPr>
        <p:txBody>
          <a:bodyPr wrap="square">
            <a:spAutoFit/>
          </a:bodyPr>
          <a:lstStyle/>
          <a:p>
            <a:pPr algn="l"/>
            <a:r>
              <a:rPr lang="de-CH" altLang="de-DE" sz="3600" dirty="0" smtClean="0">
                <a:solidFill>
                  <a:schemeClr val="tx1"/>
                </a:solidFill>
                <a:effectLst/>
                <a:latin typeface="Univers LT Std 47 Cn Lt" pitchFamily="34" charset="0"/>
              </a:rPr>
              <a:t>„Das </a:t>
            </a:r>
            <a:r>
              <a:rPr lang="de-CH" altLang="de-DE" sz="3600">
                <a:solidFill>
                  <a:schemeClr val="tx1"/>
                </a:solidFill>
                <a:effectLst/>
                <a:latin typeface="Univers LT Std 47 Cn Lt" pitchFamily="34" charset="0"/>
              </a:rPr>
              <a:t>tat </a:t>
            </a:r>
            <a:r>
              <a:rPr lang="de-CH" altLang="de-DE" sz="3600" smtClean="0">
                <a:solidFill>
                  <a:schemeClr val="tx1"/>
                </a:solidFill>
                <a:effectLst/>
                <a:latin typeface="Univers LT Std 47 Cn Lt" pitchFamily="34" charset="0"/>
              </a:rPr>
              <a:t>Gott David </a:t>
            </a:r>
            <a:r>
              <a:rPr lang="de-CH" altLang="de-DE" sz="3600" dirty="0">
                <a:solidFill>
                  <a:schemeClr val="tx1"/>
                </a:solidFill>
                <a:effectLst/>
                <a:latin typeface="Univers LT Std 47 Cn Lt" pitchFamily="34" charset="0"/>
              </a:rPr>
              <a:t>zuliebe, der zeit seines Lebens getan hatte, was dem Herrn gefällt, und ihm </a:t>
            </a:r>
            <a:r>
              <a:rPr lang="de-CH" altLang="de-DE" sz="3600" dirty="0" smtClean="0">
                <a:solidFill>
                  <a:schemeClr val="tx1"/>
                </a:solidFill>
                <a:effectLst/>
                <a:latin typeface="Univers LT Std 47 Cn Lt" pitchFamily="34" charset="0"/>
              </a:rPr>
              <a:t>in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allen </a:t>
            </a:r>
            <a:r>
              <a:rPr lang="de-CH" altLang="de-DE" sz="3600" dirty="0">
                <a:solidFill>
                  <a:schemeClr val="tx1"/>
                </a:solidFill>
                <a:effectLst/>
                <a:latin typeface="Univers LT Std 47 Cn Lt" pitchFamily="34" charset="0"/>
              </a:rPr>
              <a:t>Dingen gehorcht hatte – das Unrecht gegen den Hetiter </a:t>
            </a:r>
            <a:r>
              <a:rPr lang="de-CH" altLang="de-DE" sz="3600" dirty="0" err="1">
                <a:solidFill>
                  <a:schemeClr val="tx1"/>
                </a:solidFill>
                <a:effectLst/>
                <a:latin typeface="Univers LT Std 47 Cn Lt" pitchFamily="34" charset="0"/>
              </a:rPr>
              <a:t>Urija</a:t>
            </a:r>
            <a:r>
              <a:rPr lang="de-CH" altLang="de-DE" sz="3600" dirty="0">
                <a:solidFill>
                  <a:schemeClr val="tx1"/>
                </a:solidFill>
                <a:effectLst/>
                <a:latin typeface="Univers LT Std 47 Cn Lt" pitchFamily="34" charset="0"/>
              </a:rPr>
              <a:t> ausgenommen.“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424680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780928"/>
            <a:ext cx="4176464" cy="400110"/>
          </a:xfrm>
        </p:spPr>
        <p:txBody>
          <a:bodyPr wrap="square">
            <a:spAutoFit/>
          </a:bodyPr>
          <a:lstStyle/>
          <a:p>
            <a:pPr algn="r"/>
            <a:r>
              <a:rPr lang="de-CH" altLang="de-DE" sz="2000" dirty="0" smtClean="0">
                <a:effectLst/>
                <a:latin typeface="Univers LT Std 47 Cn Lt" pitchFamily="34" charset="0"/>
              </a:rPr>
              <a:t>1.Korinther-Brief 11,31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912768" cy="1754326"/>
          </a:xfrm>
        </p:spPr>
        <p:txBody>
          <a:bodyPr wrap="square">
            <a:spAutoFit/>
          </a:bodyPr>
          <a:lstStyle/>
          <a:p>
            <a:pPr algn="l"/>
            <a:r>
              <a:rPr lang="de-CH" altLang="de-DE" sz="3600" dirty="0">
                <a:solidFill>
                  <a:schemeClr val="tx1"/>
                </a:solidFill>
                <a:effectLst/>
                <a:latin typeface="Univers LT Std 47 Cn Lt" pitchFamily="34" charset="0"/>
              </a:rPr>
              <a:t>„Würden wir uns selbst einer kritischen Beurteilung unterziehen, dann müsste der Herr uns nicht richten.“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727652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2780928"/>
            <a:ext cx="4176464" cy="400110"/>
          </a:xfrm>
        </p:spPr>
        <p:txBody>
          <a:bodyPr wrap="square">
            <a:spAutoFit/>
          </a:bodyPr>
          <a:lstStyle/>
          <a:p>
            <a:pPr algn="r"/>
            <a:r>
              <a:rPr lang="de-CH" altLang="de-DE" sz="2000" dirty="0" smtClean="0">
                <a:effectLst/>
                <a:latin typeface="Univers LT Std 47 Cn Lt" pitchFamily="34" charset="0"/>
              </a:rPr>
              <a:t>1.Johannes-Brief 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768752" cy="2862322"/>
          </a:xfrm>
        </p:spPr>
        <p:txBody>
          <a:bodyPr wrap="square">
            <a:spAutoFit/>
          </a:bodyPr>
          <a:lstStyle/>
          <a:p>
            <a:pPr algn="l"/>
            <a:r>
              <a:rPr lang="de-CH" altLang="de-DE" sz="3600" dirty="0">
                <a:solidFill>
                  <a:schemeClr val="tx1"/>
                </a:solidFill>
                <a:effectLst/>
                <a:latin typeface="Univers LT Std 47 Cn Lt" pitchFamily="34" charset="0"/>
              </a:rPr>
              <a:t>„Wenn wir unsere Sünden bekennen, erweist Gott sich als treu und gerecht: Er vergibt uns unsere Sünden und reinigt uns von allem </a:t>
            </a:r>
            <a:r>
              <a:rPr lang="de-CH" altLang="de-DE" sz="3600" dirty="0" smtClean="0">
                <a:solidFill>
                  <a:schemeClr val="tx1"/>
                </a:solidFill>
                <a:effectLst/>
                <a:latin typeface="Univers LT Std 47 Cn Lt" pitchFamily="34" charset="0"/>
              </a:rPr>
              <a:t>Unrecht,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das </a:t>
            </a:r>
            <a:r>
              <a:rPr lang="de-CH" altLang="de-DE" sz="3600" dirty="0">
                <a:solidFill>
                  <a:schemeClr val="tx1"/>
                </a:solidFill>
                <a:effectLst/>
                <a:latin typeface="Univers LT Std 47 Cn Lt" pitchFamily="34" charset="0"/>
              </a:rPr>
              <a:t>wir begangen haben.“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15826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a:solidFill>
                  <a:schemeClr val="tx1"/>
                </a:solidFill>
                <a:effectLst/>
                <a:latin typeface="Univers LT Std 47 Cn Lt" pitchFamily="34" charset="0"/>
              </a:rPr>
              <a:t>Ein prickelndes Vergnügen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5805264"/>
            <a:ext cx="4176464" cy="400110"/>
          </a:xfrm>
        </p:spPr>
        <p:txBody>
          <a:bodyPr wrap="square">
            <a:spAutoFit/>
          </a:bodyPr>
          <a:lstStyle/>
          <a:p>
            <a:pPr algn="r"/>
            <a:r>
              <a:rPr lang="de-CH" altLang="de-DE" sz="2000" dirty="0" smtClean="0">
                <a:effectLst/>
                <a:latin typeface="Univers LT Std 47 Cn Lt" pitchFamily="34" charset="0"/>
              </a:rPr>
              <a:t>2.Samuel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3416320"/>
          </a:xfrm>
        </p:spPr>
        <p:txBody>
          <a:bodyPr wrap="square">
            <a:spAutoFit/>
          </a:bodyPr>
          <a:lstStyle/>
          <a:p>
            <a:pPr algn="l"/>
            <a:r>
              <a:rPr lang="de-CH" altLang="de-DE" sz="3600" dirty="0">
                <a:solidFill>
                  <a:schemeClr val="tx1"/>
                </a:solidFill>
                <a:effectLst/>
                <a:latin typeface="Univers LT Std 47 Cn Lt" pitchFamily="34" charset="0"/>
              </a:rPr>
              <a:t>„Im Frühjahr, um die Zeit, wenn die Könige </a:t>
            </a:r>
            <a:r>
              <a:rPr lang="de-CH" altLang="de-DE" sz="3600" dirty="0" smtClean="0">
                <a:solidFill>
                  <a:schemeClr val="tx1"/>
                </a:solidFill>
                <a:effectLst/>
                <a:latin typeface="Univers LT Std 47 Cn Lt" pitchFamily="34" charset="0"/>
              </a:rPr>
              <a:t>in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den </a:t>
            </a:r>
            <a:r>
              <a:rPr lang="de-CH" altLang="de-DE" sz="3600" dirty="0">
                <a:solidFill>
                  <a:schemeClr val="tx1"/>
                </a:solidFill>
                <a:effectLst/>
                <a:latin typeface="Univers LT Std 47 Cn Lt" pitchFamily="34" charset="0"/>
              </a:rPr>
              <a:t>Krieg ziehen, schickte David </a:t>
            </a:r>
            <a:r>
              <a:rPr lang="de-CH" altLang="de-DE" sz="3600" dirty="0" err="1">
                <a:solidFill>
                  <a:schemeClr val="tx1"/>
                </a:solidFill>
                <a:effectLst/>
                <a:latin typeface="Univers LT Std 47 Cn Lt" pitchFamily="34" charset="0"/>
              </a:rPr>
              <a:t>Joab</a:t>
            </a:r>
            <a:r>
              <a:rPr lang="de-CH" altLang="de-DE" sz="3600" dirty="0">
                <a:solidFill>
                  <a:schemeClr val="tx1"/>
                </a:solidFill>
                <a:effectLst/>
                <a:latin typeface="Univers LT Std 47 Cn Lt" pitchFamily="34" charset="0"/>
              </a:rPr>
              <a:t> mit seinen Kriegsleuten und dazu das ganze Heer Israels von neuem in den Kampf. Sie setzten den Ammonitern schwer zu und belagerten ihre Hauptstadt </a:t>
            </a:r>
            <a:r>
              <a:rPr lang="de-CH" altLang="de-DE" sz="3600" dirty="0" err="1">
                <a:solidFill>
                  <a:schemeClr val="tx1"/>
                </a:solidFill>
                <a:effectLst/>
                <a:latin typeface="Univers LT Std 47 Cn Lt" pitchFamily="34" charset="0"/>
              </a:rPr>
              <a:t>Rabba</a:t>
            </a:r>
            <a:r>
              <a:rPr lang="de-CH" altLang="de-DE" sz="3600" dirty="0">
                <a:solidFill>
                  <a:schemeClr val="tx1"/>
                </a:solidFill>
                <a:effectLst/>
                <a:latin typeface="Univers LT Std 47 Cn Lt" pitchFamily="34" charset="0"/>
              </a:rPr>
              <a:t>. David selbst blieb in Jerusalem.“</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48876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1988840"/>
            <a:ext cx="4176464" cy="400110"/>
          </a:xfrm>
        </p:spPr>
        <p:txBody>
          <a:bodyPr wrap="square">
            <a:spAutoFit/>
          </a:bodyPr>
          <a:lstStyle/>
          <a:p>
            <a:pPr algn="r"/>
            <a:r>
              <a:rPr lang="de-CH" altLang="de-DE" sz="2000" dirty="0" smtClean="0">
                <a:effectLst/>
                <a:latin typeface="Univers LT Std 47 Cn Lt" pitchFamily="34" charset="0"/>
              </a:rPr>
              <a:t>2.Samuel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88640"/>
            <a:ext cx="8568952" cy="1200329"/>
          </a:xfrm>
        </p:spPr>
        <p:txBody>
          <a:bodyPr wrap="square">
            <a:spAutoFit/>
          </a:bodyPr>
          <a:lstStyle/>
          <a:p>
            <a:pPr algn="l"/>
            <a:r>
              <a:rPr lang="de-CH" altLang="de-DE" sz="3600" dirty="0">
                <a:solidFill>
                  <a:schemeClr val="tx1"/>
                </a:solidFill>
                <a:effectLst/>
                <a:latin typeface="Univers LT Std 47 Cn Lt" pitchFamily="34" charset="0"/>
              </a:rPr>
              <a:t>„David sah im Hof des Nachbarhauses eine Frau, die gerade badete. Sie war sehr schön.“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07146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1772816"/>
            <a:ext cx="4176464" cy="400110"/>
          </a:xfrm>
        </p:spPr>
        <p:txBody>
          <a:bodyPr wrap="square">
            <a:spAutoFit/>
          </a:bodyPr>
          <a:lstStyle/>
          <a:p>
            <a:pPr algn="r"/>
            <a:r>
              <a:rPr lang="de-CH" altLang="de-DE" sz="2000" dirty="0" smtClean="0">
                <a:effectLst/>
                <a:latin typeface="Univers LT Std 47 Cn Lt" pitchFamily="34" charset="0"/>
              </a:rPr>
              <a:t>2.Samuel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88640"/>
            <a:ext cx="8568952" cy="1200329"/>
          </a:xfrm>
        </p:spPr>
        <p:txBody>
          <a:bodyPr wrap="square">
            <a:spAutoFit/>
          </a:bodyPr>
          <a:lstStyle/>
          <a:p>
            <a:pPr algn="l"/>
            <a:r>
              <a:rPr lang="de-CH" altLang="de-DE" sz="3600" dirty="0">
                <a:solidFill>
                  <a:schemeClr val="tx1"/>
                </a:solidFill>
                <a:effectLst/>
                <a:latin typeface="Univers LT Std 47 Cn Lt" pitchFamily="34" charset="0"/>
              </a:rPr>
              <a:t>„Das ist doch </a:t>
            </a:r>
            <a:r>
              <a:rPr lang="de-CH" altLang="de-DE" sz="3600" dirty="0" err="1">
                <a:solidFill>
                  <a:schemeClr val="tx1"/>
                </a:solidFill>
                <a:effectLst/>
                <a:latin typeface="Univers LT Std 47 Cn Lt" pitchFamily="34" charset="0"/>
              </a:rPr>
              <a:t>Batseba</a:t>
            </a:r>
            <a:r>
              <a:rPr lang="de-CH" altLang="de-DE" sz="3600" dirty="0">
                <a:solidFill>
                  <a:schemeClr val="tx1"/>
                </a:solidFill>
                <a:effectLst/>
                <a:latin typeface="Univers LT Std 47 Cn Lt" pitchFamily="34" charset="0"/>
              </a:rPr>
              <a:t>, die Tochter </a:t>
            </a:r>
            <a:r>
              <a:rPr lang="de-CH" altLang="de-DE" sz="3600" dirty="0" err="1" smtClean="0">
                <a:solidFill>
                  <a:schemeClr val="tx1"/>
                </a:solidFill>
                <a:effectLst/>
                <a:latin typeface="Univers LT Std 47 Cn Lt" pitchFamily="34" charset="0"/>
              </a:rPr>
              <a:t>Ammiëls</a:t>
            </a:r>
            <a:r>
              <a:rPr lang="de-CH" altLang="de-DE" sz="3600" dirty="0" smtClean="0">
                <a:solidFill>
                  <a:schemeClr val="tx1"/>
                </a:solidFill>
                <a:effectLst/>
                <a:latin typeface="Univers LT Std 47 Cn Lt" pitchFamily="34" charset="0"/>
              </a:rPr>
              <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Frau des Hetiters </a:t>
            </a:r>
            <a:r>
              <a:rPr lang="de-CH" altLang="de-DE" sz="3600" dirty="0" err="1">
                <a:solidFill>
                  <a:schemeClr val="tx1"/>
                </a:solidFill>
                <a:effectLst/>
                <a:latin typeface="Univers LT Std 47 Cn Lt" pitchFamily="34" charset="0"/>
              </a:rPr>
              <a:t>Urija</a:t>
            </a:r>
            <a:r>
              <a:rPr lang="de-CH" altLang="de-DE" sz="3600" dirty="0">
                <a:solidFill>
                  <a:schemeClr val="tx1"/>
                </a:solidFill>
                <a:effectLst/>
                <a:latin typeface="Univers LT Std 47 Cn Lt" pitchFamily="34" charset="0"/>
              </a:rPr>
              <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6465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7984" y="1628800"/>
            <a:ext cx="4176464" cy="400110"/>
          </a:xfrm>
        </p:spPr>
        <p:txBody>
          <a:bodyPr wrap="square">
            <a:spAutoFit/>
          </a:bodyPr>
          <a:lstStyle/>
          <a:p>
            <a:pPr algn="r"/>
            <a:r>
              <a:rPr lang="de-CH" altLang="de-DE" sz="2000" dirty="0" smtClean="0">
                <a:effectLst/>
                <a:latin typeface="Univers LT Std 47 Cn Lt" pitchFamily="34" charset="0"/>
              </a:rPr>
              <a:t>2.Mose 20,14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65639"/>
            <a:ext cx="8568952" cy="646331"/>
          </a:xfrm>
        </p:spPr>
        <p:txBody>
          <a:bodyPr wrap="square">
            <a:spAutoFit/>
          </a:bodyPr>
          <a:lstStyle/>
          <a:p>
            <a:pPr algn="l"/>
            <a:r>
              <a:rPr lang="de-CH" altLang="de-DE" sz="3600" dirty="0">
                <a:solidFill>
                  <a:schemeClr val="tx1"/>
                </a:solidFill>
                <a:effectLst/>
                <a:latin typeface="Univers LT Std 47 Cn Lt" pitchFamily="34" charset="0"/>
              </a:rPr>
              <a:t>„Du sollst die Ehe nicht brechen.“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62187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2708920"/>
            <a:ext cx="4176464" cy="400110"/>
          </a:xfrm>
        </p:spPr>
        <p:txBody>
          <a:bodyPr wrap="square">
            <a:spAutoFit/>
          </a:bodyPr>
          <a:lstStyle/>
          <a:p>
            <a:pPr algn="r"/>
            <a:r>
              <a:rPr lang="de-CH" altLang="de-DE" sz="2000" dirty="0" smtClean="0">
                <a:effectLst/>
                <a:latin typeface="Univers LT Std 47 Cn Lt" pitchFamily="34" charset="0"/>
              </a:rPr>
              <a:t>5.Mose 22,22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1754326"/>
          </a:xfrm>
        </p:spPr>
        <p:txBody>
          <a:bodyPr wrap="square">
            <a:spAutoFit/>
          </a:bodyPr>
          <a:lstStyle/>
          <a:p>
            <a:pPr algn="l"/>
            <a:r>
              <a:rPr lang="de-CH" altLang="de-DE" sz="3600" dirty="0">
                <a:solidFill>
                  <a:schemeClr val="tx1"/>
                </a:solidFill>
                <a:effectLst/>
                <a:latin typeface="Univers LT Std 47 Cn Lt" pitchFamily="34" charset="0"/>
              </a:rPr>
              <a:t>„Wenn ein Mann dabei ertappt wird, dass er mit der Frau eines anderen schläft, müssen alle beide sterben. Ihr müsst das Böse aus Israel entfernen.“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77113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710</Words>
  <Application>Microsoft Office PowerPoint</Application>
  <PresentationFormat>Bildschirmpräsentation (4:3)</PresentationFormat>
  <Paragraphs>92</Paragraphs>
  <Slides>32</Slides>
  <Notes>32</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Designvorlage 'Berggipfel'</vt:lpstr>
      <vt:lpstr>Das verbotene Abenteuer - am Beispiel von David &amp; Batseba</vt:lpstr>
      <vt:lpstr>„Ich bin seit 15 Jahren verheiratet und liebe meinen Mann. Dennoch kann er mir in sexueller Hinsicht nicht das geben, was ich mir wünsche. Das führte immer wieder zu Streitereien innerhalb unserer Beziehung. Seitdem ich mich regelmässig mit anderen Männern treffe, bin ich ausgeglichener und meine Ehe ist wieder harmonisch.“</vt:lpstr>
      <vt:lpstr>Das verbotene Abenteuer - am Beispiel von David &amp; Batseba</vt:lpstr>
      <vt:lpstr>I. Ein prickelndes Vergnügen</vt:lpstr>
      <vt:lpstr>„Im Frühjahr, um die Zeit, wenn die Könige in den Krieg ziehen, schickte David Joab mit seinen Kriegsleuten und dazu das ganze Heer Israels von neuem in den Kampf. Sie setzten den Ammonitern schwer zu und belagerten ihre Hauptstadt Rabba. David selbst blieb in Jerusalem.“</vt:lpstr>
      <vt:lpstr>„David sah im Hof des Nachbarhauses eine Frau, die gerade badete. Sie war sehr schön.“</vt:lpstr>
      <vt:lpstr>„Das ist doch Batseba, die Tochter Ammiëls und Frau des Hetiters Urija.“</vt:lpstr>
      <vt:lpstr>„Du sollst die Ehe nicht brechen.“</vt:lpstr>
      <vt:lpstr>„Wenn ein Mann dabei ertappt wird, dass er mit der Frau eines anderen schläft, müssen alle beide sterben. Ihr müsst das Böse aus Israel entfernen.“</vt:lpstr>
      <vt:lpstr>„David schickte Boten hin und liess Batseba holen.“</vt:lpstr>
      <vt:lpstr>„Batseba kam zu David und er schlief mit ihr.“</vt:lpstr>
      <vt:lpstr>„Batseba hatte gerade die Reinigung nach ihrer monatlichen Blutung vorgenommen.“</vt:lpstr>
      <vt:lpstr>Überlegt doch einmal: Wer sich mit einer Prostituierten einlässt, wird mit ihr eins; sein Körper verbindet sich mit ihrem Körper. Es heisst ja in der Schrift: „Die zwei werden ein Leib sein.“</vt:lpstr>
      <vt:lpstr>„Lasst euch unter keinen Umständen zu sexueller Unmoral verleiten! Was immer ein Mensch für Sünden begehen mag – bei keiner Sünde versündigt er sich so unmittelbar an seinem eigenen Körper wie bei sexueller Unmoral.“</vt:lpstr>
      <vt:lpstr>II. Ein bleibender Schaden</vt:lpstr>
      <vt:lpstr>„Ich bin schwanger geworden!“</vt:lpstr>
      <vt:lpstr>„Gott missfiel, was David getan hatte.“</vt:lpstr>
      <vt:lpstr>III. Vorbeugen ist bessere als Heilen</vt:lpstr>
      <vt:lpstr>„Im folgenden Frühjahr, um die Zeit, wenn die Könige in den Krieg ziehen, zog Joab mit dem Heer wieder in den Kampf gegen die Ammoniter. David selbst blieb in Jerusalem. Joab eroberte die Stadt und zerstörte sie.“</vt:lpstr>
      <vt:lpstr>„Die Ehe soll bei allen in Ehren gehalten werden; es darf zwischen Mann und Frau keinerlei Untreue geben. Denn wer unmoralisch lebt oder Ehebruch begeht, den wird Gott richten.“</vt:lpstr>
      <vt:lpstr>III. Vorbeugen ist bessere als Heilen</vt:lpstr>
      <vt:lpstr>„Freue dich an der Frau, die du jung geheiratet hast. Sie soll dir viele Kinder schenken! Anmutig wie eine Gazelle ist sie. Ihre Brüste sollen dich immer berauschen, in ihren Armen kannst du dich selbst vergessen!</vt:lpstr>
      <vt:lpstr>„Wegen der Gefahr sexueller Unmoral soll ein Mann die eheliche Beziehung mit seiner Frau pflegen, und eine Frau soll die eheliche Beziehung mit ihrem Mann pflegen.“</vt:lpstr>
      <vt:lpstr>„Der Mann darf sich seiner Frau nicht verweigern, und genauso wenig darf sich die Frau ihrem Mann verweigern.“</vt:lpstr>
      <vt:lpstr>„Nicht die Frau verfügt über ihren Körper, sondern der Mann, und ebenso verfügt nicht der Mann über seinen Körper, sondern die Frau.“</vt:lpstr>
      <vt:lpstr>„Keiner von euch darf sich seinem Ehepartner entziehen, es sei denn, ihr beschliesst gemeinsam, eine Zeitlang auf den ehelichen Verkehr zu verzichten, um euch ganz auf das Gebet zu konzentrieren. Aber danach sollt ihr wieder zusammenkommen; sonst könnte euch der Satan in Versuchung bringen, weil es euch schwer fallen würde, euer sexuelles Verlangen zu kontrollieren.“</vt:lpstr>
      <vt:lpstr>III. Vorbeugen ist bessere als Heilen</vt:lpstr>
      <vt:lpstr>„Mein Sohn, willst du wirklich dein Glück bei einer anderen suchen und dich an den Brüsten einer Fremden berauschen? Bedenke: Der Herr sieht alles, was du tust, und prüft alle deine Wege.“</vt:lpstr>
      <vt:lpstr>Schlussgedanke</vt:lpstr>
      <vt:lpstr>„Das tat Gott David zuliebe, der zeit seines Lebens getan hatte, was dem Herrn gefällt, und ihm in allen Dingen gehorcht hatte – das Unrecht gegen den Hetiter Urija ausgenommen.“</vt:lpstr>
      <vt:lpstr>„Würden wir uns selbst einer kritischen Beurteilung unterziehen, dann müsste der Herr uns nicht richten.“</vt:lpstr>
      <vt:lpstr>„Wenn wir unsere Sünden bekennen, erweist Gott sich als treu und gerecht: Er vergibt uns unsere Sünden und reinigt uns von allem Unrecht, das wir begangen haben.“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Spannungsfeld der Sexualität - Teil 2/4 - Das verbotene Abenteuer - am Beispiel von David &amp; Batseba - Folien</dc:title>
  <dc:creator>Jürg Birnstiel</dc:creator>
  <cp:lastModifiedBy>Me</cp:lastModifiedBy>
  <cp:revision>575</cp:revision>
  <dcterms:created xsi:type="dcterms:W3CDTF">2013-11-12T15:20:47Z</dcterms:created>
  <dcterms:modified xsi:type="dcterms:W3CDTF">2016-10-10T18:23:06Z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