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0"/>
  </p:notesMasterIdLst>
  <p:handoutMasterIdLst>
    <p:handoutMasterId r:id="rId41"/>
  </p:handoutMasterIdLst>
  <p:sldIdLst>
    <p:sldId id="735" r:id="rId2"/>
    <p:sldId id="923" r:id="rId3"/>
    <p:sldId id="934" r:id="rId4"/>
    <p:sldId id="926" r:id="rId5"/>
    <p:sldId id="927" r:id="rId6"/>
    <p:sldId id="935" r:id="rId7"/>
    <p:sldId id="928" r:id="rId8"/>
    <p:sldId id="929" r:id="rId9"/>
    <p:sldId id="930" r:id="rId10"/>
    <p:sldId id="931" r:id="rId11"/>
    <p:sldId id="932" r:id="rId12"/>
    <p:sldId id="933" r:id="rId13"/>
    <p:sldId id="896" r:id="rId14"/>
    <p:sldId id="921" r:id="rId15"/>
    <p:sldId id="936" r:id="rId16"/>
    <p:sldId id="937" r:id="rId17"/>
    <p:sldId id="938" r:id="rId18"/>
    <p:sldId id="939" r:id="rId19"/>
    <p:sldId id="940" r:id="rId20"/>
    <p:sldId id="941" r:id="rId21"/>
    <p:sldId id="942" r:id="rId22"/>
    <p:sldId id="943" r:id="rId23"/>
    <p:sldId id="944" r:id="rId24"/>
    <p:sldId id="945" r:id="rId25"/>
    <p:sldId id="946" r:id="rId26"/>
    <p:sldId id="947" r:id="rId27"/>
    <p:sldId id="891" r:id="rId28"/>
    <p:sldId id="948" r:id="rId29"/>
    <p:sldId id="949" r:id="rId30"/>
    <p:sldId id="950" r:id="rId31"/>
    <p:sldId id="951" r:id="rId32"/>
    <p:sldId id="952" r:id="rId33"/>
    <p:sldId id="953" r:id="rId34"/>
    <p:sldId id="922" r:id="rId35"/>
    <p:sldId id="954" r:id="rId36"/>
    <p:sldId id="955" r:id="rId37"/>
    <p:sldId id="259" r:id="rId38"/>
    <p:sldId id="956" r:id="rId3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p:scale>
          <a:sx n="110" d="100"/>
          <a:sy n="110" d="100"/>
        </p:scale>
        <p:origin x="-1638"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83969" y="49848"/>
            <a:ext cx="8880519" cy="1938992"/>
          </a:xfrm>
        </p:spPr>
        <p:txBody>
          <a:bodyPr wrap="square">
            <a:spAutoFit/>
          </a:bodyPr>
          <a:lstStyle/>
          <a:p>
            <a:pPr algn="l"/>
            <a:r>
              <a:rPr lang="de-CH" altLang="de-DE" sz="6000" dirty="0" smtClean="0">
                <a:solidFill>
                  <a:schemeClr val="bg2">
                    <a:lumMod val="90000"/>
                    <a:lumOff val="10000"/>
                  </a:schemeClr>
                </a:solidFill>
                <a:effectLst/>
                <a:latin typeface="Univers LT Std 47 Cn Lt" pitchFamily="34" charset="0"/>
              </a:rPr>
              <a:t>Freue dich an</a:t>
            </a:r>
            <a:br>
              <a:rPr lang="de-CH" altLang="de-DE" sz="6000" dirty="0" smtClean="0">
                <a:solidFill>
                  <a:schemeClr val="bg2">
                    <a:lumMod val="90000"/>
                    <a:lumOff val="10000"/>
                  </a:schemeClr>
                </a:solidFill>
                <a:effectLst/>
                <a:latin typeface="Univers LT Std 47 Cn Lt" pitchFamily="34" charset="0"/>
              </a:rPr>
            </a:br>
            <a:r>
              <a:rPr lang="de-CH" altLang="de-DE" sz="6000" dirty="0" smtClean="0">
                <a:solidFill>
                  <a:schemeClr val="bg2">
                    <a:lumMod val="90000"/>
                    <a:lumOff val="10000"/>
                  </a:schemeClr>
                </a:solidFill>
                <a:effectLst/>
                <a:latin typeface="Univers LT Std 47 Cn Lt" pitchFamily="34" charset="0"/>
              </a:rPr>
              <a:t>der Nähe zu Gott</a:t>
            </a:r>
            <a:endParaRPr lang="de-DE" altLang="de-DE" sz="6000" dirty="0">
              <a:solidFill>
                <a:schemeClr val="bg2">
                  <a:lumMod val="90000"/>
                  <a:lumOff val="10000"/>
                </a:schemeClr>
              </a:solidFill>
              <a:effectLst/>
              <a:latin typeface="Univers LT Std 47 Cn Lt" pitchFamily="34" charset="0"/>
            </a:endParaRPr>
          </a:p>
        </p:txBody>
      </p:sp>
      <p:sp>
        <p:nvSpPr>
          <p:cNvPr id="409603" name="Rectangle 3"/>
          <p:cNvSpPr>
            <a:spLocks noGrp="1" noChangeArrowheads="1"/>
          </p:cNvSpPr>
          <p:nvPr>
            <p:ph type="subTitle" idx="1"/>
          </p:nvPr>
        </p:nvSpPr>
        <p:spPr>
          <a:xfrm>
            <a:off x="107504" y="2636912"/>
            <a:ext cx="6984776" cy="646331"/>
          </a:xfrm>
        </p:spPr>
        <p:txBody>
          <a:bodyPr wrap="square">
            <a:spAutoFit/>
          </a:bodyPr>
          <a:lstStyle/>
          <a:p>
            <a:pPr algn="l"/>
            <a:r>
              <a:rPr lang="de-DE" altLang="de-DE" sz="3600" dirty="0" smtClean="0">
                <a:solidFill>
                  <a:schemeClr val="bg2">
                    <a:lumMod val="90000"/>
                    <a:lumOff val="10000"/>
                  </a:schemeClr>
                </a:solidFill>
                <a:effectLst/>
                <a:latin typeface="Univers LT Std 47 Cn Lt" pitchFamily="34" charset="0"/>
              </a:rPr>
              <a:t>Reihe: </a:t>
            </a:r>
            <a:r>
              <a:rPr lang="de-CH" altLang="de-DE" sz="3600" dirty="0" smtClean="0">
                <a:solidFill>
                  <a:schemeClr val="bg2">
                    <a:lumMod val="90000"/>
                    <a:lumOff val="10000"/>
                  </a:schemeClr>
                </a:solidFill>
                <a:effectLst/>
                <a:latin typeface="Univers LT Std 47 Cn Lt" pitchFamily="34" charset="0"/>
              </a:rPr>
              <a:t>Freude ohne Ende</a:t>
            </a:r>
            <a:r>
              <a:rPr lang="de-DE" altLang="de-DE" sz="3600" dirty="0" smtClean="0">
                <a:solidFill>
                  <a:schemeClr val="bg2">
                    <a:lumMod val="90000"/>
                    <a:lumOff val="10000"/>
                  </a:schemeClr>
                </a:solidFill>
                <a:effectLst/>
                <a:latin typeface="Univers LT Std 47 Cn Lt" pitchFamily="34" charset="0"/>
              </a:rPr>
              <a:t> (5/6)</a:t>
            </a:r>
          </a:p>
        </p:txBody>
      </p:sp>
      <p:sp>
        <p:nvSpPr>
          <p:cNvPr id="4" name="Rectangle 3"/>
          <p:cNvSpPr txBox="1">
            <a:spLocks noChangeArrowheads="1"/>
          </p:cNvSpPr>
          <p:nvPr/>
        </p:nvSpPr>
        <p:spPr bwMode="auto">
          <a:xfrm>
            <a:off x="2627784" y="3861048"/>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kern="0" dirty="0" smtClean="0">
                <a:solidFill>
                  <a:schemeClr val="bg2">
                    <a:lumMod val="90000"/>
                    <a:lumOff val="10000"/>
                  </a:schemeClr>
                </a:solidFill>
                <a:effectLst/>
                <a:latin typeface="Univers LT Std 47 Cn Lt" pitchFamily="34" charset="0"/>
              </a:rPr>
              <a:t>Epheser-Brief 2,11-16</a:t>
            </a:r>
            <a:endParaRPr lang="de-DE" altLang="de-DE" sz="3600" kern="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2,14</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54375"/>
            <a:ext cx="7056784" cy="2554545"/>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Ja, Christus selbst ist unser Frieden. Er hat die Zweiteilung überwunden und hat aus Juden und Nichtjuden eine Einheit gemacht. Er hat die Mauer niedergerissen, die zwischen ihnen </a:t>
            </a:r>
            <a:r>
              <a:rPr lang="de-CH" altLang="de-DE" sz="3200" dirty="0" smtClean="0">
                <a:solidFill>
                  <a:schemeClr val="bg2">
                    <a:lumMod val="90000"/>
                    <a:lumOff val="10000"/>
                  </a:schemeClr>
                </a:solidFill>
                <a:effectLst/>
                <a:latin typeface="Univers LT Std 47 Cn Lt" pitchFamily="34" charset="0"/>
              </a:rPr>
              <a:t>stand, und </a:t>
            </a:r>
            <a:r>
              <a:rPr lang="de-CH" altLang="de-DE" sz="3200" dirty="0">
                <a:solidFill>
                  <a:schemeClr val="bg2">
                    <a:lumMod val="90000"/>
                    <a:lumOff val="10000"/>
                  </a:schemeClr>
                </a:solidFill>
                <a:effectLst/>
                <a:latin typeface="Univers LT Std 47 Cn Lt" pitchFamily="34" charset="0"/>
              </a:rPr>
              <a:t>hat ihre Feindschaft beendet.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889720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356992"/>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2,14-15</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7920880" cy="3046988"/>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Denn durch die Hingabe seines eigenen Lebens hat er das Gesetz mit seinen zahlreichen Geboten und Anordnungen </a:t>
            </a:r>
            <a:r>
              <a:rPr lang="de-CH" altLang="de-DE" sz="3200" dirty="0" smtClean="0">
                <a:solidFill>
                  <a:schemeClr val="bg2">
                    <a:lumMod val="90000"/>
                    <a:lumOff val="10000"/>
                  </a:schemeClr>
                </a:solidFill>
                <a:effectLst/>
                <a:latin typeface="Univers LT Std 47 Cn Lt" pitchFamily="34" charset="0"/>
              </a:rPr>
              <a:t>ausser </a:t>
            </a:r>
            <a:r>
              <a:rPr lang="de-CH" altLang="de-DE" sz="3200" dirty="0">
                <a:solidFill>
                  <a:schemeClr val="bg2">
                    <a:lumMod val="90000"/>
                    <a:lumOff val="10000"/>
                  </a:schemeClr>
                </a:solidFill>
                <a:effectLst/>
                <a:latin typeface="Univers LT Std 47 Cn Lt" pitchFamily="34" charset="0"/>
              </a:rPr>
              <a:t>Kraft gesetzt. Sein Ziel war es, Juden und Nichtjuden durch die Verbindung mit ihm selbst zu einem neuen Menschen zu machen und auf diese Weise Frieden zu schaffen.</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392561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356992"/>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8136904" cy="2554545"/>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Dadurch, dass er am Kreuz starb, hat er sowohl Juden als auch Nichtjuden mit Gott versöhnt und zu einem einzigen Leib, der Gemeinde, </a:t>
            </a:r>
            <a:r>
              <a:rPr lang="de-CH" altLang="de-DE" sz="3200" dirty="0" smtClean="0">
                <a:solidFill>
                  <a:schemeClr val="bg2">
                    <a:lumMod val="90000"/>
                    <a:lumOff val="10000"/>
                  </a:schemeClr>
                </a:solidFill>
                <a:effectLst/>
                <a:latin typeface="Univers LT Std 47 Cn Lt" pitchFamily="34" charset="0"/>
              </a:rPr>
              <a:t>zusammengefügt;</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durch </a:t>
            </a:r>
            <a:r>
              <a:rPr lang="de-CH" altLang="de-DE" sz="3200" dirty="0">
                <a:solidFill>
                  <a:schemeClr val="bg2">
                    <a:lumMod val="90000"/>
                    <a:lumOff val="10000"/>
                  </a:schemeClr>
                </a:solidFill>
                <a:effectLst/>
                <a:latin typeface="Univers LT Std 47 Cn Lt" pitchFamily="34" charset="0"/>
              </a:rPr>
              <a:t>seinen eigenen Tod hat er die Feindschaft getötet.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51326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188640"/>
            <a:ext cx="8784976" cy="646331"/>
          </a:xfrm>
        </p:spPr>
        <p:txBody>
          <a:bodyPr wrap="square">
            <a:spAutoFit/>
          </a:bodyPr>
          <a:lstStyle/>
          <a:p>
            <a:pPr algn="l"/>
            <a:r>
              <a:rPr lang="de-DE" altLang="de-DE" sz="3600" dirty="0" smtClean="0">
                <a:solidFill>
                  <a:schemeClr val="bg2">
                    <a:lumMod val="90000"/>
                    <a:lumOff val="10000"/>
                  </a:schemeClr>
                </a:solidFill>
                <a:effectLst/>
                <a:latin typeface="Univers LT Std 47 Cn Lt" pitchFamily="34" charset="0"/>
              </a:rPr>
              <a:t>I. </a:t>
            </a:r>
            <a:r>
              <a:rPr lang="de-CH" altLang="de-DE" sz="3600" dirty="0" smtClean="0">
                <a:solidFill>
                  <a:schemeClr val="bg2">
                    <a:lumMod val="90000"/>
                    <a:lumOff val="10000"/>
                  </a:schemeClr>
                </a:solidFill>
                <a:effectLst/>
                <a:latin typeface="Univers LT Std 47 Cn Lt" pitchFamily="34" charset="0"/>
              </a:rPr>
              <a:t>Getrennt </a:t>
            </a:r>
            <a:r>
              <a:rPr lang="de-CH" altLang="de-DE" sz="3600" dirty="0">
                <a:solidFill>
                  <a:schemeClr val="bg2">
                    <a:lumMod val="90000"/>
                    <a:lumOff val="10000"/>
                  </a:schemeClr>
                </a:solidFill>
                <a:effectLst/>
                <a:latin typeface="Univers LT Std 47 Cn Lt" pitchFamily="34" charset="0"/>
              </a:rPr>
              <a:t>und hoffnungslos</a:t>
            </a:r>
            <a:endParaRPr lang="de-DE" altLang="de-DE" sz="3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2,11</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93980"/>
            <a:ext cx="8496944" cy="3046988"/>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„Denkt doch einmal zurück! Ihr wisst ja, dass ihr wegen eurer nichtjüdischen Herkunft die ‚</a:t>
            </a:r>
            <a:r>
              <a:rPr lang="de-CH" altLang="de-DE" sz="3200" dirty="0" err="1">
                <a:solidFill>
                  <a:schemeClr val="bg2">
                    <a:lumMod val="90000"/>
                    <a:lumOff val="10000"/>
                  </a:schemeClr>
                </a:solidFill>
                <a:effectLst/>
                <a:latin typeface="Univers LT Std 47 Cn Lt" pitchFamily="34" charset="0"/>
              </a:rPr>
              <a:t>Unbeschnittenen</a:t>
            </a:r>
            <a:r>
              <a:rPr lang="de-CH" altLang="de-DE" sz="3200" dirty="0">
                <a:solidFill>
                  <a:schemeClr val="bg2">
                    <a:lumMod val="90000"/>
                    <a:lumOff val="10000"/>
                  </a:schemeClr>
                </a:solidFill>
                <a:effectLst/>
                <a:latin typeface="Univers LT Std 47 Cn Lt" pitchFamily="34" charset="0"/>
              </a:rPr>
              <a:t>‘ genannt werdet, und zwar von denen, die sich </a:t>
            </a:r>
            <a:r>
              <a:rPr lang="de-CH" altLang="de-DE" sz="3200" dirty="0" smtClean="0">
                <a:solidFill>
                  <a:schemeClr val="bg2">
                    <a:lumMod val="90000"/>
                    <a:lumOff val="10000"/>
                  </a:schemeClr>
                </a:solidFill>
                <a:effectLst/>
                <a:latin typeface="Univers LT Std 47 Cn Lt" pitchFamily="34" charset="0"/>
              </a:rPr>
              <a:t>selbst</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als </a:t>
            </a:r>
            <a:r>
              <a:rPr lang="de-CH" altLang="de-DE" sz="3200" dirty="0">
                <a:solidFill>
                  <a:schemeClr val="bg2">
                    <a:lumMod val="90000"/>
                    <a:lumOff val="10000"/>
                  </a:schemeClr>
                </a:solidFill>
                <a:effectLst/>
                <a:latin typeface="Univers LT Std 47 Cn Lt" pitchFamily="34" charset="0"/>
              </a:rPr>
              <a:t>die ‚Beschnittenen‘ bezeichnen (dabei ist ihre Beschneidung etwas rein Äusserliches, ein menschlicher Eingriff an ihrem Körper).“</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76416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2,11</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404664"/>
            <a:ext cx="8496944" cy="584775"/>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 „Wie stand es denn früher um euch?“</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144293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404664"/>
            <a:ext cx="8496944" cy="584775"/>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 „Früher hattet ihr keinerlei Beziehung zu Christus.“</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976219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88640"/>
            <a:ext cx="7776864" cy="2062103"/>
          </a:xfrm>
        </p:spPr>
        <p:txBody>
          <a:bodyPr wrap="square">
            <a:spAutoFit/>
          </a:bodyPr>
          <a:lstStyle/>
          <a:p>
            <a:pPr algn="l"/>
            <a:r>
              <a:rPr lang="de-CH" altLang="de-DE" sz="3200" dirty="0" smtClean="0">
                <a:solidFill>
                  <a:schemeClr val="bg2">
                    <a:lumMod val="90000"/>
                    <a:lumOff val="10000"/>
                  </a:schemeClr>
                </a:solidFill>
                <a:effectLst/>
                <a:latin typeface="Univers LT Std 47 Cn Lt" pitchFamily="34" charset="0"/>
              </a:rPr>
              <a:t>„</a:t>
            </a:r>
            <a:r>
              <a:rPr lang="de-CH" altLang="de-DE" sz="3200" dirty="0">
                <a:solidFill>
                  <a:schemeClr val="bg2">
                    <a:lumMod val="90000"/>
                    <a:lumOff val="10000"/>
                  </a:schemeClr>
                </a:solidFill>
                <a:effectLst/>
                <a:latin typeface="Univers LT Std 47 Cn Lt" pitchFamily="34" charset="0"/>
              </a:rPr>
              <a:t>Ihr hattet keinen Zugang zum israelitischen Bürgerrecht und wart ausgeschlossen von den Bündnissen, die Gott mit seinem Volk eingegangen war; seine Zusagen galten ihnen und nicht euch.“</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88327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Matthäus-Evangelium 10,5-6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434861"/>
            <a:ext cx="7776864" cy="1569660"/>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„Setzt euren Fuss nicht auf heidnisches Gebiet und betretet keine samaritanische Stadt, sondern geht zu den verlorenen Schafen des Volkes Israel.“</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479350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Matthäus-Evangelium 15,24</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681082"/>
            <a:ext cx="7776864" cy="1077218"/>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„Ich bin nur zu den verlorenen Schafen des Volkes Israel gesandt.“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666266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9144000" cy="5253038"/>
          </a:xfrm>
          <a:prstGeom prst="rect">
            <a:avLst/>
          </a:prstGeom>
        </p:spPr>
      </p:pic>
    </p:spTree>
    <p:extLst>
      <p:ext uri="{BB962C8B-B14F-4D97-AF65-F5344CB8AC3E}">
        <p14:creationId xmlns:p14="http://schemas.microsoft.com/office/powerpoint/2010/main" val="2213798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Matthäus-Evangelium 15,26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681082"/>
            <a:ext cx="7776864" cy="1077218"/>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„Es ist nicht recht, den Kindern das Brot wegzunehmen und es den Hunden vorzuwerfen.“</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013533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Matthäus-Evangelium 15,28</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681082"/>
            <a:ext cx="7776864" cy="1077218"/>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„Frau, dein Glaube ist gross! Was du </a:t>
            </a:r>
            <a:r>
              <a:rPr lang="de-CH" altLang="de-DE" sz="3200" dirty="0" smtClean="0">
                <a:solidFill>
                  <a:schemeClr val="bg2">
                    <a:lumMod val="90000"/>
                    <a:lumOff val="10000"/>
                  </a:schemeClr>
                </a:solidFill>
                <a:effectLst/>
                <a:latin typeface="Univers LT Std 47 Cn Lt" pitchFamily="34" charset="0"/>
              </a:rPr>
              <a:t>willst,</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soll </a:t>
            </a:r>
            <a:r>
              <a:rPr lang="de-CH" altLang="de-DE" sz="3200" dirty="0">
                <a:solidFill>
                  <a:schemeClr val="bg2">
                    <a:lumMod val="90000"/>
                    <a:lumOff val="10000"/>
                  </a:schemeClr>
                </a:solidFill>
                <a:effectLst/>
                <a:latin typeface="Univers LT Std 47 Cn Lt" pitchFamily="34" charset="0"/>
              </a:rPr>
              <a:t>geschehen.“</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289737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681082"/>
            <a:ext cx="6840760" cy="1077218"/>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„Euer Leben in dieser Welt war ein Leben ohne Hoffnung, ein Leben ohne Gott.“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524913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872902" y="5661248"/>
            <a:ext cx="4176464" cy="400110"/>
          </a:xfrm>
        </p:spPr>
        <p:txBody>
          <a:bodyPr wrap="square">
            <a:spAutoFit/>
          </a:bodyPr>
          <a:lstStyle/>
          <a:p>
            <a:pPr algn="r"/>
            <a:r>
              <a:rPr lang="de-CH" altLang="de-DE" sz="2000" dirty="0">
                <a:effectLst/>
                <a:latin typeface="Univers LT Std 47 Cn Lt" pitchFamily="34" charset="0"/>
              </a:rPr>
              <a:t>Marc Aurel: Selbstbetrachtungen, I,17.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62530"/>
            <a:ext cx="5328592" cy="4524315"/>
          </a:xfrm>
        </p:spPr>
        <p:txBody>
          <a:bodyPr wrap="square">
            <a:spAutoFit/>
          </a:bodyPr>
          <a:lstStyle/>
          <a:p>
            <a:pPr algn="l"/>
            <a:r>
              <a:rPr lang="de-CH" altLang="de-DE" sz="2400" dirty="0">
                <a:solidFill>
                  <a:schemeClr val="tx1"/>
                </a:solidFill>
                <a:effectLst/>
                <a:latin typeface="Univers LT Std 47 Cn Lt" pitchFamily="34" charset="0"/>
              </a:rPr>
              <a:t>„Den Göttern verdanke ich, dass ich mir durch die Gaben, Hilfeleistungen und Eingebungen der Götter nichts gefehlt hat, der Natur gemäss zu leben, und wenn ich noch vom Ziel entfernt bin, so ist es meine Schuld, dass ich die göttlichen Mahnungen, fast möchte ich sagen Offenbarungen, schlecht befolgt habe. Der göttlichen Güte schreibe ich es zu, dass mir in </a:t>
            </a:r>
            <a:r>
              <a:rPr lang="de-CH" altLang="de-DE" sz="2400" dirty="0" smtClean="0">
                <a:solidFill>
                  <a:schemeClr val="tx1"/>
                </a:solidFill>
                <a:effectLst/>
                <a:latin typeface="Univers LT Std 47 Cn Lt" pitchFamily="34" charset="0"/>
              </a:rPr>
              <a:t>Träumen </a:t>
            </a:r>
            <a:r>
              <a:rPr lang="de-CH" altLang="de-DE" sz="2400" dirty="0">
                <a:solidFill>
                  <a:schemeClr val="tx1"/>
                </a:solidFill>
                <a:effectLst/>
                <a:latin typeface="Univers LT Std 47 Cn Lt" pitchFamily="34" charset="0"/>
              </a:rPr>
              <a:t>verschiedene Arzneimittel, besonders gegen Blutspeien und Schwindel, angegeben wurde, namentlich zu </a:t>
            </a:r>
            <a:r>
              <a:rPr lang="de-CH" altLang="de-DE" sz="2400" dirty="0" err="1">
                <a:solidFill>
                  <a:schemeClr val="tx1"/>
                </a:solidFill>
                <a:effectLst/>
                <a:latin typeface="Univers LT Std 47 Cn Lt" pitchFamily="34" charset="0"/>
              </a:rPr>
              <a:t>Cajuta</a:t>
            </a:r>
            <a:r>
              <a:rPr lang="de-CH" altLang="de-DE" sz="2400" dirty="0">
                <a:solidFill>
                  <a:schemeClr val="tx1"/>
                </a:solidFill>
                <a:effectLst/>
                <a:latin typeface="Univers LT Std 47 Cn Lt" pitchFamily="34" charset="0"/>
              </a:rPr>
              <a:t> wie durch ein Orakel.“</a:t>
            </a:r>
            <a:endParaRPr lang="de-DE" altLang="de-DE" sz="2400" dirty="0">
              <a:solidFill>
                <a:schemeClr val="tx1"/>
              </a:solidFill>
              <a:effectLst/>
              <a:latin typeface="Univers LT Std 47 Cn Lt"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48799"/>
            <a:ext cx="3397246" cy="5316690"/>
          </a:xfrm>
          <a:prstGeom prst="rect">
            <a:avLst/>
          </a:prstGeom>
        </p:spPr>
      </p:pic>
    </p:spTree>
    <p:extLst>
      <p:ext uri="{BB962C8B-B14F-4D97-AF65-F5344CB8AC3E}">
        <p14:creationId xmlns:p14="http://schemas.microsoft.com/office/powerpoint/2010/main" val="3214734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872902" y="5661248"/>
            <a:ext cx="4176464" cy="400110"/>
          </a:xfrm>
        </p:spPr>
        <p:txBody>
          <a:bodyPr wrap="square">
            <a:spAutoFit/>
          </a:bodyPr>
          <a:lstStyle/>
          <a:p>
            <a:pPr algn="r"/>
            <a:r>
              <a:rPr lang="de-CH" altLang="de-DE" sz="2000" dirty="0">
                <a:effectLst/>
                <a:latin typeface="Univers LT Std 47 Cn Lt" pitchFamily="34" charset="0"/>
              </a:rPr>
              <a:t>Marc Aurel: Selbstbetrachtungen, I,17.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51520" y="248799"/>
            <a:ext cx="5328592" cy="2308324"/>
          </a:xfrm>
        </p:spPr>
        <p:txBody>
          <a:bodyPr wrap="square">
            <a:spAutoFit/>
          </a:bodyPr>
          <a:lstStyle/>
          <a:p>
            <a:pPr algn="l"/>
            <a:r>
              <a:rPr lang="de-CH" altLang="de-DE" sz="3600" dirty="0">
                <a:solidFill>
                  <a:schemeClr val="tx1"/>
                </a:solidFill>
                <a:effectLst/>
                <a:latin typeface="Univers LT Std 47 Cn Lt" pitchFamily="34" charset="0"/>
              </a:rPr>
              <a:t>„Ja, dies alles war nur durch den Beistand der Götter und ein günstiges Geschick möglich.“</a:t>
            </a:r>
            <a:endParaRPr lang="de-DE" altLang="de-DE" sz="3600" dirty="0">
              <a:solidFill>
                <a:schemeClr val="tx1"/>
              </a:solidFill>
              <a:effectLst/>
              <a:latin typeface="Univers LT Std 47 Cn Lt"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48799"/>
            <a:ext cx="3397246" cy="5316690"/>
          </a:xfrm>
          <a:prstGeom prst="rect">
            <a:avLst/>
          </a:prstGeom>
        </p:spPr>
      </p:pic>
    </p:spTree>
    <p:extLst>
      <p:ext uri="{BB962C8B-B14F-4D97-AF65-F5344CB8AC3E}">
        <p14:creationId xmlns:p14="http://schemas.microsoft.com/office/powerpoint/2010/main" val="1749031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Galater-Brief 4,6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88640"/>
            <a:ext cx="6840760" cy="2062103"/>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„Früher, als ihr den wahren Gott noch nicht kanntet, sah das ganz anders aus: Damals dientet ihr Göttern, die in Wirklichkeit gar keine Götter sind, und wart ihre Sklaven.“</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238779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681082"/>
            <a:ext cx="6840760" cy="1077218"/>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„Euer Leben in dieser Welt war ein Leben ohne Hoffnung, ein Leben ohne Gott.“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579781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200834"/>
            <a:ext cx="8712968" cy="707886"/>
          </a:xfrm>
        </p:spPr>
        <p:txBody>
          <a:bodyPr wrap="square">
            <a:spAutoFit/>
          </a:bodyPr>
          <a:lstStyle/>
          <a:p>
            <a:pPr algn="l"/>
            <a:r>
              <a:rPr lang="de-DE" altLang="de-DE" sz="4000" dirty="0" smtClean="0">
                <a:solidFill>
                  <a:schemeClr val="bg2">
                    <a:lumMod val="90000"/>
                    <a:lumOff val="10000"/>
                  </a:schemeClr>
                </a:solidFill>
                <a:effectLst/>
                <a:latin typeface="Univers LT Std 47 Cn Lt" pitchFamily="34" charset="0"/>
              </a:rPr>
              <a:t>II. </a:t>
            </a:r>
            <a:r>
              <a:rPr lang="de-CH" altLang="de-DE" sz="4000" dirty="0" smtClean="0">
                <a:solidFill>
                  <a:schemeClr val="bg2">
                    <a:lumMod val="90000"/>
                    <a:lumOff val="10000"/>
                  </a:schemeClr>
                </a:solidFill>
                <a:effectLst/>
                <a:latin typeface="Univers LT Std 47 Cn Lt" pitchFamily="34" charset="0"/>
              </a:rPr>
              <a:t>Vereint </a:t>
            </a:r>
            <a:r>
              <a:rPr lang="de-CH" altLang="de-DE" sz="4000" dirty="0">
                <a:solidFill>
                  <a:schemeClr val="bg2">
                    <a:lumMod val="90000"/>
                    <a:lumOff val="10000"/>
                  </a:schemeClr>
                </a:solidFill>
                <a:effectLst/>
                <a:latin typeface="Univers LT Std 47 Cn Lt" pitchFamily="34" charset="0"/>
              </a:rPr>
              <a:t>und gleichgestellt</a:t>
            </a:r>
            <a:endParaRPr lang="de-DE" altLang="de-DE" sz="40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300811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2,13</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54375"/>
            <a:ext cx="6840760" cy="2554545"/>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„Doch das alles ist durch Jesus Christus Vergangenheit. Weil Christus sein Blut für euch vergossen hat, seid ihr jetzt nicht mehr fern von Gott, sondern habt das </a:t>
            </a:r>
            <a:r>
              <a:rPr lang="de-CH" altLang="de-DE" sz="3200" dirty="0" smtClean="0">
                <a:solidFill>
                  <a:schemeClr val="bg2">
                    <a:lumMod val="90000"/>
                    <a:lumOff val="10000"/>
                  </a:schemeClr>
                </a:solidFill>
                <a:effectLst/>
                <a:latin typeface="Univers LT Std 47 Cn Lt" pitchFamily="34" charset="0"/>
              </a:rPr>
              <a:t>Vorrecht,</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in </a:t>
            </a:r>
            <a:r>
              <a:rPr lang="de-CH" altLang="de-DE" sz="3200" dirty="0">
                <a:solidFill>
                  <a:schemeClr val="bg2">
                    <a:lumMod val="90000"/>
                    <a:lumOff val="10000"/>
                  </a:schemeClr>
                </a:solidFill>
                <a:effectLst/>
                <a:latin typeface="Univers LT Std 47 Cn Lt" pitchFamily="34" charset="0"/>
              </a:rPr>
              <a:t>seiner Nähe zu sein.“</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527503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2,14</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400596"/>
            <a:ext cx="6840760" cy="2062103"/>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„Ja, Christus selbst ist unser </a:t>
            </a:r>
            <a:r>
              <a:rPr lang="de-CH" altLang="de-DE" sz="3200" dirty="0" smtClean="0">
                <a:solidFill>
                  <a:schemeClr val="bg2">
                    <a:lumMod val="90000"/>
                    <a:lumOff val="10000"/>
                  </a:schemeClr>
                </a:solidFill>
                <a:effectLst/>
                <a:latin typeface="Univers LT Std 47 Cn Lt" pitchFamily="34" charset="0"/>
              </a:rPr>
              <a:t>Frieden.</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Er </a:t>
            </a:r>
            <a:r>
              <a:rPr lang="de-CH" altLang="de-DE" sz="3200" dirty="0">
                <a:solidFill>
                  <a:schemeClr val="bg2">
                    <a:lumMod val="90000"/>
                    <a:lumOff val="10000"/>
                  </a:schemeClr>
                </a:solidFill>
                <a:effectLst/>
                <a:latin typeface="Univers LT Std 47 Cn Lt" pitchFamily="34" charset="0"/>
              </a:rPr>
              <a:t>hat die Zweiteilung </a:t>
            </a:r>
            <a:r>
              <a:rPr lang="de-CH" altLang="de-DE" sz="3200" dirty="0" smtClean="0">
                <a:solidFill>
                  <a:schemeClr val="bg2">
                    <a:lumMod val="90000"/>
                    <a:lumOff val="10000"/>
                  </a:schemeClr>
                </a:solidFill>
                <a:effectLst/>
                <a:latin typeface="Univers LT Std 47 Cn Lt" pitchFamily="34" charset="0"/>
              </a:rPr>
              <a:t>überwunden</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und </a:t>
            </a:r>
            <a:r>
              <a:rPr lang="de-CH" altLang="de-DE" sz="3200" dirty="0">
                <a:solidFill>
                  <a:schemeClr val="bg2">
                    <a:lumMod val="90000"/>
                    <a:lumOff val="10000"/>
                  </a:schemeClr>
                </a:solidFill>
                <a:effectLst/>
                <a:latin typeface="Univers LT Std 47 Cn Lt" pitchFamily="34" charset="0"/>
              </a:rPr>
              <a:t>hat aus Juden und </a:t>
            </a:r>
            <a:r>
              <a:rPr lang="de-CH" altLang="de-DE" sz="3200" dirty="0" smtClean="0">
                <a:solidFill>
                  <a:schemeClr val="bg2">
                    <a:lumMod val="90000"/>
                    <a:lumOff val="10000"/>
                  </a:schemeClr>
                </a:solidFill>
                <a:effectLst/>
                <a:latin typeface="Univers LT Std 47 Cn Lt" pitchFamily="34" charset="0"/>
              </a:rPr>
              <a:t>Nichtjuden</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eine </a:t>
            </a:r>
            <a:r>
              <a:rPr lang="de-CH" altLang="de-DE" sz="3200" dirty="0">
                <a:solidFill>
                  <a:schemeClr val="bg2">
                    <a:lumMod val="90000"/>
                    <a:lumOff val="10000"/>
                  </a:schemeClr>
                </a:solidFill>
                <a:effectLst/>
                <a:latin typeface="Univers LT Std 47 Cn Lt" pitchFamily="34" charset="0"/>
              </a:rPr>
              <a:t>Einheit gemacht.“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364037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41914"/>
          </a:xfrm>
          <a:prstGeom prst="rect">
            <a:avLst/>
          </a:prstGeom>
        </p:spPr>
      </p:pic>
      <p:sp>
        <p:nvSpPr>
          <p:cNvPr id="5" name="Pfeil nach rechts 4"/>
          <p:cNvSpPr/>
          <p:nvPr/>
        </p:nvSpPr>
        <p:spPr>
          <a:xfrm rot="19584715">
            <a:off x="2944736" y="4543314"/>
            <a:ext cx="1512168" cy="288032"/>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07737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2,14</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646817"/>
            <a:ext cx="6840760" cy="1569660"/>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„Jesus hat die Mauer </a:t>
            </a:r>
            <a:r>
              <a:rPr lang="de-CH" altLang="de-DE" sz="3200" dirty="0" smtClean="0">
                <a:solidFill>
                  <a:schemeClr val="bg2">
                    <a:lumMod val="90000"/>
                    <a:lumOff val="10000"/>
                  </a:schemeClr>
                </a:solidFill>
                <a:effectLst/>
                <a:latin typeface="Univers LT Std 47 Cn Lt" pitchFamily="34" charset="0"/>
              </a:rPr>
              <a:t>niedergerissen,</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die </a:t>
            </a:r>
            <a:r>
              <a:rPr lang="de-CH" altLang="de-DE" sz="3200" dirty="0">
                <a:solidFill>
                  <a:schemeClr val="bg2">
                    <a:lumMod val="90000"/>
                    <a:lumOff val="10000"/>
                  </a:schemeClr>
                </a:solidFill>
                <a:effectLst/>
                <a:latin typeface="Univers LT Std 47 Cn Lt" pitchFamily="34" charset="0"/>
              </a:rPr>
              <a:t>zwischen ihnen stand, und hat ihre Feindschaft beendet.“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487207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2,14-15</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646817"/>
            <a:ext cx="7416824" cy="1569660"/>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„Denn durch die Hingabe seines eigenen Lebens hat er das Gesetz mit seinen zahlreichen Geboten und Anordnungen ausser Kraft gesetzt.“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368697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2,15</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260648"/>
            <a:ext cx="7416824" cy="2062103"/>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„Jesu Ziel war es, Juden und Nichtjuden durch die Verbindung mit ihm selbst zu einem neuen Menschen zu machen und auf diese Weise Frieden zu schaffen.“</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887454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Galater-Brief 3,28</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93980"/>
            <a:ext cx="6768752" cy="3046988"/>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„Hier gibt es keinen Unterschied mehr zwischen Juden und Griechen, zwischen Sklaven und freien Menschen, zwischen Mann und Frau. Denn durch eure Verbindung mit Jesus Christus seid ihr alle zusammen ein neuer Mensch geworden.“</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3775299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116632"/>
            <a:ext cx="8712968" cy="707886"/>
          </a:xfrm>
        </p:spPr>
        <p:txBody>
          <a:bodyPr wrap="square">
            <a:spAutoFit/>
          </a:bodyPr>
          <a:lstStyle/>
          <a:p>
            <a:pPr algn="l"/>
            <a:r>
              <a:rPr lang="de-DE" altLang="de-DE" sz="4000" dirty="0" smtClean="0">
                <a:solidFill>
                  <a:schemeClr val="bg2">
                    <a:lumMod val="90000"/>
                    <a:lumOff val="10000"/>
                  </a:schemeClr>
                </a:solidFill>
                <a:effectLst/>
                <a:latin typeface="Univers LT Std 47 Cn Lt" pitchFamily="34" charset="0"/>
              </a:rPr>
              <a:t>III. </a:t>
            </a:r>
            <a:r>
              <a:rPr lang="de-CH" altLang="de-DE" sz="4000" dirty="0" smtClean="0">
                <a:solidFill>
                  <a:schemeClr val="bg2">
                    <a:lumMod val="90000"/>
                    <a:lumOff val="10000"/>
                  </a:schemeClr>
                </a:solidFill>
                <a:effectLst/>
                <a:latin typeface="Univers LT Std 47 Cn Lt" pitchFamily="34" charset="0"/>
              </a:rPr>
              <a:t>Versöhnt </a:t>
            </a:r>
            <a:r>
              <a:rPr lang="de-CH" altLang="de-DE" sz="4000" dirty="0">
                <a:solidFill>
                  <a:schemeClr val="bg2">
                    <a:lumMod val="90000"/>
                    <a:lumOff val="10000"/>
                  </a:schemeClr>
                </a:solidFill>
                <a:effectLst/>
                <a:latin typeface="Univers LT Std 47 Cn Lt" pitchFamily="34" charset="0"/>
              </a:rPr>
              <a:t>und zusammengefügt</a:t>
            </a:r>
            <a:endParaRPr lang="de-DE" altLang="de-DE" sz="40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253254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2,16</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340201"/>
            <a:ext cx="6768752" cy="2554545"/>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„Dadurch, dass </a:t>
            </a:r>
            <a:r>
              <a:rPr lang="de-CH" altLang="de-DE" sz="3200" dirty="0" smtClean="0">
                <a:solidFill>
                  <a:schemeClr val="bg2">
                    <a:lumMod val="90000"/>
                    <a:lumOff val="10000"/>
                  </a:schemeClr>
                </a:solidFill>
                <a:effectLst/>
                <a:latin typeface="Univers LT Std 47 Cn Lt" pitchFamily="34" charset="0"/>
              </a:rPr>
              <a:t>Jesus am </a:t>
            </a:r>
            <a:r>
              <a:rPr lang="de-CH" altLang="de-DE" sz="3200" dirty="0">
                <a:solidFill>
                  <a:schemeClr val="bg2">
                    <a:lumMod val="90000"/>
                    <a:lumOff val="10000"/>
                  </a:schemeClr>
                </a:solidFill>
                <a:effectLst/>
                <a:latin typeface="Univers LT Std 47 Cn Lt" pitchFamily="34" charset="0"/>
              </a:rPr>
              <a:t>Kreuz starb, hat er sowohl Juden als auch Nichtjuden mit Gott versöhnt und zu einem einzigen Leib, der Gemeinde, zusammengefügt; durch seinen eigenen Tod hat er die Feindschaft getötet.“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736205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465313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Römer-Brief 8,3</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56813"/>
            <a:ext cx="7344816" cy="4524315"/>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„Das Gesetz des Mose war dazu nicht imstande, uns von der Sünde und dem Tod frei zu machen; es scheiterte am Widerstand der menschlichen Natur. Deshalb hat Gott als Antwort auf die Sünde seinen eigenen Sohn gesandt. Dieser war der sündigen Menschheit insofern gleich, als er ein Mensch von Fleisch und Blut war, und indem Gott an ihm das Urteil über die Sünde vollzog, vollzog er es an der menschlichen Natur.“</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06081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5496" y="88756"/>
            <a:ext cx="8568952" cy="1107996"/>
          </a:xfrm>
        </p:spPr>
        <p:txBody>
          <a:bodyPr wrap="square">
            <a:spAutoFit/>
          </a:bodyPr>
          <a:lstStyle/>
          <a:p>
            <a:pPr algn="l"/>
            <a:r>
              <a:rPr lang="de-DE" altLang="de-DE" sz="6600" dirty="0" smtClean="0">
                <a:solidFill>
                  <a:schemeClr val="bg2">
                    <a:lumMod val="90000"/>
                    <a:lumOff val="10000"/>
                  </a:schemeClr>
                </a:solidFill>
                <a:effectLst/>
                <a:latin typeface="Univers LT Std 47 Cn Lt" pitchFamily="34" charset="0"/>
              </a:rPr>
              <a:t>Schlussgedanke</a:t>
            </a:r>
            <a:endParaRPr lang="de-DE" altLang="de-DE" sz="66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644008" y="465313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Römer-Brief 2,29</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44624"/>
            <a:ext cx="7344816" cy="4031873"/>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„Ein wahrer Jude ist der, der es im Innersten seines Wesens ist, und die wahre Beschneidung ist die, die am Herzen geschieht. Sie kommt nicht durch </a:t>
            </a:r>
            <a:r>
              <a:rPr lang="de-CH" altLang="de-DE" sz="3200">
                <a:solidFill>
                  <a:schemeClr val="bg2">
                    <a:lumMod val="90000"/>
                    <a:lumOff val="10000"/>
                  </a:schemeClr>
                </a:solidFill>
                <a:effectLst/>
                <a:latin typeface="Univers LT Std 47 Cn Lt" pitchFamily="34" charset="0"/>
              </a:rPr>
              <a:t>die </a:t>
            </a:r>
            <a:r>
              <a:rPr lang="de-CH" altLang="de-DE" sz="3200" smtClean="0">
                <a:solidFill>
                  <a:schemeClr val="bg2">
                    <a:lumMod val="90000"/>
                    <a:lumOff val="10000"/>
                  </a:schemeClr>
                </a:solidFill>
                <a:effectLst/>
                <a:latin typeface="Univers LT Std 47 Cn Lt" pitchFamily="34" charset="0"/>
              </a:rPr>
              <a:t>äusserliche </a:t>
            </a:r>
            <a:r>
              <a:rPr lang="de-CH" altLang="de-DE" sz="3200" dirty="0">
                <a:solidFill>
                  <a:schemeClr val="bg2">
                    <a:lumMod val="90000"/>
                    <a:lumOff val="10000"/>
                  </a:schemeClr>
                </a:solidFill>
                <a:effectLst/>
                <a:latin typeface="Univers LT Std 47 Cn Lt" pitchFamily="34" charset="0"/>
              </a:rPr>
              <a:t>Befolgung einer Gesetzesvorschrift zustande, sondern ist das Werk des Heiligen Geistes. Das Lob, das der erhält, der in diesem Sinn Jude ist, </a:t>
            </a:r>
            <a:r>
              <a:rPr lang="de-CH" altLang="de-DE" sz="3200" dirty="0" smtClean="0">
                <a:solidFill>
                  <a:schemeClr val="bg2">
                    <a:lumMod val="90000"/>
                    <a:lumOff val="10000"/>
                  </a:schemeClr>
                </a:solidFill>
                <a:effectLst/>
                <a:latin typeface="Univers LT Std 47 Cn Lt" pitchFamily="34" charset="0"/>
              </a:rPr>
              <a:t>kommt</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nicht </a:t>
            </a:r>
            <a:r>
              <a:rPr lang="de-CH" altLang="de-DE" sz="3200" dirty="0">
                <a:solidFill>
                  <a:schemeClr val="bg2">
                    <a:lumMod val="90000"/>
                    <a:lumOff val="10000"/>
                  </a:schemeClr>
                </a:solidFill>
                <a:effectLst/>
                <a:latin typeface="Univers LT Std 47 Cn Lt" pitchFamily="34" charset="0"/>
              </a:rPr>
              <a:t>von Menschen, sondern von Gott.“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53727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41914"/>
          </a:xfrm>
          <a:prstGeom prst="rect">
            <a:avLst/>
          </a:prstGeom>
        </p:spPr>
      </p:pic>
      <p:sp>
        <p:nvSpPr>
          <p:cNvPr id="5" name="Pfeil nach rechts 4"/>
          <p:cNvSpPr/>
          <p:nvPr/>
        </p:nvSpPr>
        <p:spPr>
          <a:xfrm rot="19584715">
            <a:off x="2944736" y="4543314"/>
            <a:ext cx="1512168" cy="288032"/>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tangle 2"/>
          <p:cNvSpPr>
            <a:spLocks noGrp="1" noChangeArrowheads="1"/>
          </p:cNvSpPr>
          <p:nvPr>
            <p:ph type="ctrTitle"/>
          </p:nvPr>
        </p:nvSpPr>
        <p:spPr>
          <a:xfrm>
            <a:off x="3360" y="-27384"/>
            <a:ext cx="4280608" cy="2246769"/>
          </a:xfrm>
          <a:solidFill>
            <a:schemeClr val="bg2">
              <a:lumMod val="10000"/>
              <a:lumOff val="90000"/>
              <a:alpha val="60000"/>
            </a:schemeClr>
          </a:solidFill>
        </p:spPr>
        <p:txBody>
          <a:bodyPr wrap="square">
            <a:spAutoFit/>
          </a:bodyPr>
          <a:lstStyle/>
          <a:p>
            <a:pPr algn="l"/>
            <a:r>
              <a:rPr lang="de-CH" altLang="de-DE" sz="2800" dirty="0">
                <a:solidFill>
                  <a:schemeClr val="bg2">
                    <a:lumMod val="90000"/>
                    <a:lumOff val="10000"/>
                  </a:schemeClr>
                </a:solidFill>
                <a:effectLst/>
                <a:latin typeface="Univers LT Std 47 Cn Lt" pitchFamily="34" charset="0"/>
              </a:rPr>
              <a:t>Kein Fremder darf den Bereich innerhalb der Brüstung um den Tempel betreten. Wer erfasst wird, ist für seinen Tod selbst verantwortlich.</a:t>
            </a:r>
            <a:endParaRPr lang="de-DE" altLang="de-DE" sz="28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44613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Apostelgeschichte 11,3</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260648"/>
            <a:ext cx="6120680" cy="1569660"/>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„Du bist in ein Haus </a:t>
            </a:r>
            <a:r>
              <a:rPr lang="de-CH" altLang="de-DE" sz="3200" dirty="0" smtClean="0">
                <a:solidFill>
                  <a:schemeClr val="bg2">
                    <a:lumMod val="90000"/>
                    <a:lumOff val="10000"/>
                  </a:schemeClr>
                </a:solidFill>
                <a:effectLst/>
                <a:latin typeface="Univers LT Std 47 Cn Lt" pitchFamily="34" charset="0"/>
              </a:rPr>
              <a:t>gegangen,</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in </a:t>
            </a:r>
            <a:r>
              <a:rPr lang="de-CH" altLang="de-DE" sz="3200" dirty="0">
                <a:solidFill>
                  <a:schemeClr val="bg2">
                    <a:lumMod val="90000"/>
                    <a:lumOff val="10000"/>
                  </a:schemeClr>
                </a:solidFill>
                <a:effectLst/>
                <a:latin typeface="Univers LT Std 47 Cn Lt" pitchFamily="34" charset="0"/>
              </a:rPr>
              <a:t>dem </a:t>
            </a:r>
            <a:r>
              <a:rPr lang="de-CH" altLang="de-DE" sz="3200" dirty="0" err="1">
                <a:solidFill>
                  <a:schemeClr val="bg2">
                    <a:lumMod val="90000"/>
                    <a:lumOff val="10000"/>
                  </a:schemeClr>
                </a:solidFill>
                <a:effectLst/>
                <a:latin typeface="Univers LT Std 47 Cn Lt" pitchFamily="34" charset="0"/>
              </a:rPr>
              <a:t>Unbeschnittene</a:t>
            </a:r>
            <a:r>
              <a:rPr lang="de-CH" altLang="de-DE" sz="3200" dirty="0">
                <a:solidFill>
                  <a:schemeClr val="bg2">
                    <a:lumMod val="90000"/>
                    <a:lumOff val="10000"/>
                  </a:schemeClr>
                </a:solidFill>
                <a:effectLst/>
                <a:latin typeface="Univers LT Std 47 Cn Lt" pitchFamily="34" charset="0"/>
              </a:rPr>
              <a:t> </a:t>
            </a:r>
            <a:r>
              <a:rPr lang="de-CH" altLang="de-DE" sz="3200" dirty="0" smtClean="0">
                <a:solidFill>
                  <a:schemeClr val="bg2">
                    <a:lumMod val="90000"/>
                    <a:lumOff val="10000"/>
                  </a:schemeClr>
                </a:solidFill>
                <a:effectLst/>
                <a:latin typeface="Univers LT Std 47 Cn Lt" pitchFamily="34" charset="0"/>
              </a:rPr>
              <a:t>wohnen,</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und </a:t>
            </a:r>
            <a:r>
              <a:rPr lang="de-CH" altLang="de-DE" sz="3200" dirty="0">
                <a:solidFill>
                  <a:schemeClr val="bg2">
                    <a:lumMod val="90000"/>
                    <a:lumOff val="10000"/>
                  </a:schemeClr>
                </a:solidFill>
                <a:effectLst/>
                <a:latin typeface="Univers LT Std 47 Cn Lt" pitchFamily="34" charset="0"/>
              </a:rPr>
              <a:t>hast sogar mit ihnen gegessen!“</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869861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5.Mose 14,2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42761"/>
            <a:ext cx="7056784" cy="2062103"/>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„Du bist ein heiliges Volk </a:t>
            </a:r>
            <a:r>
              <a:rPr lang="de-CH" altLang="de-DE" sz="3200" dirty="0" smtClean="0">
                <a:solidFill>
                  <a:schemeClr val="bg2">
                    <a:lumMod val="90000"/>
                    <a:lumOff val="10000"/>
                  </a:schemeClr>
                </a:solidFill>
                <a:effectLst/>
                <a:latin typeface="Univers LT Std 47 Cn Lt" pitchFamily="34" charset="0"/>
              </a:rPr>
              <a:t>JAHWE,</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deinem </a:t>
            </a:r>
            <a:r>
              <a:rPr lang="de-CH" altLang="de-DE" sz="3200" dirty="0">
                <a:solidFill>
                  <a:schemeClr val="bg2">
                    <a:lumMod val="90000"/>
                    <a:lumOff val="10000"/>
                  </a:schemeClr>
                </a:solidFill>
                <a:effectLst/>
                <a:latin typeface="Univers LT Std 47 Cn Lt" pitchFamily="34" charset="0"/>
              </a:rPr>
              <a:t>Gott, und </a:t>
            </a:r>
            <a:r>
              <a:rPr lang="de-CH" altLang="de-DE" sz="3200" dirty="0" smtClean="0">
                <a:solidFill>
                  <a:schemeClr val="bg2">
                    <a:lumMod val="90000"/>
                    <a:lumOff val="10000"/>
                  </a:schemeClr>
                </a:solidFill>
                <a:effectLst/>
                <a:latin typeface="Univers LT Std 47 Cn Lt" pitchFamily="34" charset="0"/>
              </a:rPr>
              <a:t>JAHWE </a:t>
            </a:r>
            <a:r>
              <a:rPr lang="de-CH" altLang="de-DE" sz="3200" dirty="0">
                <a:solidFill>
                  <a:schemeClr val="bg2">
                    <a:lumMod val="90000"/>
                    <a:lumOff val="10000"/>
                  </a:schemeClr>
                </a:solidFill>
                <a:effectLst/>
                <a:latin typeface="Univers LT Std 47 Cn Lt" pitchFamily="34" charset="0"/>
              </a:rPr>
              <a:t>hat </a:t>
            </a:r>
            <a:r>
              <a:rPr lang="de-CH" altLang="de-DE" sz="3200" dirty="0" smtClean="0">
                <a:solidFill>
                  <a:schemeClr val="bg2">
                    <a:lumMod val="90000"/>
                    <a:lumOff val="10000"/>
                  </a:schemeClr>
                </a:solidFill>
                <a:effectLst/>
                <a:latin typeface="Univers LT Std 47 Cn Lt" pitchFamily="34" charset="0"/>
              </a:rPr>
              <a:t>dich</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erwählt, dass </a:t>
            </a:r>
            <a:r>
              <a:rPr lang="de-CH" altLang="de-DE" sz="3200" dirty="0">
                <a:solidFill>
                  <a:schemeClr val="bg2">
                    <a:lumMod val="90000"/>
                    <a:lumOff val="10000"/>
                  </a:schemeClr>
                </a:solidFill>
                <a:effectLst/>
                <a:latin typeface="Univers LT Std 47 Cn Lt" pitchFamily="34" charset="0"/>
              </a:rPr>
              <a:t>du sein Eigentum </a:t>
            </a:r>
            <a:r>
              <a:rPr lang="de-CH" altLang="de-DE" sz="3200" dirty="0" smtClean="0">
                <a:solidFill>
                  <a:schemeClr val="bg2">
                    <a:lumMod val="90000"/>
                    <a:lumOff val="10000"/>
                  </a:schemeClr>
                </a:solidFill>
                <a:effectLst/>
                <a:latin typeface="Univers LT Std 47 Cn Lt" pitchFamily="34" charset="0"/>
              </a:rPr>
              <a:t>seist,</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aus </a:t>
            </a:r>
            <a:r>
              <a:rPr lang="de-CH" altLang="de-DE" sz="3200" dirty="0">
                <a:solidFill>
                  <a:schemeClr val="bg2">
                    <a:lumMod val="90000"/>
                    <a:lumOff val="10000"/>
                  </a:schemeClr>
                </a:solidFill>
                <a:effectLst/>
                <a:latin typeface="Univers LT Std 47 Cn Lt" pitchFamily="34" charset="0"/>
              </a:rPr>
              <a:t>allen </a:t>
            </a:r>
            <a:r>
              <a:rPr lang="de-CH" altLang="de-DE" sz="3200" dirty="0" smtClean="0">
                <a:solidFill>
                  <a:schemeClr val="bg2">
                    <a:lumMod val="90000"/>
                    <a:lumOff val="10000"/>
                  </a:schemeClr>
                </a:solidFill>
                <a:effectLst/>
                <a:latin typeface="Univers LT Std 47 Cn Lt" pitchFamily="34" charset="0"/>
              </a:rPr>
              <a:t>Völkern, die </a:t>
            </a:r>
            <a:r>
              <a:rPr lang="de-CH" altLang="de-DE" sz="3200" dirty="0">
                <a:solidFill>
                  <a:schemeClr val="bg2">
                    <a:lumMod val="90000"/>
                    <a:lumOff val="10000"/>
                  </a:schemeClr>
                </a:solidFill>
                <a:effectLst/>
                <a:latin typeface="Univers LT Std 47 Cn Lt" pitchFamily="34" charset="0"/>
              </a:rPr>
              <a:t>auf Erden sind.“</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31330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748970"/>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2,11</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8424936" cy="3539430"/>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Denkt doch einmal zurück! Ihr wisst ja, dass ihr wegen eurer nichtjüdischen Herkunft die „</a:t>
            </a:r>
            <a:r>
              <a:rPr lang="de-CH" altLang="de-DE" sz="3200" dirty="0" err="1">
                <a:solidFill>
                  <a:schemeClr val="bg2">
                    <a:lumMod val="90000"/>
                    <a:lumOff val="10000"/>
                  </a:schemeClr>
                </a:solidFill>
                <a:effectLst/>
                <a:latin typeface="Univers LT Std 47 Cn Lt" pitchFamily="34" charset="0"/>
              </a:rPr>
              <a:t>Unbeschnittenen</a:t>
            </a:r>
            <a:r>
              <a:rPr lang="de-CH" altLang="de-DE" sz="3200" dirty="0">
                <a:solidFill>
                  <a:schemeClr val="bg2">
                    <a:lumMod val="90000"/>
                    <a:lumOff val="10000"/>
                  </a:schemeClr>
                </a:solidFill>
                <a:effectLst/>
                <a:latin typeface="Univers LT Std 47 Cn Lt" pitchFamily="34" charset="0"/>
              </a:rPr>
              <a:t>“ genannt werdet, und zwar von denen, die sich selbst als die „Beschnittenen“ bezeichnen (dabei ist ihre Beschneidung etwas rein Äusserliches, ein menschlicher Eingriff an ihrem Körper</a:t>
            </a:r>
            <a:r>
              <a:rPr lang="de-CH" altLang="de-DE" sz="3200" dirty="0" smtClean="0">
                <a:solidFill>
                  <a:schemeClr val="bg2">
                    <a:lumMod val="90000"/>
                    <a:lumOff val="10000"/>
                  </a:schemeClr>
                </a:solidFill>
                <a:effectLst/>
                <a:latin typeface="Univers LT Std 47 Cn Lt" pitchFamily="34" charset="0"/>
              </a:rPr>
              <a:t>).</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Wie </a:t>
            </a:r>
            <a:r>
              <a:rPr lang="de-CH" altLang="de-DE" sz="3200" dirty="0">
                <a:solidFill>
                  <a:schemeClr val="bg2">
                    <a:lumMod val="90000"/>
                    <a:lumOff val="10000"/>
                  </a:schemeClr>
                </a:solidFill>
                <a:effectLst/>
                <a:latin typeface="Univers LT Std 47 Cn Lt" pitchFamily="34" charset="0"/>
              </a:rPr>
              <a:t>stand es denn früher um euch?</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211338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89298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16632"/>
            <a:ext cx="7920880" cy="3539430"/>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Früher hattet ihr keinerlei Beziehung zu Christus. Ihr hattet keinen Zugang zum israelitischen Bürgerrecht und wart ausgeschlossen von den Bündnissen, die Gott mit seinem Volk eingegangen war; seine Zusagen galten ihnen und nicht </a:t>
            </a:r>
            <a:r>
              <a:rPr lang="de-CH" altLang="de-DE" sz="3200" dirty="0" smtClean="0">
                <a:solidFill>
                  <a:schemeClr val="bg2">
                    <a:lumMod val="90000"/>
                    <a:lumOff val="10000"/>
                  </a:schemeClr>
                </a:solidFill>
                <a:effectLst/>
                <a:latin typeface="Univers LT Std 47 Cn Lt" pitchFamily="34" charset="0"/>
              </a:rPr>
              <a:t>euch. Euer Leben</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in </a:t>
            </a:r>
            <a:r>
              <a:rPr lang="de-CH" altLang="de-DE" sz="3200" dirty="0">
                <a:solidFill>
                  <a:schemeClr val="bg2">
                    <a:lumMod val="90000"/>
                    <a:lumOff val="10000"/>
                  </a:schemeClr>
                </a:solidFill>
                <a:effectLst/>
                <a:latin typeface="Univers LT Std 47 Cn Lt" pitchFamily="34" charset="0"/>
              </a:rPr>
              <a:t>dieser Welt war </a:t>
            </a:r>
            <a:r>
              <a:rPr lang="de-CH" altLang="de-DE" sz="3200" dirty="0" smtClean="0">
                <a:solidFill>
                  <a:schemeClr val="bg2">
                    <a:lumMod val="90000"/>
                    <a:lumOff val="10000"/>
                  </a:schemeClr>
                </a:solidFill>
                <a:effectLst/>
                <a:latin typeface="Univers LT Std 47 Cn Lt" pitchFamily="34" charset="0"/>
              </a:rPr>
              <a:t>ein Leben </a:t>
            </a:r>
            <a:r>
              <a:rPr lang="de-CH" altLang="de-DE" sz="3200" dirty="0">
                <a:solidFill>
                  <a:schemeClr val="bg2">
                    <a:lumMod val="90000"/>
                    <a:lumOff val="10000"/>
                  </a:schemeClr>
                </a:solidFill>
                <a:effectLst/>
                <a:latin typeface="Univers LT Std 47 Cn Lt" pitchFamily="34" charset="0"/>
              </a:rPr>
              <a:t>ohne </a:t>
            </a:r>
            <a:r>
              <a:rPr lang="de-CH" altLang="de-DE" sz="3200" dirty="0" smtClean="0">
                <a:solidFill>
                  <a:schemeClr val="bg2">
                    <a:lumMod val="90000"/>
                    <a:lumOff val="10000"/>
                  </a:schemeClr>
                </a:solidFill>
                <a:effectLst/>
                <a:latin typeface="Univers LT Std 47 Cn Lt" pitchFamily="34" charset="0"/>
              </a:rPr>
              <a:t>Hoffnung,</a:t>
            </a:r>
            <a:br>
              <a:rPr lang="de-CH" altLang="de-DE" sz="3200" dirty="0" smtClean="0">
                <a:solidFill>
                  <a:schemeClr val="bg2">
                    <a:lumMod val="90000"/>
                    <a:lumOff val="10000"/>
                  </a:schemeClr>
                </a:solidFill>
                <a:effectLst/>
                <a:latin typeface="Univers LT Std 47 Cn Lt" pitchFamily="34" charset="0"/>
              </a:rPr>
            </a:br>
            <a:r>
              <a:rPr lang="de-CH" altLang="de-DE" sz="3200" dirty="0" smtClean="0">
                <a:solidFill>
                  <a:schemeClr val="bg2">
                    <a:lumMod val="90000"/>
                    <a:lumOff val="10000"/>
                  </a:schemeClr>
                </a:solidFill>
                <a:effectLst/>
                <a:latin typeface="Univers LT Std 47 Cn Lt" pitchFamily="34" charset="0"/>
              </a:rPr>
              <a:t>ein </a:t>
            </a:r>
            <a:r>
              <a:rPr lang="de-CH" altLang="de-DE" sz="3200" dirty="0">
                <a:solidFill>
                  <a:schemeClr val="bg2">
                    <a:lumMod val="90000"/>
                    <a:lumOff val="10000"/>
                  </a:schemeClr>
                </a:solidFill>
                <a:effectLst/>
                <a:latin typeface="Univers LT Std 47 Cn Lt" pitchFamily="34" charset="0"/>
              </a:rPr>
              <a:t>Leben ohne Gott.</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490085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3212976"/>
            <a:ext cx="4176464" cy="400110"/>
          </a:xfrm>
        </p:spPr>
        <p:txBody>
          <a:bodyPr wrap="square">
            <a:spAutoFit/>
          </a:bodyPr>
          <a:lstStyle/>
          <a:p>
            <a:pPr algn="r"/>
            <a:r>
              <a:rPr lang="de-CH" altLang="de-DE" sz="2000" dirty="0" smtClean="0">
                <a:solidFill>
                  <a:schemeClr val="bg2">
                    <a:lumMod val="90000"/>
                    <a:lumOff val="10000"/>
                  </a:schemeClr>
                </a:solidFill>
                <a:effectLst/>
                <a:latin typeface="Univers LT Std 47 Cn Lt" pitchFamily="34" charset="0"/>
              </a:rPr>
              <a:t>Epheser-Brief 2,12</a:t>
            </a:r>
            <a:endParaRPr lang="de-DE" altLang="de-DE" sz="2000" dirty="0">
              <a:solidFill>
                <a:schemeClr val="bg2">
                  <a:lumMod val="90000"/>
                  <a:lumOff val="10000"/>
                </a:schemeClr>
              </a:solidFill>
              <a:effectLst/>
              <a:latin typeface="Univers LT Std 47 Cn Lt" pitchFamily="34" charset="0"/>
            </a:endParaRPr>
          </a:p>
        </p:txBody>
      </p:sp>
      <p:sp>
        <p:nvSpPr>
          <p:cNvPr id="7" name="Rectangle 2"/>
          <p:cNvSpPr>
            <a:spLocks noGrp="1" noChangeArrowheads="1"/>
          </p:cNvSpPr>
          <p:nvPr>
            <p:ph type="ctrTitle"/>
          </p:nvPr>
        </p:nvSpPr>
        <p:spPr>
          <a:xfrm>
            <a:off x="107504" y="188640"/>
            <a:ext cx="8280920" cy="2062103"/>
          </a:xfrm>
        </p:spPr>
        <p:txBody>
          <a:bodyPr wrap="square">
            <a:spAutoFit/>
          </a:bodyPr>
          <a:lstStyle/>
          <a:p>
            <a:pPr algn="l"/>
            <a:r>
              <a:rPr lang="de-CH" altLang="de-DE" sz="3200" dirty="0">
                <a:solidFill>
                  <a:schemeClr val="bg2">
                    <a:lumMod val="90000"/>
                    <a:lumOff val="10000"/>
                  </a:schemeClr>
                </a:solidFill>
                <a:effectLst/>
                <a:latin typeface="Univers LT Std 47 Cn Lt" pitchFamily="34" charset="0"/>
              </a:rPr>
              <a:t>Doch das alles ist durch Jesus Christus Vergangenheit. Weil Christus sein Blut für euch vergossen hat, seid ihr jetzt nicht mehr fern von Gott, sondern habt das Vorrecht, in seiner Nähe zu sein.</a:t>
            </a:r>
            <a:endParaRPr lang="de-DE" altLang="de-DE" sz="3200" dirty="0">
              <a:solidFill>
                <a:schemeClr val="bg2">
                  <a:lumMod val="90000"/>
                  <a:lumOff val="10000"/>
                </a:schemeClr>
              </a:solidFill>
              <a:effectLst/>
              <a:latin typeface="Univers LT Std 47 Cn Lt" pitchFamily="34" charset="0"/>
            </a:endParaRPr>
          </a:p>
        </p:txBody>
      </p:sp>
    </p:spTree>
    <p:extLst>
      <p:ext uri="{BB962C8B-B14F-4D97-AF65-F5344CB8AC3E}">
        <p14:creationId xmlns:p14="http://schemas.microsoft.com/office/powerpoint/2010/main" val="1349177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1072</Words>
  <Application>Microsoft Office PowerPoint</Application>
  <PresentationFormat>Bildschirmpräsentation (4:3)</PresentationFormat>
  <Paragraphs>106</Paragraphs>
  <Slides>38</Slides>
  <Notes>38</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Designvorlage 'Berggipfel'</vt:lpstr>
      <vt:lpstr>Freue dich an der Nähe zu Gott</vt:lpstr>
      <vt:lpstr>PowerPoint-Präsentation</vt:lpstr>
      <vt:lpstr>PowerPoint-Präsentation</vt:lpstr>
      <vt:lpstr>Kein Fremder darf den Bereich innerhalb der Brüstung um den Tempel betreten. Wer erfasst wird, ist für seinen Tod selbst verantwortlich.</vt:lpstr>
      <vt:lpstr>„Du bist in ein Haus gegangen, in dem Unbeschnittene wohnen, und hast sogar mit ihnen gegessen!“</vt:lpstr>
      <vt:lpstr>„Du bist ein heiliges Volk JAHWE, deinem Gott, und JAHWE hat dich erwählt, dass du sein Eigentum seist, aus allen Völkern, die auf Erden sind.“</vt:lpstr>
      <vt:lpstr>Denkt doch einmal zurück! Ihr wisst ja, dass ihr wegen eurer nichtjüdischen Herkunft die „Unbeschnittenen“ genannt werdet, und zwar von denen, die sich selbst als die „Beschnittenen“ bezeichnen (dabei ist ihre Beschneidung etwas rein Äusserliches, ein menschlicher Eingriff an ihrem Körper). Wie stand es denn früher um euch?</vt:lpstr>
      <vt:lpstr>Früher hattet ihr keinerlei Beziehung zu Christus. Ihr hattet keinen Zugang zum israelitischen Bürgerrecht und wart ausgeschlossen von den Bündnissen, die Gott mit seinem Volk eingegangen war; seine Zusagen galten ihnen und nicht euch. Euer Leben in dieser Welt war ein Leben ohne Hoffnung, ein Leben ohne Gott.</vt:lpstr>
      <vt:lpstr>Doch das alles ist durch Jesus Christus Vergangenheit. Weil Christus sein Blut für euch vergossen hat, seid ihr jetzt nicht mehr fern von Gott, sondern habt das Vorrecht, in seiner Nähe zu sein.</vt:lpstr>
      <vt:lpstr>Ja, Christus selbst ist unser Frieden. Er hat die Zweiteilung überwunden und hat aus Juden und Nichtjuden eine Einheit gemacht. Er hat die Mauer niedergerissen, die zwischen ihnen stand, und hat ihre Feindschaft beendet.</vt:lpstr>
      <vt:lpstr>Denn durch die Hingabe seines eigenen Lebens hat er das Gesetz mit seinen zahlreichen Geboten und Anordnungen ausser Kraft gesetzt. Sein Ziel war es, Juden und Nichtjuden durch die Verbindung mit ihm selbst zu einem neuen Menschen zu machen und auf diese Weise Frieden zu schaffen.</vt:lpstr>
      <vt:lpstr>Dadurch, dass er am Kreuz starb, hat er sowohl Juden als auch Nichtjuden mit Gott versöhnt und zu einem einzigen Leib, der Gemeinde, zusammengefügt; durch seinen eigenen Tod hat er die Feindschaft getötet.</vt:lpstr>
      <vt:lpstr>I. Getrennt und hoffnungslos</vt:lpstr>
      <vt:lpstr>„Denkt doch einmal zurück! Ihr wisst ja, dass ihr wegen eurer nichtjüdischen Herkunft die ‚Unbeschnittenen‘ genannt werdet, und zwar von denen, die sich selbst als die ‚Beschnittenen‘ bezeichnen (dabei ist ihre Beschneidung etwas rein Äusserliches, ein menschlicher Eingriff an ihrem Körper).“</vt:lpstr>
      <vt:lpstr> „Wie stand es denn früher um euch?“</vt:lpstr>
      <vt:lpstr> „Früher hattet ihr keinerlei Beziehung zu Christus.“</vt:lpstr>
      <vt:lpstr>„Ihr hattet keinen Zugang zum israelitischen Bürgerrecht und wart ausgeschlossen von den Bündnissen, die Gott mit seinem Volk eingegangen war; seine Zusagen galten ihnen und nicht euch.“</vt:lpstr>
      <vt:lpstr>„Setzt euren Fuss nicht auf heidnisches Gebiet und betretet keine samaritanische Stadt, sondern geht zu den verlorenen Schafen des Volkes Israel.“</vt:lpstr>
      <vt:lpstr>„Ich bin nur zu den verlorenen Schafen des Volkes Israel gesandt.“</vt:lpstr>
      <vt:lpstr>„Es ist nicht recht, den Kindern das Brot wegzunehmen und es den Hunden vorzuwerfen.“</vt:lpstr>
      <vt:lpstr>„Frau, dein Glaube ist gross! Was du willst, soll geschehen.“</vt:lpstr>
      <vt:lpstr>„Euer Leben in dieser Welt war ein Leben ohne Hoffnung, ein Leben ohne Gott.“</vt:lpstr>
      <vt:lpstr>„Den Göttern verdanke ich, dass ich mir durch die Gaben, Hilfeleistungen und Eingebungen der Götter nichts gefehlt hat, der Natur gemäss zu leben, und wenn ich noch vom Ziel entfernt bin, so ist es meine Schuld, dass ich die göttlichen Mahnungen, fast möchte ich sagen Offenbarungen, schlecht befolgt habe. Der göttlichen Güte schreibe ich es zu, dass mir in Träumen verschiedene Arzneimittel, besonders gegen Blutspeien und Schwindel, angegeben wurde, namentlich zu Cajuta wie durch ein Orakel.“</vt:lpstr>
      <vt:lpstr>„Ja, dies alles war nur durch den Beistand der Götter und ein günstiges Geschick möglich.“</vt:lpstr>
      <vt:lpstr>„Früher, als ihr den wahren Gott noch nicht kanntet, sah das ganz anders aus: Damals dientet ihr Göttern, die in Wirklichkeit gar keine Götter sind, und wart ihre Sklaven.“</vt:lpstr>
      <vt:lpstr>„Euer Leben in dieser Welt war ein Leben ohne Hoffnung, ein Leben ohne Gott.“</vt:lpstr>
      <vt:lpstr>II. Vereint und gleichgestellt</vt:lpstr>
      <vt:lpstr>„Doch das alles ist durch Jesus Christus Vergangenheit. Weil Christus sein Blut für euch vergossen hat, seid ihr jetzt nicht mehr fern von Gott, sondern habt das Vorrecht, in seiner Nähe zu sein.“</vt:lpstr>
      <vt:lpstr>„Ja, Christus selbst ist unser Frieden. Er hat die Zweiteilung überwunden und hat aus Juden und Nichtjuden eine Einheit gemacht.“</vt:lpstr>
      <vt:lpstr>„Jesus hat die Mauer niedergerissen, die zwischen ihnen stand, und hat ihre Feindschaft beendet.“</vt:lpstr>
      <vt:lpstr>„Denn durch die Hingabe seines eigenen Lebens hat er das Gesetz mit seinen zahlreichen Geboten und Anordnungen ausser Kraft gesetzt.“</vt:lpstr>
      <vt:lpstr>„Jesu Ziel war es, Juden und Nichtjuden durch die Verbindung mit ihm selbst zu einem neuen Menschen zu machen und auf diese Weise Frieden zu schaffen.“</vt:lpstr>
      <vt:lpstr>„Hier gibt es keinen Unterschied mehr zwischen Juden und Griechen, zwischen Sklaven und freien Menschen, zwischen Mann und Frau. Denn durch eure Verbindung mit Jesus Christus seid ihr alle zusammen ein neuer Mensch geworden.“</vt:lpstr>
      <vt:lpstr>III. Versöhnt und zusammengefügt</vt:lpstr>
      <vt:lpstr>„Dadurch, dass Jesus am Kreuz starb, hat er sowohl Juden als auch Nichtjuden mit Gott versöhnt und zu einem einzigen Leib, der Gemeinde, zusammengefügt; durch seinen eigenen Tod hat er die Feindschaft getötet.“</vt:lpstr>
      <vt:lpstr>„Das Gesetz des Mose war dazu nicht imstande, uns von der Sünde und dem Tod frei zu machen; es scheiterte am Widerstand der menschlichen Natur. Deshalb hat Gott als Antwort auf die Sünde seinen eigenen Sohn gesandt. Dieser war der sündigen Menschheit insofern gleich, als er ein Mensch von Fleisch und Blut war, und indem Gott an ihm das Urteil über die Sünde vollzog, vollzog er es an der menschlichen Natur.“</vt:lpstr>
      <vt:lpstr>Schlussgedanke</vt:lpstr>
      <vt:lpstr>„Ein wahrer Jude ist der, der es im Innersten seines Wesens ist, und die wahre Beschneidung ist die, die am Herzen geschieht. Sie kommt nicht durch die äusserliche Befolgung einer Gesetzesvorschrift zustande, sondern ist das Werk des Heiligen Geistes. Das Lob, das der erhält, der in diesem Sinn Jude ist, kommt nicht von Menschen, sondern von Gott.“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Freude ohne Ende - Teil 5/6 - Freue dich an der Nähe zu Gott - Folien</dc:title>
  <dc:creator>Jürg Birnstiel</dc:creator>
  <cp:lastModifiedBy>Me</cp:lastModifiedBy>
  <cp:revision>561</cp:revision>
  <dcterms:created xsi:type="dcterms:W3CDTF">2013-11-12T15:20:47Z</dcterms:created>
  <dcterms:modified xsi:type="dcterms:W3CDTF">2016-09-16T07:38:25Z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