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622" r:id="rId3"/>
    <p:sldId id="623" r:id="rId4"/>
    <p:sldId id="624" r:id="rId5"/>
    <p:sldId id="613" r:id="rId6"/>
    <p:sldId id="599" r:id="rId7"/>
    <p:sldId id="621" r:id="rId8"/>
    <p:sldId id="430" r:id="rId9"/>
    <p:sldId id="537" r:id="rId10"/>
    <p:sldId id="573" r:id="rId11"/>
    <p:sldId id="625" r:id="rId12"/>
    <p:sldId id="575" r:id="rId13"/>
    <p:sldId id="626" r:id="rId14"/>
    <p:sldId id="612" r:id="rId15"/>
    <p:sldId id="627" r:id="rId16"/>
    <p:sldId id="628" r:id="rId17"/>
    <p:sldId id="581" r:id="rId18"/>
    <p:sldId id="577" r:id="rId19"/>
    <p:sldId id="601" r:id="rId20"/>
    <p:sldId id="615" r:id="rId21"/>
    <p:sldId id="602" r:id="rId22"/>
    <p:sldId id="614" r:id="rId23"/>
    <p:sldId id="518" r:id="rId24"/>
    <p:sldId id="616" r:id="rId25"/>
    <p:sldId id="587" r:id="rId26"/>
    <p:sldId id="574" r:id="rId27"/>
    <p:sldId id="617" r:id="rId28"/>
    <p:sldId id="580" r:id="rId29"/>
    <p:sldId id="263" r:id="rId30"/>
    <p:sldId id="597" r:id="rId31"/>
    <p:sldId id="325" r:id="rId32"/>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94649" autoAdjust="0"/>
  </p:normalViewPr>
  <p:slideViewPr>
    <p:cSldViewPr>
      <p:cViewPr>
        <p:scale>
          <a:sx n="132" d="100"/>
          <a:sy n="132" d="100"/>
        </p:scale>
        <p:origin x="-1134" y="-4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188640"/>
            <a:ext cx="8928992" cy="1569660"/>
          </a:xfrm>
          <a:effectLst>
            <a:outerShdw dist="35921" dir="2700000" algn="ctr" rotWithShape="0">
              <a:srgbClr val="000000"/>
            </a:outerShdw>
          </a:effectLst>
        </p:spPr>
        <p:txBody>
          <a:bodyPr wrap="square">
            <a:spAutoFit/>
          </a:bodyPr>
          <a:lstStyle/>
          <a:p>
            <a:pPr algn="r"/>
            <a:r>
              <a:rPr lang="de-CH" sz="6000" dirty="0" smtClean="0">
                <a:ln>
                  <a:solidFill>
                    <a:srgbClr val="000000"/>
                  </a:solidFill>
                </a:ln>
                <a:solidFill>
                  <a:schemeClr val="bg1"/>
                </a:solidFill>
                <a:latin typeface="Arial Rounded MT Bold" pitchFamily="34" charset="0"/>
              </a:rPr>
              <a:t>Jesus – Quelle des Lebens</a:t>
            </a:r>
            <a:endParaRPr lang="de-CH" sz="60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251520" y="6016293"/>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l">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a:t>
            </a:r>
            <a:r>
              <a:rPr lang="de-CH" sz="2800" kern="1200" dirty="0" smtClean="0">
                <a:ln>
                  <a:solidFill>
                    <a:srgbClr val="000000"/>
                  </a:solidFill>
                </a:ln>
                <a:solidFill>
                  <a:schemeClr val="bg1"/>
                </a:solidFill>
                <a:latin typeface="Arial Rounded MT Bold" pitchFamily="34" charset="0"/>
                <a:ea typeface="+mj-ea"/>
                <a:cs typeface="+mj-cs"/>
              </a:rPr>
              <a:t>EINZIGARTIG! (3/3)      </a:t>
            </a:r>
            <a:endParaRPr lang="de-CH" sz="2800" kern="1200" dirty="0">
              <a:ln>
                <a:solidFill>
                  <a:srgbClr val="000000"/>
                </a:solidFill>
              </a:ln>
              <a:solidFill>
                <a:schemeClr val="bg1"/>
              </a:solidFill>
              <a:latin typeface="Arial Rounded MT Bold" pitchFamily="34" charset="0"/>
              <a:ea typeface="+mj-ea"/>
              <a:cs typeface="+mj-cs"/>
            </a:endParaRPr>
          </a:p>
        </p:txBody>
      </p:sp>
      <p:sp>
        <p:nvSpPr>
          <p:cNvPr id="4" name="Rectangle 3"/>
          <p:cNvSpPr txBox="1">
            <a:spLocks noChangeArrowheads="1"/>
          </p:cNvSpPr>
          <p:nvPr/>
        </p:nvSpPr>
        <p:spPr bwMode="auto">
          <a:xfrm>
            <a:off x="241249" y="4941168"/>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r>
              <a:rPr lang="de-CH" sz="3200" dirty="0"/>
              <a:t>Kolosser-Brief </a:t>
            </a:r>
            <a:r>
              <a:rPr lang="de-CH" sz="3200" dirty="0" smtClean="0"/>
              <a:t>1,21-23      </a:t>
            </a:r>
            <a:endParaRPr lang="de-CH" sz="3200" dirty="0"/>
          </a:p>
        </p:txBody>
      </p:sp>
      <p:sp>
        <p:nvSpPr>
          <p:cNvPr id="5" name="Rectangle 3"/>
          <p:cNvSpPr txBox="1">
            <a:spLocks noChangeArrowheads="1"/>
          </p:cNvSpPr>
          <p:nvPr/>
        </p:nvSpPr>
        <p:spPr bwMode="auto">
          <a:xfrm>
            <a:off x="479376" y="5416135"/>
            <a:ext cx="438065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a:t>
            </a:r>
            <a:r>
              <a:rPr lang="de-CH" sz="2000" dirty="0" smtClean="0"/>
              <a:t>2</a:t>
            </a:r>
            <a:endParaRPr lang="de-CH" sz="20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5832648"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dirty="0">
                <a:ln>
                  <a:solidFill>
                    <a:srgbClr val="000000"/>
                  </a:solidFill>
                </a:ln>
                <a:solidFill>
                  <a:srgbClr val="FFFFFF"/>
                </a:solidFill>
                <a:latin typeface="Arial Rounded MT Bold" pitchFamily="34" charset="0"/>
              </a:rPr>
              <a:t>„Ein Teil der Zuhörer brach in Gelächter aus.“</a:t>
            </a:r>
            <a:endParaRPr lang="de-DE"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79512" y="314096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de-CH" sz="2000" dirty="0" smtClean="0">
                <a:ln>
                  <a:solidFill>
                    <a:srgbClr val="000000"/>
                  </a:solidFill>
                </a:ln>
                <a:solidFill>
                  <a:srgbClr val="FFFFFF"/>
                </a:solidFill>
                <a:latin typeface="Arial Rounded MT Bold" pitchFamily="34" charset="0"/>
              </a:rPr>
              <a:t>Apostelgeschichte 17,32</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algn="r">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3154374014"/>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„Früher lebtet ihr fern von Gott, und eure feindliche Haltung ihm gegenüber zeigte sich an all dem Bösen, was ihr getan habt.“</a:t>
            </a:r>
            <a:endParaRPr lang="de-DE" sz="4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54993" y="321297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1149607657"/>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707904" y="44624"/>
            <a:ext cx="532859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smtClean="0">
                <a:ln>
                  <a:solidFill>
                    <a:srgbClr val="000000"/>
                  </a:solidFill>
                </a:ln>
                <a:solidFill>
                  <a:srgbClr val="FFFFFF"/>
                </a:solidFill>
                <a:latin typeface="Arial Rounded MT Bold" pitchFamily="34" charset="0"/>
              </a:rPr>
              <a:t>Was lässt gewöhnliche, ja gute Menschen zu Tätern böser Taten werden?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270892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Philip </a:t>
            </a:r>
            <a:r>
              <a:rPr lang="de-CH" sz="2000" dirty="0" err="1" smtClean="0">
                <a:ln>
                  <a:solidFill>
                    <a:srgbClr val="000000"/>
                  </a:solidFill>
                </a:ln>
                <a:solidFill>
                  <a:srgbClr val="FFFFFF"/>
                </a:solidFill>
                <a:latin typeface="Arial Rounded MT Bold" pitchFamily="34" charset="0"/>
              </a:rPr>
              <a:t>Zimbardo</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600631173"/>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5292080" y="116632"/>
            <a:ext cx="3672407"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Was lässt gewöhnliche, ja gute Menschen zu Tätern böser Taten werden?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3059559" y="602128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Philip </a:t>
            </a:r>
            <a:r>
              <a:rPr lang="de-CH" sz="2000" dirty="0" err="1" smtClean="0">
                <a:ln>
                  <a:solidFill>
                    <a:srgbClr val="000000"/>
                  </a:solidFill>
                </a:ln>
                <a:solidFill>
                  <a:srgbClr val="FFFFFF"/>
                </a:solidFill>
                <a:latin typeface="Arial Rounded MT Bold" pitchFamily="34" charset="0"/>
              </a:rPr>
              <a:t>Zimbardo</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endParaRPr lang="de-CH" sz="1600" dirty="0">
              <a:solidFill>
                <a:srgbClr val="FFFFFF"/>
              </a:solidFill>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5" y="0"/>
            <a:ext cx="4715631" cy="6858000"/>
          </a:xfrm>
          <a:prstGeom prst="rect">
            <a:avLst/>
          </a:prstGeom>
        </p:spPr>
      </p:pic>
    </p:spTree>
    <p:extLst>
      <p:ext uri="{BB962C8B-B14F-4D97-AF65-F5344CB8AC3E}">
        <p14:creationId xmlns:p14="http://schemas.microsoft.com/office/powerpoint/2010/main" val="646776723"/>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712968" cy="21236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„Der, der handelt, bin nicht mehr ich, sondern die Sünde, die in mir wohnt.“</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535" y="234888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Römer-Brief 7,17</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3263754161"/>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856984"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6000" dirty="0">
                <a:ln>
                  <a:solidFill>
                    <a:srgbClr val="000000"/>
                  </a:solidFill>
                </a:ln>
                <a:solidFill>
                  <a:schemeClr val="tx1">
                    <a:lumMod val="60000"/>
                    <a:lumOff val="40000"/>
                  </a:schemeClr>
                </a:solidFill>
                <a:latin typeface="Arial Rounded MT Bold" pitchFamily="34" charset="0"/>
              </a:rPr>
              <a:t>„Keiner ist gerecht, auch nicht einer.“</a:t>
            </a:r>
            <a:endParaRPr lang="de-DE" sz="6000" dirty="0">
              <a:ln>
                <a:solidFill>
                  <a:srgbClr val="000000"/>
                </a:solidFill>
              </a:ln>
              <a:solidFill>
                <a:schemeClr val="tx1">
                  <a:lumMod val="60000"/>
                  <a:lumOff val="40000"/>
                </a:schemeClr>
              </a:solidFill>
              <a:latin typeface="Arial Rounded MT Bold" pitchFamily="34" charset="0"/>
            </a:endParaRPr>
          </a:p>
        </p:txBody>
      </p:sp>
      <p:sp>
        <p:nvSpPr>
          <p:cNvPr id="312323" name="Text Box 3"/>
          <p:cNvSpPr txBox="1">
            <a:spLocks noChangeArrowheads="1"/>
          </p:cNvSpPr>
          <p:nvPr/>
        </p:nvSpPr>
        <p:spPr bwMode="auto">
          <a:xfrm>
            <a:off x="2771800" y="2132856"/>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chemeClr val="tx1">
                    <a:lumMod val="60000"/>
                    <a:lumOff val="40000"/>
                  </a:schemeClr>
                </a:solidFill>
                <a:latin typeface="Arial Rounded MT Bold" pitchFamily="34" charset="0"/>
              </a:rPr>
              <a:t>Römer-Brief 3,10</a:t>
            </a:r>
            <a:endParaRPr lang="de-DE" sz="2000" dirty="0">
              <a:ln>
                <a:solidFill>
                  <a:srgbClr val="000000"/>
                </a:solidFill>
              </a:ln>
              <a:solidFill>
                <a:schemeClr val="tx1">
                  <a:lumMod val="60000"/>
                  <a:lumOff val="40000"/>
                </a:schemeClr>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2303633144"/>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„Früher lebtet ihr fern von Gott, und eure feindliche Haltung ihm gegenüber zeigte sich an all dem Bösen, was ihr getan habt.“</a:t>
            </a:r>
            <a:endParaRPr lang="de-DE" sz="4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54993" y="321297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3943627428"/>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37964" y="188640"/>
            <a:ext cx="9006036"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Heute seid ihr mit</a:t>
            </a:r>
            <a:br>
              <a:rPr lang="de-DE" sz="5400" dirty="0" smtClean="0">
                <a:ln>
                  <a:solidFill>
                    <a:srgbClr val="000000"/>
                  </a:solidFill>
                </a:ln>
                <a:solidFill>
                  <a:schemeClr val="bg1"/>
                </a:solidFill>
                <a:latin typeface="Arial Rounded MT Bold" pitchFamily="34" charset="0"/>
              </a:rPr>
            </a:br>
            <a:r>
              <a:rPr lang="de-DE" sz="5400" dirty="0" smtClean="0">
                <a:ln>
                  <a:solidFill>
                    <a:srgbClr val="000000"/>
                  </a:solidFill>
                </a:ln>
                <a:solidFill>
                  <a:schemeClr val="bg1"/>
                </a:solidFill>
                <a:latin typeface="Arial Rounded MT Bold" pitchFamily="34" charset="0"/>
              </a:rPr>
              <a:t>Gott versöhnt</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r>
              <a:rPr lang="de-CH" sz="1600" dirty="0">
                <a:solidFill>
                  <a:srgbClr val="FFFFFF"/>
                </a:solidFill>
              </a:rPr>
              <a:t>!</a:t>
            </a:r>
          </a:p>
        </p:txBody>
      </p:sp>
    </p:spTree>
    <p:extLst>
      <p:ext uri="{BB962C8B-B14F-4D97-AF65-F5344CB8AC3E}">
        <p14:creationId xmlns:p14="http://schemas.microsoft.com/office/powerpoint/2010/main" val="1952657128"/>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280920"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„Doch jetzt hat Gott euch mit sich versöhnt durch den Tod, den Christus in seinem irdischen Körper auf sich nahm.“</a:t>
            </a:r>
            <a:endParaRPr lang="de-DE" sz="4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3285411"/>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1311117055"/>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992982" y="94228"/>
            <a:ext cx="6942137" cy="12003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„Wir sind doch, was die Sünde betrifft, gestorben.“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1772816"/>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Römer-Brief 6,2</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84807" y="6453336"/>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44353494"/>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93980"/>
            <a:ext cx="8928992"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6000" dirty="0">
                <a:ln>
                  <a:solidFill>
                    <a:srgbClr val="000000"/>
                  </a:solidFill>
                </a:ln>
                <a:solidFill>
                  <a:srgbClr val="FFFFFF"/>
                </a:solidFill>
                <a:latin typeface="Arial Rounded MT Bold" pitchFamily="34" charset="0"/>
              </a:rPr>
              <a:t>„Auch ihr seid darin eingeschlossen</a:t>
            </a:r>
            <a:r>
              <a:rPr lang="de-CH" sz="6000" dirty="0" smtClean="0">
                <a:ln>
                  <a:solidFill>
                    <a:srgbClr val="000000"/>
                  </a:solidFill>
                </a:ln>
                <a:solidFill>
                  <a:srgbClr val="FFFFFF"/>
                </a:solidFill>
                <a:latin typeface="Arial Rounded MT Bold" pitchFamily="34" charset="0"/>
              </a:rPr>
              <a:t>.“</a:t>
            </a:r>
            <a:endParaRPr lang="de-DE" sz="6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475656" y="28529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1576668734"/>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280920"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„Denn Gott möchte euch zu Menschen machen, die heilig und ohne irgendeinen Makel vor ihn treten können und gegen die keine Anklage mehr erhoben werden kann.“</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364502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1405438809"/>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7056784" cy="224676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800" dirty="0">
                <a:ln>
                  <a:solidFill>
                    <a:srgbClr val="000000"/>
                  </a:solidFill>
                </a:ln>
                <a:solidFill>
                  <a:srgbClr val="FFFFFF"/>
                </a:solidFill>
                <a:latin typeface="Arial Rounded MT Bold" pitchFamily="34" charset="0"/>
              </a:rPr>
              <a:t>„Denn er möchte sie zu einer Braut von makelloser Schönheit machen, die heilig und untadelig und ohne Flecken und Runzeln oder irgendeine andere Unvollkommenheit vor ihn treten kann.“</a:t>
            </a:r>
            <a:endParaRPr lang="de-DE" sz="28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5" y="2420888"/>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Epheser-Brief 5,27</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3565275657"/>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9000" b="-39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7272808"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„Wenn wir unsere Sünden bekennen, erweist Gott sich als treu und gerecht: Er vergibt uns unsere Sünden und reinigt uns von allem Unrecht, das wir begangen haben.“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342900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1.Johannes-Brief 1,9</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377498865"/>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07504" y="476672"/>
            <a:ext cx="8928992"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smtClean="0">
                <a:ln>
                  <a:solidFill>
                    <a:srgbClr val="000000"/>
                  </a:solidFill>
                </a:ln>
                <a:solidFill>
                  <a:schemeClr val="bg1"/>
                </a:solidFill>
                <a:latin typeface="Arial Rounded MT Bold" pitchFamily="34" charset="0"/>
              </a:rPr>
              <a:t>III</a:t>
            </a:r>
            <a:r>
              <a:rPr lang="de-DE" sz="5400" dirty="0">
                <a:ln>
                  <a:solidFill>
                    <a:srgbClr val="000000"/>
                  </a:solidFill>
                </a:ln>
                <a:solidFill>
                  <a:schemeClr val="bg1"/>
                </a:solidFill>
                <a:latin typeface="Arial Rounded MT Bold" pitchFamily="34" charset="0"/>
              </a:rPr>
              <a:t>. </a:t>
            </a:r>
            <a:r>
              <a:rPr lang="de-DE" sz="5400" dirty="0" smtClean="0">
                <a:ln>
                  <a:solidFill>
                    <a:srgbClr val="000000"/>
                  </a:solidFill>
                </a:ln>
                <a:solidFill>
                  <a:schemeClr val="bg1"/>
                </a:solidFill>
                <a:latin typeface="Arial Rounded MT Bold" pitchFamily="34" charset="0"/>
              </a:rPr>
              <a:t>Morgen sollt ihr an der Hoffnung festhalten</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extLst>
      <p:ext uri="{BB962C8B-B14F-4D97-AF65-F5344CB8AC3E}">
        <p14:creationId xmlns:p14="http://schemas.microsoft.com/office/powerpoint/2010/main" val="3763963845"/>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„Voraussetzung dafür ist, dass ihr euer Leben auch weiterhin fest und unerschütterlich auf das Fundament des Glaubens gründet und euch durch nichts von der Hoffnung abbringen lasst, die Gott euch mit dem Evangelium gegeben hat.“</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46531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3906803315"/>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44624"/>
            <a:ext cx="8280920"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„Wer das alles nicht hat, der ist so kurzsichtig, dass er wie ein Blinder im Dunkeln umhertappt. Ein solcher Mensch hat vergessen, dass er vom Schmutz seiner früheren Sünden gereinigt wurde.“</a:t>
            </a:r>
            <a:endParaRPr lang="de-CH" sz="36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
        <p:nvSpPr>
          <p:cNvPr id="5" name="Text Box 2"/>
          <p:cNvSpPr txBox="1">
            <a:spLocks noChangeArrowheads="1"/>
          </p:cNvSpPr>
          <p:nvPr/>
        </p:nvSpPr>
        <p:spPr bwMode="auto">
          <a:xfrm>
            <a:off x="3188568" y="3416526"/>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2.Petrus-Brief 1,9</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49832480"/>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44624"/>
            <a:ext cx="7632849"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„Widersteht ihm, indem ihr unbeirrt am Glauben festhaltet; ihr wisst ja, dass die Leiden, die ihr durchmacht, genauso auch euren Geschwistern in der ganzen Welt auferlegt sind.“</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07981" y="364502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1.Petrus-Brief 5,9</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525344"/>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975055986"/>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„Ihr habt diese Botschaft gehört; es ist die Botschaft, die überall in der Welt verkündet worden ist und in deren Dienst Gott mich, Paulus, gestellt hat.“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1680" y="436510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1222007439"/>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7" y="44624"/>
            <a:ext cx="856895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„Das Fundament ist bereits gelegt, und niemand kann je ein anderes legen. Dieses Fundament ist Jesus Christus.“</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95972" y="443711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1.Korinther-Brief 3,11</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extLst>
      <p:ext uri="{BB962C8B-B14F-4D97-AF65-F5344CB8AC3E}">
        <p14:creationId xmlns:p14="http://schemas.microsoft.com/office/powerpoint/2010/main" val="3561820903"/>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2195736" y="511747"/>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7776864"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„Früher hattet ihr keinen Zugang zum israelitischen Bürgerrecht und wart ausgeschlossen von den Bündnissen, die Gott mit seinem Volk eingegangen war; seine Zusagen galten ihnen und nicht euch. Euer Leben in dieser Welt war ein Leben ohne Hoffnung, ein Leben ohne Gott.“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414908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Epheser-Brief 2,12</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3402671364"/>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785249"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„Nun ist alles erfüllt. Ich bin das A und das O, der Ursprung und das Ziel aller Dinge. Wer Durst hat, dem werde ich umsonst von dem Wasser zu trinken geben, das aus der Quelle des Lebens fliesst.“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346094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Offenbarung 21,6</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extLst>
      <p:ext uri="{BB962C8B-B14F-4D97-AF65-F5344CB8AC3E}">
        <p14:creationId xmlns:p14="http://schemas.microsoft.com/office/powerpoint/2010/main" val="2244606056"/>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93980"/>
            <a:ext cx="8928992"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6000" dirty="0">
                <a:ln>
                  <a:solidFill>
                    <a:srgbClr val="000000"/>
                  </a:solidFill>
                </a:ln>
                <a:solidFill>
                  <a:srgbClr val="FFFFFF"/>
                </a:solidFill>
                <a:latin typeface="Arial Rounded MT Bold" pitchFamily="34" charset="0"/>
              </a:rPr>
              <a:t>„Auch ihr seid darin eingeschlossen</a:t>
            </a:r>
            <a:r>
              <a:rPr lang="de-CH" sz="6000" dirty="0" smtClean="0">
                <a:ln>
                  <a:solidFill>
                    <a:srgbClr val="000000"/>
                  </a:solidFill>
                </a:ln>
                <a:solidFill>
                  <a:srgbClr val="FFFFFF"/>
                </a:solidFill>
                <a:latin typeface="Arial Rounded MT Bold" pitchFamily="34" charset="0"/>
              </a:rPr>
              <a:t>.“</a:t>
            </a:r>
            <a:endParaRPr lang="de-DE" sz="6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475656" y="28529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3017162199"/>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93980"/>
            <a:ext cx="8928992"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„Auch ihr seid darin eingeschlossen. Früher lebtet ihr fern von Gott, und eure feindliche Haltung ihm gegenüber zeigte sich an all dem Bösen, was ihr getan habt.“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475656" y="28529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3608693652"/>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93980"/>
            <a:ext cx="8928992"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„Doch jetzt hat Gott euch mit sich versöhnt durch den Tod, den Christus in seinem irdischen Körper auf sich nahm. Denn Gott möchte euch zu Menschen machen, die heilig und ohne irgendeinen Makel vor ihn treten können und gegen die keine Anklage mehr erhoben werden kann.“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428874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3445647656"/>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93980"/>
            <a:ext cx="8928992" cy="50167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„Voraussetzung dafür ist, dass ihr euer Leben auch weiterhin fest und unerschütterlich auf das Fundament des Glaubens gründet und euch durch nichts von der Hoffnung abbringen lasst, die Gott euch mit dem Evangelium gegeben hat. Ihr habt diese Botschaft gehört; es ist die Botschaft, die überall in der Welt verkündet worden ist und in deren Dienst Gott mich, Paulus, gestellt hat.“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4808" y="5168137"/>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smtClean="0">
                <a:ln>
                  <a:solidFill>
                    <a:srgbClr val="000000"/>
                  </a:solidFill>
                </a:ln>
                <a:solidFill>
                  <a:srgbClr val="FFFFFF"/>
                </a:solidFill>
                <a:latin typeface="Arial Rounded MT Bold" pitchFamily="34" charset="0"/>
              </a:rPr>
              <a:t>Kolosser-Brief 1,23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831763404"/>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51520" y="206872"/>
            <a:ext cx="8784976" cy="1421928"/>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Früher lebtet ihr in feindlicher Haltung</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179388" y="6380287"/>
            <a:ext cx="3816350" cy="361081"/>
          </a:xfrm>
          <a:effectLst>
            <a:outerShdw dist="35921" dir="2700000" algn="ctr" rotWithShape="0">
              <a:srgbClr val="000000"/>
            </a:outerShdw>
          </a:effectLst>
        </p:spPr>
        <p:txBody>
          <a:bodyPr/>
          <a:lstStyle/>
          <a:p>
            <a:pPr algn="l">
              <a:lnSpc>
                <a:spcPct val="80000"/>
              </a:lnSpc>
            </a:pPr>
            <a:r>
              <a:rPr lang="de-CH" sz="1600" dirty="0">
                <a:solidFill>
                  <a:schemeClr val="bg1"/>
                </a:solidFill>
              </a:rPr>
              <a:t>EINZIGARTIG!</a:t>
            </a: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„Früher lebtet ihr fern von Gott, und eure feindliche Haltung ihm gegenüber zeigte sich an all dem Bösen, was ihr getan habt.“</a:t>
            </a:r>
            <a:endParaRPr lang="de-DE" sz="4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54993" y="321297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2529160185"/>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843</Words>
  <Application>Microsoft Office PowerPoint</Application>
  <PresentationFormat>Bildschirmpräsentation (4:3)</PresentationFormat>
  <Paragraphs>88</Paragraphs>
  <Slides>31</Slides>
  <Notes>0</Notes>
  <HiddenSlides>0</HiddenSlides>
  <MMClips>0</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01072134</vt:lpstr>
      <vt:lpstr>Jesus – Quelle des Lebens</vt:lpstr>
      <vt:lpstr>PowerPoint-Präsentation</vt:lpstr>
      <vt:lpstr>PowerPoint-Präsentation</vt:lpstr>
      <vt:lpstr>PowerPoint-Präsentation</vt:lpstr>
      <vt:lpstr>PowerPoint-Präsentation</vt:lpstr>
      <vt:lpstr>PowerPoint-Präsentation</vt:lpstr>
      <vt:lpstr>PowerPoint-Präsentation</vt:lpstr>
      <vt:lpstr>I.    Früher lebtet ihr in feindlicher Haltung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Heute seid ihr mit Gott versöhnt</vt:lpstr>
      <vt:lpstr>PowerPoint-Präsentation</vt:lpstr>
      <vt:lpstr>PowerPoint-Präsentation</vt:lpstr>
      <vt:lpstr>PowerPoint-Präsentation</vt:lpstr>
      <vt:lpstr>PowerPoint-Präsentation</vt:lpstr>
      <vt:lpstr>PowerPoint-Präsentation</vt:lpstr>
      <vt:lpstr>III. Morgen sollt ihr an der Hoffnung festhalten</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Einzigartig - Teil 3/3 - Jesus - Quelle des Lebens - Folien</dc:title>
  <dc:creator>Jürg Birnstiel</dc:creator>
  <cp:lastModifiedBy>Me</cp:lastModifiedBy>
  <cp:revision>431</cp:revision>
  <cp:lastPrinted>1601-01-01T00:00:00Z</cp:lastPrinted>
  <dcterms:created xsi:type="dcterms:W3CDTF">2005-04-13T18:10:29Z</dcterms:created>
  <dcterms:modified xsi:type="dcterms:W3CDTF">2012-07-01T20:52:42Z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