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13" r:id="rId3"/>
    <p:sldId id="575" r:id="rId4"/>
    <p:sldId id="593" r:id="rId5"/>
    <p:sldId id="614" r:id="rId6"/>
    <p:sldId id="616" r:id="rId7"/>
    <p:sldId id="615" r:id="rId8"/>
    <p:sldId id="617" r:id="rId9"/>
    <p:sldId id="618" r:id="rId10"/>
    <p:sldId id="619" r:id="rId11"/>
    <p:sldId id="620" r:id="rId12"/>
    <p:sldId id="621" r:id="rId13"/>
    <p:sldId id="430" r:id="rId14"/>
    <p:sldId id="600" r:id="rId15"/>
    <p:sldId id="601" r:id="rId16"/>
    <p:sldId id="622" r:id="rId17"/>
    <p:sldId id="623" r:id="rId18"/>
    <p:sldId id="624" r:id="rId19"/>
    <p:sldId id="556" r:id="rId20"/>
    <p:sldId id="625" r:id="rId21"/>
    <p:sldId id="572" r:id="rId22"/>
    <p:sldId id="626" r:id="rId23"/>
    <p:sldId id="627" r:id="rId24"/>
    <p:sldId id="523" r:id="rId25"/>
    <p:sldId id="602" r:id="rId26"/>
    <p:sldId id="628" r:id="rId27"/>
    <p:sldId id="629" r:id="rId28"/>
    <p:sldId id="558" r:id="rId29"/>
    <p:sldId id="584" r:id="rId30"/>
    <p:sldId id="613" r:id="rId31"/>
    <p:sldId id="263" r:id="rId32"/>
    <p:sldId id="571" r:id="rId33"/>
    <p:sldId id="325" r:id="rId34"/>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692CC"/>
    <a:srgbClr val="FF6702"/>
    <a:srgbClr val="FF3305"/>
    <a:srgbClr val="CF3E00"/>
    <a:srgbClr val="FFFF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63" autoAdjust="0"/>
    <p:restoredTop sz="94649" autoAdjust="0"/>
  </p:normalViewPr>
  <p:slideViewPr>
    <p:cSldViewPr>
      <p:cViewPr>
        <p:scale>
          <a:sx n="132" d="100"/>
          <a:sy n="132" d="100"/>
        </p:scale>
        <p:origin x="-102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E2B2EB3A-5767-437F-A54B-7815D8C83622}"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7FF13A1-3C15-48BD-B848-4E06BE9F7C6A}" type="slidenum">
              <a:rPr lang="de-CH"/>
              <a:pPr/>
              <a:t>‹Nr.›</a:t>
            </a:fld>
            <a:endParaRPr lang="de-CH"/>
          </a:p>
        </p:txBody>
      </p:sp>
    </p:spTree>
    <p:extLst>
      <p:ext uri="{BB962C8B-B14F-4D97-AF65-F5344CB8AC3E}">
        <p14:creationId xmlns:p14="http://schemas.microsoft.com/office/powerpoint/2010/main" val="40582402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14421C7-2B7B-4D82-AF7D-1139AB64D7EB}" type="slidenum">
              <a:rPr lang="de-CH"/>
              <a:pPr/>
              <a:t>‹Nr.›</a:t>
            </a:fld>
            <a:endParaRPr lang="de-CH"/>
          </a:p>
        </p:txBody>
      </p:sp>
    </p:spTree>
    <p:extLst>
      <p:ext uri="{BB962C8B-B14F-4D97-AF65-F5344CB8AC3E}">
        <p14:creationId xmlns:p14="http://schemas.microsoft.com/office/powerpoint/2010/main" val="381898915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0236889-37B2-4CBA-B34B-104ECDCBCFC4}" type="slidenum">
              <a:rPr lang="de-CH"/>
              <a:pPr/>
              <a:t>‹Nr.›</a:t>
            </a:fld>
            <a:endParaRPr lang="de-CH"/>
          </a:p>
        </p:txBody>
      </p:sp>
    </p:spTree>
    <p:extLst>
      <p:ext uri="{BB962C8B-B14F-4D97-AF65-F5344CB8AC3E}">
        <p14:creationId xmlns:p14="http://schemas.microsoft.com/office/powerpoint/2010/main" val="8993789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394D252-EFD7-4ACA-8F51-D757791DF109}" type="slidenum">
              <a:rPr lang="de-CH"/>
              <a:pPr/>
              <a:t>‹Nr.›</a:t>
            </a:fld>
            <a:endParaRPr lang="de-CH"/>
          </a:p>
        </p:txBody>
      </p:sp>
    </p:spTree>
    <p:extLst>
      <p:ext uri="{BB962C8B-B14F-4D97-AF65-F5344CB8AC3E}">
        <p14:creationId xmlns:p14="http://schemas.microsoft.com/office/powerpoint/2010/main" val="44270344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7A8AF5A-DCF6-4F18-B47E-DEACE3E48321}" type="slidenum">
              <a:rPr lang="de-CH"/>
              <a:pPr/>
              <a:t>‹Nr.›</a:t>
            </a:fld>
            <a:endParaRPr lang="de-CH"/>
          </a:p>
        </p:txBody>
      </p:sp>
    </p:spTree>
    <p:extLst>
      <p:ext uri="{BB962C8B-B14F-4D97-AF65-F5344CB8AC3E}">
        <p14:creationId xmlns:p14="http://schemas.microsoft.com/office/powerpoint/2010/main" val="309181593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201E3781-0953-41EA-91CC-E9B182B0AE10}" type="slidenum">
              <a:rPr lang="de-CH"/>
              <a:pPr/>
              <a:t>‹Nr.›</a:t>
            </a:fld>
            <a:endParaRPr lang="de-CH"/>
          </a:p>
        </p:txBody>
      </p:sp>
    </p:spTree>
    <p:extLst>
      <p:ext uri="{BB962C8B-B14F-4D97-AF65-F5344CB8AC3E}">
        <p14:creationId xmlns:p14="http://schemas.microsoft.com/office/powerpoint/2010/main" val="40948041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31421FE1-6BDD-4F8C-8861-794D20E0D749}" type="slidenum">
              <a:rPr lang="de-CH"/>
              <a:pPr/>
              <a:t>‹Nr.›</a:t>
            </a:fld>
            <a:endParaRPr lang="de-CH"/>
          </a:p>
        </p:txBody>
      </p:sp>
    </p:spTree>
    <p:extLst>
      <p:ext uri="{BB962C8B-B14F-4D97-AF65-F5344CB8AC3E}">
        <p14:creationId xmlns:p14="http://schemas.microsoft.com/office/powerpoint/2010/main" val="69489107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E4500AEF-125D-4E30-BB17-16FD0AEC2B8C}" type="slidenum">
              <a:rPr lang="de-CH"/>
              <a:pPr/>
              <a:t>‹Nr.›</a:t>
            </a:fld>
            <a:endParaRPr lang="de-CH"/>
          </a:p>
        </p:txBody>
      </p:sp>
    </p:spTree>
    <p:extLst>
      <p:ext uri="{BB962C8B-B14F-4D97-AF65-F5344CB8AC3E}">
        <p14:creationId xmlns:p14="http://schemas.microsoft.com/office/powerpoint/2010/main" val="153557205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54BF418E-5E2D-463D-937D-CF61970F82B9}" type="slidenum">
              <a:rPr lang="de-CH"/>
              <a:pPr/>
              <a:t>‹Nr.›</a:t>
            </a:fld>
            <a:endParaRPr lang="de-CH"/>
          </a:p>
        </p:txBody>
      </p:sp>
    </p:spTree>
    <p:extLst>
      <p:ext uri="{BB962C8B-B14F-4D97-AF65-F5344CB8AC3E}">
        <p14:creationId xmlns:p14="http://schemas.microsoft.com/office/powerpoint/2010/main" val="36726695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B2D8105-FDA3-496A-8DF3-B21E40F3B729}" type="slidenum">
              <a:rPr lang="de-CH"/>
              <a:pPr/>
              <a:t>‹Nr.›</a:t>
            </a:fld>
            <a:endParaRPr lang="de-CH"/>
          </a:p>
        </p:txBody>
      </p:sp>
    </p:spTree>
    <p:extLst>
      <p:ext uri="{BB962C8B-B14F-4D97-AF65-F5344CB8AC3E}">
        <p14:creationId xmlns:p14="http://schemas.microsoft.com/office/powerpoint/2010/main" val="347781550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4F584629-7B3A-4B11-9B0C-214FCC830D3B}"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39552" y="5660876"/>
            <a:ext cx="8423275" cy="648444"/>
          </a:xfrm>
          <a:ln>
            <a:solidFill>
              <a:srgbClr val="000000"/>
            </a:solidFill>
          </a:ln>
          <a:effectLst/>
        </p:spPr>
        <p:txBody>
          <a:bodyPr/>
          <a:lstStyle/>
          <a:p>
            <a:pPr algn="r"/>
            <a:r>
              <a:rPr lang="de-CH" sz="2800" dirty="0">
                <a:ln>
                  <a:solidFill>
                    <a:srgbClr val="000000"/>
                  </a:solidFill>
                </a:ln>
                <a:solidFill>
                  <a:schemeClr val="bg1"/>
                </a:solidFill>
                <a:latin typeface="Arial Rounded MT Bold" pitchFamily="34" charset="0"/>
              </a:rPr>
              <a:t>Reihe: </a:t>
            </a:r>
            <a:r>
              <a:rPr lang="de-CH" sz="2800" dirty="0" smtClean="0">
                <a:ln>
                  <a:solidFill>
                    <a:srgbClr val="000000"/>
                  </a:solidFill>
                </a:ln>
                <a:solidFill>
                  <a:schemeClr val="bg1"/>
                </a:solidFill>
                <a:latin typeface="Arial Rounded MT Bold" pitchFamily="34" charset="0"/>
              </a:rPr>
              <a:t>Der liebende Vater (2/2)      </a:t>
            </a:r>
            <a:endParaRPr lang="de-CH" sz="2800" dirty="0">
              <a:ln>
                <a:solidFill>
                  <a:srgbClr val="000000"/>
                </a:solidFill>
              </a:ln>
              <a:solidFill>
                <a:schemeClr val="bg1"/>
              </a:solidFill>
              <a:latin typeface="Arial Rounded MT Bold" pitchFamily="34" charset="0"/>
            </a:endParaRPr>
          </a:p>
        </p:txBody>
      </p:sp>
      <p:sp>
        <p:nvSpPr>
          <p:cNvPr id="2" name="Textfeld 1"/>
          <p:cNvSpPr txBox="1"/>
          <p:nvPr/>
        </p:nvSpPr>
        <p:spPr>
          <a:xfrm>
            <a:off x="35496" y="44624"/>
            <a:ext cx="8784976" cy="2585323"/>
          </a:xfrm>
          <a:prstGeom prst="rect">
            <a:avLst/>
          </a:prstGeom>
          <a:noFill/>
        </p:spPr>
        <p:txBody>
          <a:bodyPr wrap="square" rtlCol="0">
            <a:spAutoFit/>
          </a:bodyPr>
          <a:lstStyle/>
          <a:p>
            <a:r>
              <a:rPr lang="de-CH" sz="5400" kern="0" dirty="0">
                <a:ln>
                  <a:solidFill>
                    <a:srgbClr val="000000"/>
                  </a:solidFill>
                </a:ln>
                <a:solidFill>
                  <a:srgbClr val="EBF1F7"/>
                </a:solidFill>
                <a:latin typeface="Arial Rounded MT Bold" pitchFamily="34" charset="0"/>
                <a:ea typeface="+mj-ea"/>
                <a:cs typeface="+mj-cs"/>
              </a:rPr>
              <a:t>Der </a:t>
            </a:r>
            <a:r>
              <a:rPr lang="de-CH" sz="5400" kern="0" dirty="0" smtClean="0">
                <a:ln>
                  <a:solidFill>
                    <a:srgbClr val="000000"/>
                  </a:solidFill>
                </a:ln>
                <a:solidFill>
                  <a:srgbClr val="EBF1F7"/>
                </a:solidFill>
                <a:latin typeface="Arial Rounded MT Bold" pitchFamily="34" charset="0"/>
                <a:ea typeface="+mj-ea"/>
                <a:cs typeface="+mj-cs"/>
              </a:rPr>
              <a:t>fleissige und</a:t>
            </a:r>
          </a:p>
          <a:p>
            <a:endParaRPr lang="de-CH" sz="5400" kern="0" dirty="0">
              <a:ln>
                <a:solidFill>
                  <a:srgbClr val="000000"/>
                </a:solidFill>
              </a:ln>
              <a:solidFill>
                <a:srgbClr val="EBF1F7"/>
              </a:solidFill>
              <a:latin typeface="Arial Rounded MT Bold" pitchFamily="34" charset="0"/>
              <a:ea typeface="+mj-ea"/>
              <a:cs typeface="+mj-cs"/>
            </a:endParaRPr>
          </a:p>
          <a:p>
            <a:r>
              <a:rPr lang="de-CH" sz="5400" kern="0" dirty="0" smtClean="0">
                <a:ln>
                  <a:solidFill>
                    <a:srgbClr val="000000"/>
                  </a:solidFill>
                </a:ln>
                <a:solidFill>
                  <a:srgbClr val="EBF1F7"/>
                </a:solidFill>
                <a:latin typeface="Arial Rounded MT Bold" pitchFamily="34" charset="0"/>
                <a:ea typeface="+mj-ea"/>
                <a:cs typeface="+mj-cs"/>
              </a:rPr>
              <a:t>aufopfernde Sohn</a:t>
            </a:r>
            <a:endParaRPr lang="de-CH" dirty="0"/>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640638"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Und nun kommt dieser Mensch da zurück, dein Sohn, der dein Vermögen mit Huren durchgebracht hat, und du lässt das </a:t>
            </a:r>
            <a:r>
              <a:rPr lang="de-CH" sz="3600" dirty="0" err="1">
                <a:ln>
                  <a:solidFill>
                    <a:srgbClr val="000000"/>
                  </a:solidFill>
                </a:ln>
                <a:solidFill>
                  <a:srgbClr val="FFFFFF"/>
                </a:solidFill>
                <a:latin typeface="Arial Rounded MT Bold" pitchFamily="34" charset="0"/>
              </a:rPr>
              <a:t>Mastkalb</a:t>
            </a:r>
            <a:r>
              <a:rPr lang="de-CH" sz="3600" dirty="0">
                <a:ln>
                  <a:solidFill>
                    <a:srgbClr val="000000"/>
                  </a:solidFill>
                </a:ln>
                <a:solidFill>
                  <a:srgbClr val="FFFFFF"/>
                </a:solidFill>
                <a:latin typeface="Arial Rounded MT Bold" pitchFamily="34" charset="0"/>
              </a:rPr>
              <a:t> für ihn schlachten!‹ - </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547664" y="285293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15,30</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10064083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640960"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›Kind‹, sagte der Vater zu ihm, ›du bist immer bei mir, und alles, </a:t>
            </a:r>
            <a:r>
              <a:rPr lang="de-CH" sz="3600" dirty="0" smtClean="0">
                <a:ln>
                  <a:solidFill>
                    <a:srgbClr val="000000"/>
                  </a:solidFill>
                </a:ln>
                <a:solidFill>
                  <a:srgbClr val="FFFFFF"/>
                </a:solidFill>
                <a:latin typeface="Arial Rounded MT Bold" pitchFamily="34" charset="0"/>
              </a:rPr>
              <a:t>was</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mir </a:t>
            </a:r>
            <a:r>
              <a:rPr lang="de-CH" sz="3600" dirty="0">
                <a:ln>
                  <a:solidFill>
                    <a:srgbClr val="000000"/>
                  </a:solidFill>
                </a:ln>
                <a:solidFill>
                  <a:srgbClr val="FFFFFF"/>
                </a:solidFill>
                <a:latin typeface="Arial Rounded MT Bold" pitchFamily="34" charset="0"/>
              </a:rPr>
              <a:t>gehört, gehört auch dir.</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194877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15,31</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7855165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640960"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Aber jetzt mussten wir doch feiern und uns freuen; denn dieser </a:t>
            </a:r>
            <a:r>
              <a:rPr lang="de-CH" sz="3600" dirty="0" smtClean="0">
                <a:ln>
                  <a:solidFill>
                    <a:srgbClr val="000000"/>
                  </a:solidFill>
                </a:ln>
                <a:solidFill>
                  <a:srgbClr val="FFFFFF"/>
                </a:solidFill>
                <a:latin typeface="Arial Rounded MT Bold" pitchFamily="34" charset="0"/>
              </a:rPr>
              <a:t>hier,</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dein </a:t>
            </a:r>
            <a:r>
              <a:rPr lang="de-CH" sz="3600" dirty="0">
                <a:ln>
                  <a:solidFill>
                    <a:srgbClr val="000000"/>
                  </a:solidFill>
                </a:ln>
                <a:solidFill>
                  <a:srgbClr val="FFFFFF"/>
                </a:solidFill>
                <a:latin typeface="Arial Rounded MT Bold" pitchFamily="34" charset="0"/>
              </a:rPr>
              <a:t>Bruder, war tot, und nun lebt er wieder; er war verloren, und nun </a:t>
            </a:r>
            <a:r>
              <a:rPr lang="de-CH" sz="3600" dirty="0" smtClean="0">
                <a:ln>
                  <a:solidFill>
                    <a:srgbClr val="000000"/>
                  </a:solidFill>
                </a:ln>
                <a:solidFill>
                  <a:srgbClr val="FFFFFF"/>
                </a:solidFill>
                <a:latin typeface="Arial Rounded MT Bold" pitchFamily="34" charset="0"/>
              </a:rPr>
              <a:t>ist</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er </a:t>
            </a:r>
            <a:r>
              <a:rPr lang="de-CH" sz="3600" dirty="0">
                <a:ln>
                  <a:solidFill>
                    <a:srgbClr val="000000"/>
                  </a:solidFill>
                </a:ln>
                <a:solidFill>
                  <a:srgbClr val="FFFFFF"/>
                </a:solidFill>
                <a:latin typeface="Arial Rounded MT Bold" pitchFamily="34" charset="0"/>
              </a:rPr>
              <a:t>wiedergefunden.‹ </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278092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15,32</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2176336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69850" y="116632"/>
            <a:ext cx="9074150" cy="79208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marL="1117600" indent="-1117600" algn="l"/>
            <a:r>
              <a:rPr lang="de-DE" dirty="0" smtClean="0">
                <a:ln>
                  <a:solidFill>
                    <a:srgbClr val="000000"/>
                  </a:solidFill>
                </a:ln>
                <a:solidFill>
                  <a:schemeClr val="bg1"/>
                </a:solidFill>
                <a:latin typeface="Arial Rounded MT Bold" pitchFamily="34" charset="0"/>
              </a:rPr>
              <a:t>I. Das ist ungerecht!</a:t>
            </a:r>
            <a:endParaRPr lang="de-CH"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452295"/>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55454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„Dein Bruder ist zurückgekommen und dein Vater hat das </a:t>
            </a:r>
            <a:r>
              <a:rPr lang="de-CH" sz="4000" dirty="0" err="1">
                <a:ln>
                  <a:solidFill>
                    <a:srgbClr val="000000"/>
                  </a:solidFill>
                </a:ln>
                <a:solidFill>
                  <a:srgbClr val="FFFFFF"/>
                </a:solidFill>
                <a:latin typeface="Arial Rounded MT Bold" pitchFamily="34" charset="0"/>
              </a:rPr>
              <a:t>Mastkalb</a:t>
            </a:r>
            <a:r>
              <a:rPr lang="de-CH" sz="4000" dirty="0">
                <a:ln>
                  <a:solidFill>
                    <a:srgbClr val="000000"/>
                  </a:solidFill>
                </a:ln>
                <a:solidFill>
                  <a:srgbClr val="FFFFFF"/>
                </a:solidFill>
                <a:latin typeface="Arial Rounded MT Bold" pitchFamily="34" charset="0"/>
              </a:rPr>
              <a:t> schlachten lassen, weil er ihn wohlbehalten wiederhat.“</a:t>
            </a:r>
          </a:p>
        </p:txBody>
      </p:sp>
      <p:sp>
        <p:nvSpPr>
          <p:cNvPr id="359427" name="Text Box 3"/>
          <p:cNvSpPr txBox="1">
            <a:spLocks noChangeArrowheads="1"/>
          </p:cNvSpPr>
          <p:nvPr/>
        </p:nvSpPr>
        <p:spPr bwMode="auto">
          <a:xfrm>
            <a:off x="1691680" y="270892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15,27</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0708320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19389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„Der ältere Bruder wurde zornig und wollte nicht ins Haus hineingehen.“</a:t>
            </a:r>
          </a:p>
        </p:txBody>
      </p:sp>
      <p:sp>
        <p:nvSpPr>
          <p:cNvPr id="359427" name="Text Box 3"/>
          <p:cNvSpPr txBox="1">
            <a:spLocks noChangeArrowheads="1"/>
          </p:cNvSpPr>
          <p:nvPr/>
        </p:nvSpPr>
        <p:spPr bwMode="auto">
          <a:xfrm>
            <a:off x="1763688" y="1876762"/>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15,28</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23261666"/>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132343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„Da kam sein Vater heraus und redete ihm gut zu.“ </a:t>
            </a:r>
          </a:p>
        </p:txBody>
      </p:sp>
      <p:sp>
        <p:nvSpPr>
          <p:cNvPr id="359427" name="Text Box 3"/>
          <p:cNvSpPr txBox="1">
            <a:spLocks noChangeArrowheads="1"/>
          </p:cNvSpPr>
          <p:nvPr/>
        </p:nvSpPr>
        <p:spPr bwMode="auto">
          <a:xfrm>
            <a:off x="1691680" y="1444714"/>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15,28</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94028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9073008"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„So viele Jahre diene ich dir jetzt schon und habe mich nie deinen Anordnungen widersetzt. Und doch hast du mir nie auch nur einen Ziegenbock gegeben, sodass ich mit meinen Freunden hätte feiern können!</a:t>
            </a:r>
          </a:p>
        </p:txBody>
      </p:sp>
      <p:sp>
        <p:nvSpPr>
          <p:cNvPr id="359427" name="Text Box 3"/>
          <p:cNvSpPr txBox="1">
            <a:spLocks noChangeArrowheads="1"/>
          </p:cNvSpPr>
          <p:nvPr/>
        </p:nvSpPr>
        <p:spPr bwMode="auto">
          <a:xfrm>
            <a:off x="1691680" y="3284984"/>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15,29</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74221675"/>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352928" cy="31700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„Nun kommt dieser Mensch da zurück, dein Sohn, der dein Vermögen mit Huren durchgebracht hat, und du lässt das </a:t>
            </a:r>
            <a:r>
              <a:rPr lang="de-CH" sz="4000" dirty="0" err="1">
                <a:ln>
                  <a:solidFill>
                    <a:srgbClr val="000000"/>
                  </a:solidFill>
                </a:ln>
                <a:solidFill>
                  <a:srgbClr val="FFFFFF"/>
                </a:solidFill>
                <a:latin typeface="Arial Rounded MT Bold" pitchFamily="34" charset="0"/>
              </a:rPr>
              <a:t>Mastkalb</a:t>
            </a:r>
            <a:r>
              <a:rPr lang="de-CH" sz="4000" dirty="0">
                <a:ln>
                  <a:solidFill>
                    <a:srgbClr val="000000"/>
                  </a:solidFill>
                </a:ln>
                <a:solidFill>
                  <a:srgbClr val="FFFFFF"/>
                </a:solidFill>
                <a:latin typeface="Arial Rounded MT Bold" pitchFamily="34" charset="0"/>
              </a:rPr>
              <a:t> für ihn schlachten!“</a:t>
            </a:r>
          </a:p>
        </p:txBody>
      </p:sp>
      <p:sp>
        <p:nvSpPr>
          <p:cNvPr id="359427" name="Text Box 3"/>
          <p:cNvSpPr txBox="1">
            <a:spLocks noChangeArrowheads="1"/>
          </p:cNvSpPr>
          <p:nvPr/>
        </p:nvSpPr>
        <p:spPr bwMode="auto">
          <a:xfrm>
            <a:off x="1730937" y="342900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15,30</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60613135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80930" name="Text Box 2"/>
          <p:cNvSpPr txBox="1">
            <a:spLocks noChangeArrowheads="1"/>
          </p:cNvSpPr>
          <p:nvPr/>
        </p:nvSpPr>
        <p:spPr bwMode="auto">
          <a:xfrm>
            <a:off x="35496" y="44450"/>
            <a:ext cx="8713788"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„Ich danke dir, Gott, dass ich nicht so bin wie die übrigen Menschen - ich bin kein Räuber, kein Betrüger und kein Ehebrecher, und ich bin auch nicht wie jener Zolleinnehmer dort.“</a:t>
            </a:r>
            <a:endParaRPr lang="de-DE" sz="3600" dirty="0">
              <a:ln>
                <a:solidFill>
                  <a:srgbClr val="000000"/>
                </a:solidFill>
              </a:ln>
              <a:solidFill>
                <a:srgbClr val="FFFFFF"/>
              </a:solidFill>
              <a:latin typeface="Arial Rounded MT Bold" pitchFamily="34" charset="0"/>
            </a:endParaRPr>
          </a:p>
        </p:txBody>
      </p:sp>
      <p:sp>
        <p:nvSpPr>
          <p:cNvPr id="380931" name="Text Box 3"/>
          <p:cNvSpPr txBox="1">
            <a:spLocks noChangeArrowheads="1"/>
          </p:cNvSpPr>
          <p:nvPr/>
        </p:nvSpPr>
        <p:spPr bwMode="auto">
          <a:xfrm>
            <a:off x="2915816" y="5877272"/>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18,11</a:t>
            </a:r>
            <a:endParaRPr lang="de-DE" dirty="0">
              <a:ln>
                <a:solidFill>
                  <a:srgbClr val="000000"/>
                </a:solidFill>
              </a:ln>
            </a:endParaRPr>
          </a:p>
        </p:txBody>
      </p:sp>
      <p:sp>
        <p:nvSpPr>
          <p:cNvPr id="380932" name="Rectangle 4"/>
          <p:cNvSpPr>
            <a:spLocks noGrp="1" noChangeArrowheads="1"/>
          </p:cNvSpPr>
          <p:nvPr>
            <p:ph type="subTitle" idx="1"/>
          </p:nvPr>
        </p:nvSpPr>
        <p:spPr>
          <a:xfrm>
            <a:off x="179388" y="6524303"/>
            <a:ext cx="3816350" cy="21706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106684" y="44624"/>
            <a:ext cx="8857804"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„Wie kann er nur zusammen mit Zolleinnehmern und Sündern essen?“</a:t>
            </a:r>
            <a:endParaRPr lang="de-DE" sz="3600" dirty="0">
              <a:ln>
                <a:solidFill>
                  <a:srgbClr val="000000"/>
                </a:solidFill>
              </a:ln>
              <a:solidFill>
                <a:srgbClr val="FFFFFF"/>
              </a:solidFill>
              <a:latin typeface="Arial Rounded MT Bold" pitchFamily="34" charset="0"/>
            </a:endParaRPr>
          </a:p>
        </p:txBody>
      </p:sp>
      <p:sp>
        <p:nvSpPr>
          <p:cNvPr id="334851" name="Text Box 3"/>
          <p:cNvSpPr txBox="1">
            <a:spLocks noChangeArrowheads="1"/>
          </p:cNvSpPr>
          <p:nvPr/>
        </p:nvSpPr>
        <p:spPr bwMode="auto">
          <a:xfrm>
            <a:off x="395536" y="1244953"/>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Markus-Evangelium 2,16</a:t>
            </a:r>
            <a:endParaRPr lang="de-DE" dirty="0">
              <a:ln>
                <a:solidFill>
                  <a:srgbClr val="000000"/>
                </a:solidFill>
              </a:ln>
            </a:endParaRPr>
          </a:p>
        </p:txBody>
      </p:sp>
      <p:sp>
        <p:nvSpPr>
          <p:cNvPr id="334852" name="Rectangle 4"/>
          <p:cNvSpPr>
            <a:spLocks noGrp="1" noChangeArrowheads="1"/>
          </p:cNvSpPr>
          <p:nvPr>
            <p:ph type="subTitle" idx="1"/>
          </p:nvPr>
        </p:nvSpPr>
        <p:spPr>
          <a:xfrm>
            <a:off x="179388" y="6524303"/>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80930" name="Text Box 2"/>
          <p:cNvSpPr txBox="1">
            <a:spLocks noChangeArrowheads="1"/>
          </p:cNvSpPr>
          <p:nvPr/>
        </p:nvSpPr>
        <p:spPr bwMode="auto">
          <a:xfrm>
            <a:off x="35496" y="44450"/>
            <a:ext cx="871378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„Ich faste zwei Tage in der Woche und gebe den Zehnten von allen meinen Einkünften.“</a:t>
            </a:r>
            <a:endParaRPr lang="de-DE" sz="3600" dirty="0">
              <a:ln>
                <a:solidFill>
                  <a:srgbClr val="000000"/>
                </a:solidFill>
              </a:ln>
              <a:solidFill>
                <a:srgbClr val="FFFFFF"/>
              </a:solidFill>
              <a:latin typeface="Arial Rounded MT Bold" pitchFamily="34" charset="0"/>
            </a:endParaRPr>
          </a:p>
        </p:txBody>
      </p:sp>
      <p:sp>
        <p:nvSpPr>
          <p:cNvPr id="380931" name="Text Box 3"/>
          <p:cNvSpPr txBox="1">
            <a:spLocks noChangeArrowheads="1"/>
          </p:cNvSpPr>
          <p:nvPr/>
        </p:nvSpPr>
        <p:spPr bwMode="auto">
          <a:xfrm>
            <a:off x="2772347" y="5877272"/>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18,12</a:t>
            </a:r>
            <a:endParaRPr lang="de-DE" dirty="0">
              <a:ln>
                <a:solidFill>
                  <a:srgbClr val="000000"/>
                </a:solidFill>
              </a:ln>
            </a:endParaRPr>
          </a:p>
        </p:txBody>
      </p:sp>
      <p:sp>
        <p:nvSpPr>
          <p:cNvPr id="380932" name="Rectangle 4"/>
          <p:cNvSpPr>
            <a:spLocks noGrp="1" noChangeArrowheads="1"/>
          </p:cNvSpPr>
          <p:nvPr>
            <p:ph type="subTitle" idx="1"/>
          </p:nvPr>
        </p:nvSpPr>
        <p:spPr>
          <a:xfrm>
            <a:off x="179388" y="6524303"/>
            <a:ext cx="3816350" cy="21706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1850751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35496" y="44450"/>
            <a:ext cx="8928992" cy="37856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„Genauso seid auch ihr: Nach aussen hin erweckt ihr bei den Menschen den Anschein, gerecht zu sein, in Wirklichkeit aber </a:t>
            </a:r>
            <a:r>
              <a:rPr lang="de-CH" sz="4000" dirty="0" smtClean="0">
                <a:ln>
                  <a:solidFill>
                    <a:srgbClr val="000000"/>
                  </a:solidFill>
                </a:ln>
                <a:solidFill>
                  <a:srgbClr val="FFFFFF"/>
                </a:solidFill>
                <a:latin typeface="Arial Rounded MT Bold" pitchFamily="34" charset="0"/>
              </a:rPr>
              <a:t>seid</a:t>
            </a:r>
            <a:br>
              <a:rPr lang="de-CH" sz="4000" dirty="0" smtClean="0">
                <a:ln>
                  <a:solidFill>
                    <a:srgbClr val="000000"/>
                  </a:solidFill>
                </a:ln>
                <a:solidFill>
                  <a:srgbClr val="FFFFFF"/>
                </a:solidFill>
                <a:latin typeface="Arial Rounded MT Bold" pitchFamily="34" charset="0"/>
              </a:rPr>
            </a:br>
            <a:r>
              <a:rPr lang="de-CH" sz="4000" dirty="0" smtClean="0">
                <a:ln>
                  <a:solidFill>
                    <a:srgbClr val="000000"/>
                  </a:solidFill>
                </a:ln>
                <a:solidFill>
                  <a:srgbClr val="FFFFFF"/>
                </a:solidFill>
                <a:latin typeface="Arial Rounded MT Bold" pitchFamily="34" charset="0"/>
              </a:rPr>
              <a:t>ihr </a:t>
            </a:r>
            <a:r>
              <a:rPr lang="de-CH" sz="4000" dirty="0">
                <a:ln>
                  <a:solidFill>
                    <a:srgbClr val="000000"/>
                  </a:solidFill>
                </a:ln>
                <a:solidFill>
                  <a:srgbClr val="FFFFFF"/>
                </a:solidFill>
                <a:latin typeface="Arial Rounded MT Bold" pitchFamily="34" charset="0"/>
              </a:rPr>
              <a:t>voller Heuchelei und Gesetzlosigkeit.“</a:t>
            </a:r>
            <a:endParaRPr lang="de-DE" sz="4000" dirty="0">
              <a:ln>
                <a:solidFill>
                  <a:srgbClr val="000000"/>
                </a:solidFill>
              </a:ln>
              <a:solidFill>
                <a:srgbClr val="FFFFFF"/>
              </a:solidFill>
              <a:latin typeface="Arial Rounded MT Bold" pitchFamily="34" charset="0"/>
            </a:endParaRPr>
          </a:p>
        </p:txBody>
      </p:sp>
      <p:sp>
        <p:nvSpPr>
          <p:cNvPr id="381955" name="Text Box 3"/>
          <p:cNvSpPr txBox="1">
            <a:spLocks noChangeArrowheads="1"/>
          </p:cNvSpPr>
          <p:nvPr/>
        </p:nvSpPr>
        <p:spPr bwMode="auto">
          <a:xfrm>
            <a:off x="2699519" y="3789040"/>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Matthäus-Evangelium 23,28</a:t>
            </a:r>
            <a:endParaRPr lang="de-DE" dirty="0">
              <a:ln>
                <a:solidFill>
                  <a:srgbClr val="000000"/>
                </a:solidFill>
              </a:ln>
            </a:endParaRPr>
          </a:p>
        </p:txBody>
      </p:sp>
      <p:sp>
        <p:nvSpPr>
          <p:cNvPr id="381956" name="Rectangle 4"/>
          <p:cNvSpPr>
            <a:spLocks noGrp="1" noChangeArrowheads="1"/>
          </p:cNvSpPr>
          <p:nvPr>
            <p:ph type="subTitle" idx="1"/>
          </p:nvPr>
        </p:nvSpPr>
        <p:spPr>
          <a:xfrm>
            <a:off x="683568" y="6524303"/>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56393490"/>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35496" y="44450"/>
            <a:ext cx="8928992"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„Ihr gebt den zehnten Teil von Kräutern wie Minze, Dill und Kümmel und lasst dabei die viel wichtigeren Forderungen des Gesetzes ausser Acht: Gerechtigkeit, </a:t>
            </a:r>
            <a:r>
              <a:rPr lang="de-CH" sz="3600" dirty="0" smtClean="0">
                <a:ln>
                  <a:solidFill>
                    <a:srgbClr val="000000"/>
                  </a:solidFill>
                </a:ln>
                <a:solidFill>
                  <a:srgbClr val="FFFFFF"/>
                </a:solidFill>
                <a:latin typeface="Arial Rounded MT Bold" pitchFamily="34" charset="0"/>
              </a:rPr>
              <a:t>Barmherzigkeit</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und </a:t>
            </a:r>
            <a:r>
              <a:rPr lang="de-CH" sz="3600" dirty="0">
                <a:ln>
                  <a:solidFill>
                    <a:srgbClr val="000000"/>
                  </a:solidFill>
                </a:ln>
                <a:solidFill>
                  <a:srgbClr val="FFFFFF"/>
                </a:solidFill>
                <a:latin typeface="Arial Rounded MT Bold" pitchFamily="34" charset="0"/>
              </a:rPr>
              <a:t>Treue.“</a:t>
            </a:r>
            <a:endParaRPr lang="de-DE" sz="3600" dirty="0">
              <a:ln>
                <a:solidFill>
                  <a:srgbClr val="000000"/>
                </a:solidFill>
              </a:ln>
              <a:solidFill>
                <a:srgbClr val="FFFFFF"/>
              </a:solidFill>
              <a:latin typeface="Arial Rounded MT Bold" pitchFamily="34" charset="0"/>
            </a:endParaRPr>
          </a:p>
        </p:txBody>
      </p:sp>
      <p:sp>
        <p:nvSpPr>
          <p:cNvPr id="381955" name="Text Box 3"/>
          <p:cNvSpPr txBox="1">
            <a:spLocks noChangeArrowheads="1"/>
          </p:cNvSpPr>
          <p:nvPr/>
        </p:nvSpPr>
        <p:spPr bwMode="auto">
          <a:xfrm>
            <a:off x="2915816" y="3573016"/>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Matthäus-Evangelium 23,23</a:t>
            </a:r>
            <a:endParaRPr lang="de-DE" dirty="0">
              <a:ln>
                <a:solidFill>
                  <a:srgbClr val="000000"/>
                </a:solidFill>
              </a:ln>
            </a:endParaRPr>
          </a:p>
        </p:txBody>
      </p:sp>
      <p:sp>
        <p:nvSpPr>
          <p:cNvPr id="381956" name="Rectangle 4"/>
          <p:cNvSpPr>
            <a:spLocks noGrp="1" noChangeArrowheads="1"/>
          </p:cNvSpPr>
          <p:nvPr>
            <p:ph type="subTitle" idx="1"/>
          </p:nvPr>
        </p:nvSpPr>
        <p:spPr>
          <a:xfrm>
            <a:off x="683568" y="6524303"/>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67355833"/>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35496" y="44450"/>
            <a:ext cx="8928992"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„Und alles, was sie tun, tun sie nur, um die Leute zu beeindrucken.“</a:t>
            </a:r>
            <a:endParaRPr lang="de-DE" sz="3600" dirty="0">
              <a:ln>
                <a:solidFill>
                  <a:srgbClr val="000000"/>
                </a:solidFill>
              </a:ln>
              <a:solidFill>
                <a:srgbClr val="FFFFFF"/>
              </a:solidFill>
              <a:latin typeface="Arial Rounded MT Bold" pitchFamily="34" charset="0"/>
            </a:endParaRPr>
          </a:p>
        </p:txBody>
      </p:sp>
      <p:sp>
        <p:nvSpPr>
          <p:cNvPr id="381955" name="Text Box 3"/>
          <p:cNvSpPr txBox="1">
            <a:spLocks noChangeArrowheads="1"/>
          </p:cNvSpPr>
          <p:nvPr/>
        </p:nvSpPr>
        <p:spPr bwMode="auto">
          <a:xfrm>
            <a:off x="2627784" y="1412776"/>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Matthäus-Evangelium 23,5</a:t>
            </a:r>
            <a:endParaRPr lang="de-DE" dirty="0">
              <a:ln>
                <a:solidFill>
                  <a:srgbClr val="000000"/>
                </a:solidFill>
              </a:ln>
            </a:endParaRPr>
          </a:p>
        </p:txBody>
      </p:sp>
      <p:sp>
        <p:nvSpPr>
          <p:cNvPr id="381956" name="Rectangle 4"/>
          <p:cNvSpPr>
            <a:spLocks noGrp="1" noChangeArrowheads="1"/>
          </p:cNvSpPr>
          <p:nvPr>
            <p:ph type="subTitle" idx="1"/>
          </p:nvPr>
        </p:nvSpPr>
        <p:spPr>
          <a:xfrm>
            <a:off x="683568" y="6524303"/>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19349029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69850" y="116632"/>
            <a:ext cx="9074150" cy="64807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marL="1117600" indent="-1117600" algn="l"/>
            <a:r>
              <a:rPr lang="de-DE" dirty="0" smtClean="0">
                <a:ln>
                  <a:solidFill>
                    <a:srgbClr val="000000"/>
                  </a:solidFill>
                </a:ln>
                <a:solidFill>
                  <a:schemeClr val="bg1"/>
                </a:solidFill>
                <a:latin typeface="Arial Rounded MT Bold" pitchFamily="34" charset="0"/>
              </a:rPr>
              <a:t>II.    Das ist Gnade!</a:t>
            </a:r>
            <a:endParaRPr lang="de-CH" dirty="0">
              <a:ln>
                <a:solidFill>
                  <a:srgbClr val="000000"/>
                </a:solidFill>
              </a:ln>
              <a:solidFill>
                <a:schemeClr val="bg1"/>
              </a:solidFill>
              <a:latin typeface="Arial Rounded MT Bold" pitchFamily="34" charset="0"/>
            </a:endParaRPr>
          </a:p>
        </p:txBody>
      </p:sp>
      <p:sp>
        <p:nvSpPr>
          <p:cNvPr id="345091" name="Rectangle 3"/>
          <p:cNvSpPr>
            <a:spLocks noGrp="1" noChangeArrowheads="1"/>
          </p:cNvSpPr>
          <p:nvPr>
            <p:ph type="subTitle" idx="1"/>
          </p:nvPr>
        </p:nvSpPr>
        <p:spPr>
          <a:xfrm>
            <a:off x="179388" y="6452295"/>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›Kind‹, sagte der Vater zu ihm, ›du bist immer bei mir, und alles, was mir gehört, gehört auch dir.</a:t>
            </a:r>
          </a:p>
        </p:txBody>
      </p:sp>
      <p:sp>
        <p:nvSpPr>
          <p:cNvPr id="359427" name="Text Box 3"/>
          <p:cNvSpPr txBox="1">
            <a:spLocks noChangeArrowheads="1"/>
          </p:cNvSpPr>
          <p:nvPr/>
        </p:nvSpPr>
        <p:spPr bwMode="auto">
          <a:xfrm>
            <a:off x="1610506" y="206084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15,31</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66484785"/>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„Kind, du bist immer bei mir, und alles, was mir gehört, gehört auch dir.“</a:t>
            </a:r>
          </a:p>
        </p:txBody>
      </p:sp>
      <p:sp>
        <p:nvSpPr>
          <p:cNvPr id="359427" name="Text Box 3"/>
          <p:cNvSpPr txBox="1">
            <a:spLocks noChangeArrowheads="1"/>
          </p:cNvSpPr>
          <p:nvPr/>
        </p:nvSpPr>
        <p:spPr bwMode="auto">
          <a:xfrm>
            <a:off x="1656713" y="170080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15,31</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82620435"/>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„Jetzt mussten wir doch feiern und uns freuen; denn dieser hier, dein Bruder, war tot, und nun lebt er wieder; er war verloren, und nun ist er wiedergefunden.“</a:t>
            </a:r>
          </a:p>
        </p:txBody>
      </p:sp>
      <p:sp>
        <p:nvSpPr>
          <p:cNvPr id="359427" name="Text Box 3"/>
          <p:cNvSpPr txBox="1">
            <a:spLocks noChangeArrowheads="1"/>
          </p:cNvSpPr>
          <p:nvPr/>
        </p:nvSpPr>
        <p:spPr bwMode="auto">
          <a:xfrm>
            <a:off x="1763688" y="306896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15,32</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92106983"/>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35496" y="44624"/>
            <a:ext cx="8928992"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„Ich versichere euch: Wer auf mein Wort hört und dem glaubt, der mich gesandt hat, der hat das ewige Leben. Auf ihn kommt keine Verurteilung mehr zu; er hat den Schritt vom Tod ins Leben getan.“</a:t>
            </a:r>
            <a:endParaRPr lang="de-DE" sz="3600" dirty="0">
              <a:ln>
                <a:solidFill>
                  <a:srgbClr val="000000"/>
                </a:solidFill>
              </a:ln>
              <a:solidFill>
                <a:srgbClr val="FFFFFF"/>
              </a:solidFill>
              <a:latin typeface="Arial Rounded MT Bold" pitchFamily="34" charset="0"/>
            </a:endParaRPr>
          </a:p>
        </p:txBody>
      </p:sp>
      <p:sp>
        <p:nvSpPr>
          <p:cNvPr id="382979" name="Text Box 3"/>
          <p:cNvSpPr txBox="1">
            <a:spLocks noChangeArrowheads="1"/>
          </p:cNvSpPr>
          <p:nvPr/>
        </p:nvSpPr>
        <p:spPr bwMode="auto">
          <a:xfrm>
            <a:off x="2915543" y="3460944"/>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Johannes-Evangelium 5,24</a:t>
            </a:r>
            <a:endParaRPr lang="de-DE" dirty="0">
              <a:ln>
                <a:solidFill>
                  <a:srgbClr val="000000"/>
                </a:solidFill>
              </a:ln>
            </a:endParaRPr>
          </a:p>
        </p:txBody>
      </p:sp>
      <p:sp>
        <p:nvSpPr>
          <p:cNvPr id="382980" name="Rectangle 4"/>
          <p:cNvSpPr>
            <a:spLocks noGrp="1" noChangeArrowheads="1"/>
          </p:cNvSpPr>
          <p:nvPr>
            <p:ph type="subTitle" idx="1"/>
          </p:nvPr>
        </p:nvSpPr>
        <p:spPr>
          <a:xfrm>
            <a:off x="467618" y="6452295"/>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17329"/>
            <a:ext cx="907300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„Genauso freuen sich die Engel Gottes über einen einzigen </a:t>
            </a:r>
            <a:r>
              <a:rPr lang="de-CH" sz="3600" dirty="0" smtClean="0">
                <a:ln>
                  <a:solidFill>
                    <a:srgbClr val="000000"/>
                  </a:solidFill>
                </a:ln>
                <a:solidFill>
                  <a:srgbClr val="FFFFFF"/>
                </a:solidFill>
                <a:latin typeface="Arial Rounded MT Bold" pitchFamily="34" charset="0"/>
              </a:rPr>
              <a:t>Sünder,</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der </a:t>
            </a:r>
            <a:r>
              <a:rPr lang="de-CH" sz="3600" dirty="0">
                <a:ln>
                  <a:solidFill>
                    <a:srgbClr val="000000"/>
                  </a:solidFill>
                </a:ln>
                <a:solidFill>
                  <a:srgbClr val="FFFFFF"/>
                </a:solidFill>
                <a:latin typeface="Arial Rounded MT Bold" pitchFamily="34" charset="0"/>
              </a:rPr>
              <a:t>umkehrt.“</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79512" y="198884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pPr algn="l"/>
            <a:r>
              <a:rPr lang="de-CH" dirty="0" smtClean="0">
                <a:ln>
                  <a:solidFill>
                    <a:srgbClr val="000000"/>
                  </a:solidFill>
                </a:ln>
              </a:rPr>
              <a:t>Lukas-Evangelium 15,10</a:t>
            </a:r>
            <a:endParaRPr lang="de-DE" dirty="0">
              <a:ln>
                <a:solidFill>
                  <a:srgbClr val="000000"/>
                </a:solidFill>
              </a:ln>
            </a:endParaRPr>
          </a:p>
        </p:txBody>
      </p:sp>
      <p:sp>
        <p:nvSpPr>
          <p:cNvPr id="359428" name="Rectangle 4"/>
          <p:cNvSpPr>
            <a:spLocks noGrp="1" noChangeArrowheads="1"/>
          </p:cNvSpPr>
          <p:nvPr>
            <p:ph type="subTitle" idx="1"/>
          </p:nvPr>
        </p:nvSpPr>
        <p:spPr>
          <a:xfrm>
            <a:off x="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6328595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„Wie viele Tagelöhner hat mein Vater, und alle haben mehr als genug zu essen! Ich dagegen komme </a:t>
            </a:r>
            <a:r>
              <a:rPr lang="de-CH" sz="3600" dirty="0" smtClean="0">
                <a:ln>
                  <a:solidFill>
                    <a:srgbClr val="000000"/>
                  </a:solidFill>
                </a:ln>
                <a:solidFill>
                  <a:srgbClr val="FFFFFF"/>
                </a:solidFill>
                <a:latin typeface="Arial Rounded MT Bold" pitchFamily="34" charset="0"/>
              </a:rPr>
              <a:t>hier</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vor </a:t>
            </a:r>
            <a:r>
              <a:rPr lang="de-CH" sz="3600" dirty="0">
                <a:ln>
                  <a:solidFill>
                    <a:srgbClr val="000000"/>
                  </a:solidFill>
                </a:ln>
                <a:solidFill>
                  <a:srgbClr val="FFFFFF"/>
                </a:solidFill>
                <a:latin typeface="Arial Rounded MT Bold" pitchFamily="34" charset="0"/>
              </a:rPr>
              <a:t>Hunger um.“</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475656" y="230881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15,17</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85391876"/>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6512" y="44624"/>
            <a:ext cx="8713788" cy="206210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200" dirty="0">
                <a:ln>
                  <a:solidFill>
                    <a:srgbClr val="000000"/>
                  </a:solidFill>
                </a:ln>
                <a:solidFill>
                  <a:srgbClr val="FFFFFF"/>
                </a:solidFill>
                <a:latin typeface="Arial Rounded MT Bold" pitchFamily="34" charset="0"/>
              </a:rPr>
              <a:t>„Dass sie für gerecht erklärt werden, beruht auf seiner Gnade. Es ist sein freies Geschenk aufgrund der Erlösung durch Jesus Christus.“</a:t>
            </a:r>
            <a:endParaRPr lang="de-DE" sz="32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403648" y="298620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Römer-Brief 3,24</a:t>
            </a:r>
            <a:endParaRPr lang="de-DE" dirty="0">
              <a:ln>
                <a:solidFill>
                  <a:srgbClr val="000000"/>
                </a:solidFill>
              </a:ln>
            </a:endParaRPr>
          </a:p>
        </p:txBody>
      </p:sp>
      <p:sp>
        <p:nvSpPr>
          <p:cNvPr id="359428" name="Rectangle 4"/>
          <p:cNvSpPr>
            <a:spLocks noGrp="1" noChangeArrowheads="1"/>
          </p:cNvSpPr>
          <p:nvPr>
            <p:ph type="subTitle" idx="1"/>
          </p:nvPr>
        </p:nvSpPr>
        <p:spPr>
          <a:xfrm>
            <a:off x="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85210857"/>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97606" y="116905"/>
            <a:ext cx="8578850" cy="71980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marL="1117600" indent="-1117600" algn="l"/>
            <a:r>
              <a:rPr lang="de-CH" dirty="0">
                <a:ln>
                  <a:solidFill>
                    <a:srgbClr val="000000"/>
                  </a:solidFill>
                </a:ln>
                <a:solidFill>
                  <a:schemeClr val="bg1"/>
                </a:solidFill>
                <a:latin typeface="Arial Rounded MT Bold" pitchFamily="34" charset="0"/>
              </a:rPr>
              <a:t>Schlussgedanke</a:t>
            </a:r>
            <a:r>
              <a:rPr lang="de-DE" dirty="0">
                <a:ln>
                  <a:solidFill>
                    <a:srgbClr val="000000"/>
                  </a:solidFill>
                </a:ln>
                <a:solidFill>
                  <a:schemeClr val="bg1"/>
                </a:solidFill>
                <a:latin typeface="Arial Rounded MT Bold" pitchFamily="34" charset="0"/>
              </a:rPr>
              <a:t> </a:t>
            </a:r>
            <a:endParaRPr lang="de-CH" dirty="0">
              <a:ln>
                <a:solidFill>
                  <a:srgbClr val="000000"/>
                </a:solidFill>
              </a:ln>
              <a:solidFill>
                <a:schemeClr val="bg1"/>
              </a:solidFill>
              <a:latin typeface="Arial Rounded MT Bold" pitchFamily="34" charset="0"/>
            </a:endParaRPr>
          </a:p>
        </p:txBody>
      </p:sp>
      <p:sp>
        <p:nvSpPr>
          <p:cNvPr id="58376" name="Rectangle 8"/>
          <p:cNvSpPr>
            <a:spLocks noGrp="1" noChangeArrowheads="1"/>
          </p:cNvSpPr>
          <p:nvPr>
            <p:ph type="subTitle" idx="1"/>
          </p:nvPr>
        </p:nvSpPr>
        <p:spPr>
          <a:xfrm>
            <a:off x="179388" y="6452295"/>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5000" r="-15000"/>
          </a:stretch>
        </a:blipFill>
        <a:effectLst/>
      </p:bgPr>
    </p:bg>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4499992" y="44624"/>
            <a:ext cx="4536504"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„Gott will, dass alle Menschen gerettet werden und dass sie die Wahrheit erkennen.“</a:t>
            </a:r>
            <a:endParaRPr lang="de-DE" sz="3600" dirty="0">
              <a:ln>
                <a:solidFill>
                  <a:srgbClr val="000000"/>
                </a:solidFill>
              </a:ln>
              <a:solidFill>
                <a:srgbClr val="FFFFFF"/>
              </a:solidFill>
              <a:latin typeface="Arial Rounded MT Bold" pitchFamily="34" charset="0"/>
            </a:endParaRPr>
          </a:p>
        </p:txBody>
      </p:sp>
      <p:sp>
        <p:nvSpPr>
          <p:cNvPr id="396291" name="Text Box 3"/>
          <p:cNvSpPr txBox="1">
            <a:spLocks noChangeArrowheads="1"/>
          </p:cNvSpPr>
          <p:nvPr/>
        </p:nvSpPr>
        <p:spPr bwMode="auto">
          <a:xfrm>
            <a:off x="2699792" y="3501008"/>
            <a:ext cx="6048375"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1.Timotheus-Brief 2,4</a:t>
            </a:r>
            <a:endParaRPr lang="de-DE" sz="2000" dirty="0">
              <a:ln>
                <a:solidFill>
                  <a:srgbClr val="000000"/>
                </a:solidFill>
              </a:ln>
              <a:solidFill>
                <a:srgbClr val="FFFFFF"/>
              </a:solidFill>
              <a:latin typeface="Arial Rounded MT Bold" pitchFamily="34" charset="0"/>
            </a:endParaRPr>
          </a:p>
        </p:txBody>
      </p:sp>
      <p:sp>
        <p:nvSpPr>
          <p:cNvPr id="396292" name="Rectangle 4"/>
          <p:cNvSpPr>
            <a:spLocks noGrp="1" noChangeArrowheads="1"/>
          </p:cNvSpPr>
          <p:nvPr>
            <p:ph type="subTitle" idx="1"/>
          </p:nvPr>
        </p:nvSpPr>
        <p:spPr>
          <a:xfrm>
            <a:off x="0" y="6569199"/>
            <a:ext cx="3816350" cy="244177"/>
          </a:xfrm>
          <a:noFill/>
          <a:ln/>
          <a:effectLst>
            <a:outerShdw dist="35921" dir="2700000" algn="ctr" rotWithShape="0">
              <a:srgbClr val="000000"/>
            </a:outerShdw>
          </a:effectLst>
        </p:spPr>
        <p:txBody>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22889" name="Rectangle 9"/>
          <p:cNvSpPr>
            <a:spLocks noGrp="1" noChangeArrowheads="1"/>
          </p:cNvSpPr>
          <p:nvPr>
            <p:ph type="subTitle" idx="1"/>
          </p:nvPr>
        </p:nvSpPr>
        <p:spPr>
          <a:xfrm>
            <a:off x="107504" y="6453336"/>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9001000"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„Ich will mich aufmachen und zu meinem Vater gehen und zu ihm sagen: Vater, ich habe mich gegen den Himmel und gegen dich versündigt; ich bin es nicht mehr wert, dein Sohn </a:t>
            </a:r>
            <a:r>
              <a:rPr lang="de-CH" sz="3600" dirty="0" smtClean="0">
                <a:ln>
                  <a:solidFill>
                    <a:srgbClr val="000000"/>
                  </a:solidFill>
                </a:ln>
                <a:solidFill>
                  <a:srgbClr val="FFFFFF"/>
                </a:solidFill>
                <a:latin typeface="Arial Rounded MT Bold" pitchFamily="34" charset="0"/>
              </a:rPr>
              <a:t>genannt</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zu </a:t>
            </a:r>
            <a:r>
              <a:rPr lang="de-CH" sz="3600" dirty="0">
                <a:ln>
                  <a:solidFill>
                    <a:srgbClr val="000000"/>
                  </a:solidFill>
                </a:ln>
                <a:solidFill>
                  <a:srgbClr val="FFFFFF"/>
                </a:solidFill>
                <a:latin typeface="Arial Rounded MT Bold" pitchFamily="34" charset="0"/>
              </a:rPr>
              <a:t>werden. Mach mich zu </a:t>
            </a:r>
            <a:r>
              <a:rPr lang="de-CH" sz="3600" dirty="0" smtClean="0">
                <a:ln>
                  <a:solidFill>
                    <a:srgbClr val="000000"/>
                  </a:solidFill>
                </a:ln>
                <a:solidFill>
                  <a:srgbClr val="FFFFFF"/>
                </a:solidFill>
                <a:latin typeface="Arial Rounded MT Bold" pitchFamily="34" charset="0"/>
              </a:rPr>
              <a:t>einem</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deiner </a:t>
            </a:r>
            <a:r>
              <a:rPr lang="de-CH" sz="3600" dirty="0">
                <a:ln>
                  <a:solidFill>
                    <a:srgbClr val="000000"/>
                  </a:solidFill>
                </a:ln>
                <a:solidFill>
                  <a:srgbClr val="FFFFFF"/>
                </a:solidFill>
                <a:latin typeface="Arial Rounded MT Bold" pitchFamily="34" charset="0"/>
              </a:rPr>
              <a:t>Tagelöhner!“</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393305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15,18-19</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46504675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640960"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„Mein Sohn war tot, und nun lebt er wieder; er war verloren, und nun </a:t>
            </a:r>
            <a:r>
              <a:rPr lang="de-CH" sz="3600" dirty="0" smtClean="0">
                <a:ln>
                  <a:solidFill>
                    <a:srgbClr val="000000"/>
                  </a:solidFill>
                </a:ln>
                <a:solidFill>
                  <a:srgbClr val="FFFFFF"/>
                </a:solidFill>
                <a:latin typeface="Arial Rounded MT Bold" pitchFamily="34" charset="0"/>
              </a:rPr>
              <a:t>ist</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er </a:t>
            </a:r>
            <a:r>
              <a:rPr lang="de-CH" sz="3600" dirty="0">
                <a:ln>
                  <a:solidFill>
                    <a:srgbClr val="000000"/>
                  </a:solidFill>
                </a:ln>
                <a:solidFill>
                  <a:srgbClr val="FFFFFF"/>
                </a:solidFill>
                <a:latin typeface="Arial Rounded MT Bold" pitchFamily="34" charset="0"/>
              </a:rPr>
              <a:t>wiedergefunden.“</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92002" y="1916832"/>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15,24</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03930224"/>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640960"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Der ältere Sohn war auf dem Feld gewesen. Als er jetzt zurückkam, hörte er schon von weitem </a:t>
            </a:r>
            <a:r>
              <a:rPr lang="de-CH" sz="3600" dirty="0" smtClean="0">
                <a:ln>
                  <a:solidFill>
                    <a:srgbClr val="000000"/>
                  </a:solidFill>
                </a:ln>
                <a:solidFill>
                  <a:srgbClr val="FFFFFF"/>
                </a:solidFill>
                <a:latin typeface="Arial Rounded MT Bold" pitchFamily="34" charset="0"/>
              </a:rPr>
              <a:t>den</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Lärm </a:t>
            </a:r>
            <a:r>
              <a:rPr lang="de-CH" sz="3600" dirty="0">
                <a:ln>
                  <a:solidFill>
                    <a:srgbClr val="000000"/>
                  </a:solidFill>
                </a:ln>
                <a:solidFill>
                  <a:srgbClr val="FFFFFF"/>
                </a:solidFill>
                <a:latin typeface="Arial Rounded MT Bold" pitchFamily="34" charset="0"/>
              </a:rPr>
              <a:t>von Musik und Tanz.</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270892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15,25</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340066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640960"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Er rief einen Knecht und erkundigte sich, was das zu bedeuten </a:t>
            </a:r>
            <a:r>
              <a:rPr lang="de-CH" sz="3600" dirty="0" err="1">
                <a:ln>
                  <a:solidFill>
                    <a:srgbClr val="000000"/>
                  </a:solidFill>
                </a:ln>
                <a:solidFill>
                  <a:srgbClr val="FFFFFF"/>
                </a:solidFill>
                <a:latin typeface="Arial Rounded MT Bold" pitchFamily="34" charset="0"/>
              </a:rPr>
              <a:t>habe.›Dein</a:t>
            </a:r>
            <a:r>
              <a:rPr lang="de-CH" sz="3600" dirty="0">
                <a:ln>
                  <a:solidFill>
                    <a:srgbClr val="000000"/>
                  </a:solidFill>
                </a:ln>
                <a:solidFill>
                  <a:srgbClr val="FFFFFF"/>
                </a:solidFill>
                <a:latin typeface="Arial Rounded MT Bold" pitchFamily="34" charset="0"/>
              </a:rPr>
              <a:t> Bruder ist zurückgekommen‹, lautete die Antwort, ›und dein Vater hat das </a:t>
            </a:r>
            <a:r>
              <a:rPr lang="de-CH" sz="3600" dirty="0" err="1">
                <a:ln>
                  <a:solidFill>
                    <a:srgbClr val="000000"/>
                  </a:solidFill>
                </a:ln>
                <a:solidFill>
                  <a:srgbClr val="FFFFFF"/>
                </a:solidFill>
                <a:latin typeface="Arial Rounded MT Bold" pitchFamily="34" charset="0"/>
              </a:rPr>
              <a:t>Mastkalb</a:t>
            </a:r>
            <a:r>
              <a:rPr lang="de-CH" sz="3600" dirty="0">
                <a:ln>
                  <a:solidFill>
                    <a:srgbClr val="000000"/>
                  </a:solidFill>
                </a:ln>
                <a:solidFill>
                  <a:srgbClr val="FFFFFF"/>
                </a:solidFill>
                <a:latin typeface="Arial Rounded MT Bold" pitchFamily="34" charset="0"/>
              </a:rPr>
              <a:t> schlachten lassen, weil er ihn wohlbehalten wiederhat.‹</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3645024"/>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15,26-27</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2615355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640960"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Der ältere Bruder wurde zornig und wollte nicht ins Haus </a:t>
            </a:r>
            <a:r>
              <a:rPr lang="de-CH" sz="3600" dirty="0" smtClean="0">
                <a:ln>
                  <a:solidFill>
                    <a:srgbClr val="000000"/>
                  </a:solidFill>
                </a:ln>
                <a:solidFill>
                  <a:srgbClr val="FFFFFF"/>
                </a:solidFill>
                <a:latin typeface="Arial Rounded MT Bold" pitchFamily="34" charset="0"/>
              </a:rPr>
              <a:t>hineingehen.</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Da </a:t>
            </a:r>
            <a:r>
              <a:rPr lang="de-CH" sz="3600" dirty="0">
                <a:ln>
                  <a:solidFill>
                    <a:srgbClr val="000000"/>
                  </a:solidFill>
                </a:ln>
                <a:solidFill>
                  <a:srgbClr val="FFFFFF"/>
                </a:solidFill>
                <a:latin typeface="Arial Rounded MT Bold" pitchFamily="34" charset="0"/>
              </a:rPr>
              <a:t>kam sein Vater heraus </a:t>
            </a:r>
            <a:r>
              <a:rPr lang="de-CH" sz="3600" dirty="0" smtClean="0">
                <a:ln>
                  <a:solidFill>
                    <a:srgbClr val="000000"/>
                  </a:solidFill>
                </a:ln>
                <a:solidFill>
                  <a:srgbClr val="FFFFFF"/>
                </a:solidFill>
                <a:latin typeface="Arial Rounded MT Bold" pitchFamily="34" charset="0"/>
              </a:rPr>
              <a:t>und</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redete </a:t>
            </a:r>
            <a:r>
              <a:rPr lang="de-CH" sz="3600" dirty="0">
                <a:ln>
                  <a:solidFill>
                    <a:srgbClr val="000000"/>
                  </a:solidFill>
                </a:ln>
                <a:solidFill>
                  <a:srgbClr val="FFFFFF"/>
                </a:solidFill>
                <a:latin typeface="Arial Rounded MT Bold" pitchFamily="34" charset="0"/>
              </a:rPr>
              <a:t>ihm gut zu</a:t>
            </a:r>
            <a:r>
              <a:rPr lang="de-CH" sz="3600" dirty="0" smtClean="0">
                <a:ln>
                  <a:solidFill>
                    <a:srgbClr val="000000"/>
                  </a:solidFill>
                </a:ln>
                <a:solidFill>
                  <a:srgbClr val="FFFFFF"/>
                </a:solidFill>
                <a:latin typeface="Arial Rounded MT Bold" pitchFamily="34" charset="0"/>
              </a:rPr>
              <a:t>.</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2276872"/>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15,28</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760143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9001000"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Aber er hielt seinem Vater vor: ›So viele Jahre diene ich dir jetzt schon und habe mich nie deinen Anordnungen </a:t>
            </a:r>
            <a:r>
              <a:rPr lang="de-CH" sz="3600" dirty="0" smtClean="0">
                <a:ln>
                  <a:solidFill>
                    <a:srgbClr val="000000"/>
                  </a:solidFill>
                </a:ln>
                <a:solidFill>
                  <a:srgbClr val="FFFFFF"/>
                </a:solidFill>
                <a:latin typeface="Arial Rounded MT Bold" pitchFamily="34" charset="0"/>
              </a:rPr>
              <a:t>wider-setzt</a:t>
            </a:r>
            <a:r>
              <a:rPr lang="de-CH" sz="3600" dirty="0">
                <a:ln>
                  <a:solidFill>
                    <a:srgbClr val="000000"/>
                  </a:solidFill>
                </a:ln>
                <a:solidFill>
                  <a:srgbClr val="FFFFFF"/>
                </a:solidFill>
                <a:latin typeface="Arial Rounded MT Bold" pitchFamily="34" charset="0"/>
              </a:rPr>
              <a:t>. Und doch hast du mir nie auch nur einen Ziegenbock </a:t>
            </a:r>
            <a:r>
              <a:rPr lang="de-CH" sz="3600" dirty="0" smtClean="0">
                <a:ln>
                  <a:solidFill>
                    <a:srgbClr val="000000"/>
                  </a:solidFill>
                </a:ln>
                <a:solidFill>
                  <a:srgbClr val="FFFFFF"/>
                </a:solidFill>
                <a:latin typeface="Arial Rounded MT Bold" pitchFamily="34" charset="0"/>
              </a:rPr>
              <a:t>gegeben,</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sodass </a:t>
            </a:r>
            <a:r>
              <a:rPr lang="de-CH" sz="3600" dirty="0">
                <a:ln>
                  <a:solidFill>
                    <a:srgbClr val="000000"/>
                  </a:solidFill>
                </a:ln>
                <a:solidFill>
                  <a:srgbClr val="FFFFFF"/>
                </a:solidFill>
                <a:latin typeface="Arial Rounded MT Bold" pitchFamily="34" charset="0"/>
              </a:rPr>
              <a:t>ich mit meinen </a:t>
            </a:r>
            <a:r>
              <a:rPr lang="de-CH" sz="3600" dirty="0" smtClean="0">
                <a:ln>
                  <a:solidFill>
                    <a:srgbClr val="000000"/>
                  </a:solidFill>
                </a:ln>
                <a:solidFill>
                  <a:srgbClr val="FFFFFF"/>
                </a:solidFill>
                <a:latin typeface="Arial Rounded MT Bold" pitchFamily="34" charset="0"/>
              </a:rPr>
              <a:t>Freunden</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hätte </a:t>
            </a:r>
            <a:r>
              <a:rPr lang="de-CH" sz="3600" dirty="0">
                <a:ln>
                  <a:solidFill>
                    <a:srgbClr val="000000"/>
                  </a:solidFill>
                </a:ln>
                <a:solidFill>
                  <a:srgbClr val="FFFFFF"/>
                </a:solidFill>
                <a:latin typeface="Arial Rounded MT Bold" pitchFamily="34" charset="0"/>
              </a:rPr>
              <a:t>feiern können!</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386104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15,29</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221887754"/>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01072134</Template>
  <TotalTime>0</TotalTime>
  <Words>855</Words>
  <Application>Microsoft Office PowerPoint</Application>
  <PresentationFormat>Bildschirmpräsentation (4:3)</PresentationFormat>
  <Paragraphs>95</Paragraphs>
  <Slides>33</Slides>
  <Notes>0</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01072134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 Das ist ungerecht!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    Das ist Gnade!</vt:lpstr>
      <vt:lpstr>PowerPoint-Präsentation</vt:lpstr>
      <vt:lpstr>PowerPoint-Präsentation</vt:lpstr>
      <vt:lpstr>PowerPoint-Präsentation</vt:lpstr>
      <vt:lpstr>PowerPoint-Präsentation</vt:lpstr>
      <vt:lpstr>PowerPoint-Präsentation</vt:lpstr>
      <vt:lpstr>PowerPoint-Präsentation</vt:lpstr>
      <vt:lpstr>Schlussgedanke </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liebende Vater - Teil 2/2 - Der fleissige und aufopfernde Sohn</dc:title>
  <dc:creator>Jürg Birnstiel</dc:creator>
  <cp:lastModifiedBy>Me</cp:lastModifiedBy>
  <cp:revision>333</cp:revision>
  <cp:lastPrinted>1601-01-01T00:00:00Z</cp:lastPrinted>
  <dcterms:created xsi:type="dcterms:W3CDTF">2005-04-13T18:10:29Z</dcterms:created>
  <dcterms:modified xsi:type="dcterms:W3CDTF">2011-12-10T23:10:39Z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