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259" r:id="rId2"/>
    <p:sldId id="293" r:id="rId3"/>
    <p:sldId id="294" r:id="rId4"/>
    <p:sldId id="295" r:id="rId5"/>
    <p:sldId id="296" r:id="rId6"/>
    <p:sldId id="297" r:id="rId7"/>
    <p:sldId id="281" r:id="rId8"/>
    <p:sldId id="292" r:id="rId9"/>
    <p:sldId id="301" r:id="rId10"/>
    <p:sldId id="302" r:id="rId11"/>
    <p:sldId id="303" r:id="rId12"/>
    <p:sldId id="288" r:id="rId13"/>
    <p:sldId id="309" r:id="rId14"/>
    <p:sldId id="308" r:id="rId15"/>
    <p:sldId id="304" r:id="rId16"/>
    <p:sldId id="305" r:id="rId17"/>
    <p:sldId id="306"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286" r:id="rId37"/>
    <p:sldId id="307" r:id="rId38"/>
    <p:sldId id="328" r:id="rId39"/>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79CC93D-E52E-4D84-901B-11D7331DD495}">
          <p14:sldIdLst>
            <p14:sldId id="259"/>
            <p14:sldId id="293"/>
            <p14:sldId id="294"/>
            <p14:sldId id="295"/>
            <p14:sldId id="296"/>
            <p14:sldId id="297"/>
          </p14:sldIdLst>
        </p14:section>
        <p14:section name="Übersicht und Ziele" id="{ABA716BF-3A5C-4ADB-94C9-CFEF84EBA240}">
          <p14:sldIdLst>
            <p14:sldId id="281"/>
            <p14:sldId id="292"/>
            <p14:sldId id="301"/>
            <p14:sldId id="302"/>
            <p14:sldId id="303"/>
            <p14:sldId id="288"/>
            <p14:sldId id="309"/>
            <p14:sldId id="308"/>
            <p14:sldId id="304"/>
            <p14:sldId id="305"/>
            <p14:sldId id="306"/>
            <p14:sldId id="310"/>
            <p14:sldId id="311"/>
            <p14:sldId id="312"/>
            <p14:sldId id="313"/>
            <p14:sldId id="314"/>
            <p14:sldId id="315"/>
            <p14:sldId id="316"/>
            <p14:sldId id="317"/>
            <p14:sldId id="318"/>
            <p14:sldId id="319"/>
            <p14:sldId id="320"/>
            <p14:sldId id="321"/>
            <p14:sldId id="322"/>
            <p14:sldId id="323"/>
            <p14:sldId id="324"/>
            <p14:sldId id="325"/>
            <p14:sldId id="326"/>
            <p14:sldId id="327"/>
          </p14:sldIdLst>
        </p14:section>
        <p14:section name="Thema 1" id="{6D9936A3-3945-4757-BC8B-B5C252D8E036}">
          <p14:sldIdLst>
            <p14:sldId id="286"/>
            <p14:sldId id="307"/>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10" d="100"/>
          <a:sy n="110" d="100"/>
        </p:scale>
        <p:origin x="-1758"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D83FDC75-7F73-4A4A-A77C-09AADF00E0EA}" type="datetimeFigureOut">
              <a:rPr lang="de-DE" smtClean="0"/>
              <a:pPr/>
              <a:t>15.11.2013</a:t>
            </a:fld>
            <a:endParaRPr lang="de-D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459226BF-1F13-42D3-80DC-373E7ADD1EBC}" type="slidenum">
              <a:rPr lang="de-DE" smtClean="0"/>
              <a:pPr/>
              <a:t>‹Nr.›</a:t>
            </a:fld>
            <a:endParaRPr lang="de-DE" dirty="0"/>
          </a:p>
        </p:txBody>
      </p:sp>
    </p:spTree>
    <p:extLst>
      <p:ext uri="{BB962C8B-B14F-4D97-AF65-F5344CB8AC3E}">
        <p14:creationId xmlns:p14="http://schemas.microsoft.com/office/powerpoint/2010/main" val="62730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48AEF76B-3757-4A0B-AF93-28494465C1DD}" type="datetimeFigureOut">
              <a:pPr/>
              <a:t>15.11.2013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75693FD4-8F83-4EF7-AC3F-0DC0388986B0}" type="slidenum">
              <a:pPr/>
              <a:t>‹Nr.›</a:t>
            </a:fld>
            <a:endParaRPr lang="de-DE"/>
          </a:p>
        </p:txBody>
      </p:sp>
    </p:spTree>
    <p:extLst>
      <p:ext uri="{BB962C8B-B14F-4D97-AF65-F5344CB8AC3E}">
        <p14:creationId xmlns:p14="http://schemas.microsoft.com/office/powerpoint/2010/main" val="2119715278"/>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Diese Vorlage kann als Ausgangspunkt für die Präsentation von Schulungsmaterialien in einer Gruppensitzung dienen.</a:t>
            </a:r>
          </a:p>
          <a:p>
            <a:endParaRPr lang="de-DE" dirty="0" smtClean="0"/>
          </a:p>
          <a:p>
            <a:pPr lvl="0"/>
            <a:r>
              <a:rPr lang="de-DE" sz="1200" b="1" dirty="0" smtClean="0"/>
              <a:t>Abschnitte</a:t>
            </a:r>
            <a:endParaRPr lang="de-DE" sz="1200" b="0" dirty="0" smtClean="0"/>
          </a:p>
          <a:p>
            <a:pPr lvl="0"/>
            <a:r>
              <a:rPr lang="de-DE" sz="1200" b="0" dirty="0" smtClean="0"/>
              <a:t>Abschnitte durch Klicken mit der rechten Maustaste auf eine Folie hinzufügen</a:t>
            </a:r>
            <a:r>
              <a:rPr lang="de-DE" sz="1200" b="0" baseline="0" dirty="0" smtClean="0"/>
              <a:t> Abschnitte können Sie bei der Gliederung Ihrer Folien unterstützen oder die Zusammenarbeit zwischen mehreren Autoren erleichtern.</a:t>
            </a:r>
            <a:endParaRPr lang="de-DE" sz="1200" b="0" dirty="0" smtClean="0"/>
          </a:p>
          <a:p>
            <a:pPr lvl="0"/>
            <a:endParaRPr lang="de-DE" sz="1200" b="1" dirty="0" smtClean="0"/>
          </a:p>
          <a:p>
            <a:pPr lvl="0"/>
            <a:r>
              <a:rPr lang="de-DE" sz="1200" b="1" dirty="0" smtClean="0"/>
              <a:t>Notizen</a:t>
            </a:r>
          </a:p>
          <a:p>
            <a:pPr lvl="0"/>
            <a:r>
              <a:rPr lang="de-DE" sz="1200" dirty="0" smtClean="0"/>
              <a:t>Verwenden Sie den Notizenbereich für Vortragsnotizen oder optionale Detailinformationen für Ihr Publikum.</a:t>
            </a:r>
            <a:r>
              <a:rPr lang="de-DE" sz="1200" baseline="0" dirty="0" smtClean="0"/>
              <a:t> Zeigen Sie diese Notizen während der Präsentation in der Vortragsansicht an. </a:t>
            </a:r>
          </a:p>
          <a:p>
            <a:pPr lvl="0">
              <a:buFontTx/>
              <a:buNone/>
            </a:pPr>
            <a:r>
              <a:rPr lang="de-DE" sz="1200" dirty="0" smtClean="0"/>
              <a:t>Achten Sie auf den Schriftgrad (für Barrierefreiheit, Sichtbarkeit, Videoerstellung und Onlineproduktion wichtig)</a:t>
            </a:r>
          </a:p>
          <a:p>
            <a:pPr lvl="0"/>
            <a:endParaRPr lang="de-DE" sz="1200" dirty="0" smtClean="0"/>
          </a:p>
          <a:p>
            <a:pPr lvl="0">
              <a:buFontTx/>
              <a:buNone/>
            </a:pPr>
            <a:r>
              <a:rPr lang="de-DE" sz="1200" b="1" dirty="0" smtClean="0"/>
              <a:t>Abgestimmte Farben </a:t>
            </a:r>
          </a:p>
          <a:p>
            <a:pPr lvl="0">
              <a:buFontTx/>
              <a:buNone/>
            </a:pPr>
            <a:r>
              <a:rPr lang="de-DE" sz="1200" dirty="0" smtClean="0"/>
              <a:t>Achten Sie besonders auf Diagramme, Illustrationen und Textfelder.</a:t>
            </a:r>
            <a:r>
              <a:rPr lang="de-DE" sz="1200" baseline="0" dirty="0" smtClean="0"/>
              <a:t> </a:t>
            </a:r>
            <a:endParaRPr lang="de-DE" sz="1200" dirty="0" smtClean="0"/>
          </a:p>
          <a:p>
            <a:pPr lvl="0"/>
            <a:r>
              <a:rPr lang="de-DE" sz="1200" dirty="0" smtClean="0"/>
              <a:t>Bedenken Sie, dass Teilnehmer schwarzweiß oder in </a:t>
            </a:r>
            <a:r>
              <a:rPr lang="de-DE" sz="1200" dirty="0" err="1" smtClean="0"/>
              <a:t>Graustufen drucken</a:t>
            </a:r>
            <a:r>
              <a:rPr lang="de-DE" sz="1200" dirty="0" smtClean="0"/>
              <a:t>. Erstellen Sie einen Probedruck, um sicherzustellen, dass Ihre Farben funktionieren, wenn Ihre Teilnehmer in schwarzweiß und </a:t>
            </a:r>
            <a:r>
              <a:rPr lang="de-DE" sz="1200" dirty="0" err="1" smtClean="0"/>
              <a:t>Graustufen drucken</a:t>
            </a:r>
            <a:r>
              <a:rPr lang="de-DE" sz="1200" dirty="0" smtClean="0"/>
              <a:t>.</a:t>
            </a:r>
          </a:p>
          <a:p>
            <a:pPr lvl="0">
              <a:buFontTx/>
              <a:buNone/>
            </a:pPr>
            <a:endParaRPr lang="de-DE" sz="1200" dirty="0" smtClean="0"/>
          </a:p>
          <a:p>
            <a:pPr lvl="0">
              <a:buFontTx/>
              <a:buNone/>
            </a:pPr>
            <a:r>
              <a:rPr lang="de-DE" sz="1200" b="1" dirty="0" smtClean="0"/>
              <a:t>Grafiken, Tabellen und Diagramme</a:t>
            </a:r>
          </a:p>
          <a:p>
            <a:pPr lvl="0"/>
            <a:r>
              <a:rPr lang="de-DE" sz="1200" dirty="0" smtClean="0"/>
              <a:t>Gestalten Sie einfach: Verwenden Sie möglichst einheitliche Formate und Farben, die nicht vom Inhalt ablenken.</a:t>
            </a:r>
          </a:p>
          <a:p>
            <a:pPr lvl="0"/>
            <a:r>
              <a:rPr lang="de-DE" sz="1200" dirty="0" smtClean="0"/>
              <a:t>Beschriften Sie alle Diagramme und Tabellen.</a:t>
            </a:r>
          </a:p>
          <a:p>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Verwenden Sie eine Abschnittsüberschrift für jedes der Themen, damit das Publikum eine klare Orientierung erhält. </a:t>
            </a:r>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36</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38</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de-DE" b="1" cap="small" baseline="0">
                <a:solidFill>
                  <a:srgbClr val="003300"/>
                </a:solidFill>
              </a:defRPr>
            </a:lvl1pPr>
          </a:lstStyle>
          <a:p>
            <a:r>
              <a:rPr kumimoji="0" lang="de-DE"/>
              <a:t>Titelmasterformat durch Klicken bearbeiten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de-DE" sz="2000" b="0">
                <a:solidFill>
                  <a:schemeClr val="tx1"/>
                </a:solidFill>
                <a:latin typeface="Georgia" pitchFamily="18" charset="0"/>
              </a:defRPr>
            </a:lvl1pPr>
            <a:lvl2pPr marL="457200" indent="0" algn="ctr" eaLnBrk="1" latinLnBrk="0" hangingPunct="1">
              <a:buNone/>
              <a:defRPr kumimoji="0" lang="de-DE">
                <a:solidFill>
                  <a:schemeClr val="tx1">
                    <a:tint val="75000"/>
                  </a:schemeClr>
                </a:solidFill>
              </a:defRPr>
            </a:lvl2pPr>
            <a:lvl3pPr marL="914400" indent="0" algn="ctr" eaLnBrk="1" latinLnBrk="0" hangingPunct="1">
              <a:buNone/>
              <a:defRPr kumimoji="0" lang="de-DE">
                <a:solidFill>
                  <a:schemeClr val="tx1">
                    <a:tint val="75000"/>
                  </a:schemeClr>
                </a:solidFill>
              </a:defRPr>
            </a:lvl3pPr>
            <a:lvl4pPr marL="1371600" indent="0" algn="ctr" eaLnBrk="1" latinLnBrk="0" hangingPunct="1">
              <a:buNone/>
              <a:defRPr kumimoji="0" lang="de-DE">
                <a:solidFill>
                  <a:schemeClr val="tx1">
                    <a:tint val="75000"/>
                  </a:schemeClr>
                </a:solidFill>
              </a:defRPr>
            </a:lvl4pPr>
            <a:lvl5pPr marL="1828800" indent="0" algn="ctr" eaLnBrk="1" latinLnBrk="0" hangingPunct="1">
              <a:buNone/>
              <a:defRPr kumimoji="0" lang="de-DE">
                <a:solidFill>
                  <a:schemeClr val="tx1">
                    <a:tint val="75000"/>
                  </a:schemeClr>
                </a:solidFill>
              </a:defRPr>
            </a:lvl5pPr>
            <a:lvl6pPr marL="2286000" indent="0" algn="ctr" eaLnBrk="1" latinLnBrk="0" hangingPunct="1">
              <a:buNone/>
              <a:defRPr kumimoji="0" lang="de-DE">
                <a:solidFill>
                  <a:schemeClr val="tx1">
                    <a:tint val="75000"/>
                  </a:schemeClr>
                </a:solidFill>
              </a:defRPr>
            </a:lvl6pPr>
            <a:lvl7pPr marL="2743200" indent="0" algn="ctr" eaLnBrk="1" latinLnBrk="0" hangingPunct="1">
              <a:buNone/>
              <a:defRPr kumimoji="0" lang="de-DE">
                <a:solidFill>
                  <a:schemeClr val="tx1">
                    <a:tint val="75000"/>
                  </a:schemeClr>
                </a:solidFill>
              </a:defRPr>
            </a:lvl7pPr>
            <a:lvl8pPr marL="3200400" indent="0" algn="ctr" eaLnBrk="1" latinLnBrk="0" hangingPunct="1">
              <a:buNone/>
              <a:defRPr kumimoji="0" lang="de-DE">
                <a:solidFill>
                  <a:schemeClr val="tx1">
                    <a:tint val="75000"/>
                  </a:schemeClr>
                </a:solidFill>
              </a:defRPr>
            </a:lvl8pPr>
            <a:lvl9pPr marL="3657600" indent="0" algn="ctr" eaLnBrk="1" latinLnBrk="0" hangingPunct="1">
              <a:buNone/>
              <a:defRPr kumimoji="0" lang="de-DE">
                <a:solidFill>
                  <a:schemeClr val="tx1">
                    <a:tint val="75000"/>
                  </a:schemeClr>
                </a:solidFill>
              </a:defRPr>
            </a:lvl9pPr>
          </a:lstStyle>
          <a:p>
            <a:pPr eaLnBrk="1" latinLnBrk="0" hangingPunct="1"/>
            <a:r>
              <a:rPr lang="de-DE" smtClean="0"/>
              <a:t>Formatvorlage des Untertitelmasters durch Klicken bearbeiten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de-DE" sz="2000" baseline="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Date Placeholder 2"/>
          <p:cNvSpPr>
            <a:spLocks noGrp="1"/>
          </p:cNvSpPr>
          <p:nvPr>
            <p:ph type="dt" sz="half" idx="10"/>
          </p:nvPr>
        </p:nvSpPr>
        <p:spPr/>
        <p:txBody>
          <a:bodyPr/>
          <a:lstStyle/>
          <a:p>
            <a:fld id="{757B281C-5159-4971-8228-52B9A72E9ED2}" type="datetimeFigureOut">
              <a:pPr/>
              <a:t>15.11.2013</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15.11.2013</a:t>
            </a:fld>
            <a:endParaRPr kumimoji="0" lang="de-DE"/>
          </a:p>
        </p:txBody>
      </p:sp>
      <p:sp>
        <p:nvSpPr>
          <p:cNvPr id="3" name="Footer Placeholder 2"/>
          <p:cNvSpPr>
            <a:spLocks noGrp="1"/>
          </p:cNvSpPr>
          <p:nvPr>
            <p:ph type="ftr" sz="quarter" idx="11"/>
          </p:nvPr>
        </p:nvSpPr>
        <p:spPr/>
        <p:txBody>
          <a:bodyPr/>
          <a:lstStyle/>
          <a:p>
            <a:endParaRPr kumimoji="0" lang="de-DE"/>
          </a:p>
        </p:txBody>
      </p:sp>
      <p:sp>
        <p:nvSpPr>
          <p:cNvPr id="4" name="Slide Number Placeholder 3"/>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Hintergr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15.11.2013</a:t>
            </a:fld>
            <a:endParaRPr kumimoji="0" lang="de-DE"/>
          </a:p>
        </p:txBody>
      </p:sp>
      <p:sp>
        <p:nvSpPr>
          <p:cNvPr id="4" name="Footer Placeholder 4"/>
          <p:cNvSpPr>
            <a:spLocks noGrp="1"/>
          </p:cNvSpPr>
          <p:nvPr>
            <p:ph type="ftr" sz="quarter" idx="11"/>
          </p:nvPr>
        </p:nvSpPr>
        <p:spPr>
          <a:xfrm>
            <a:off x="3352800" y="6356350"/>
            <a:ext cx="2895600" cy="365125"/>
          </a:xfrm>
        </p:spPr>
        <p:txBody>
          <a:bodyPr/>
          <a:lstStyle/>
          <a:p>
            <a:endParaRPr kumimoji="0" lang="de-DE"/>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de-DE" sz="4000" b="1" cap="small" baseline="0">
                <a:solidFill>
                  <a:srgbClr val="003300"/>
                </a:solidFill>
              </a:defRPr>
            </a:lvl1pPr>
          </a:lstStyle>
          <a:p>
            <a:r>
              <a:rPr kumimoji="0" lang="de-DE"/>
              <a:t>Titelmasterformat durch Klicken bearbeiten</a:t>
            </a: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de-DE" sz="180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de-DE"/>
            </a:lvl1pPr>
          </a:lstStyle>
          <a:p>
            <a:r>
              <a:rPr kumimoji="0" lang="de-DE"/>
              <a:t>Titelmasterformat durch Klicken bearbeiten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de-DE" sz="3200">
                <a:latin typeface="+mn-lt"/>
              </a:defRPr>
            </a:lvl1pPr>
            <a:lvl2pPr eaLnBrk="1" latinLnBrk="0" hangingPunct="1">
              <a:defRPr kumimoji="0" lang="de-DE" sz="2800">
                <a:latin typeface="+mn-lt"/>
              </a:defRPr>
            </a:lvl2pPr>
            <a:lvl3pPr eaLnBrk="1" latinLnBrk="0" hangingPunct="1">
              <a:defRPr kumimoji="0" lang="de-DE" sz="2400">
                <a:latin typeface="+mn-lt"/>
              </a:defRPr>
            </a:lvl3pPr>
            <a:lvl4pPr eaLnBrk="1" latinLnBrk="0" hangingPunct="1">
              <a:defRPr kumimoji="0" lang="de-DE" sz="2400">
                <a:latin typeface="+mn-lt"/>
              </a:defRPr>
            </a:lvl4pPr>
            <a:lvl5pPr eaLnBrk="1" latinLnBrk="0" hangingPunct="1">
              <a:defRPr kumimoji="0" lang="de-DE" sz="2400">
                <a:latin typeface="+mn-lt"/>
              </a:defRPr>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de-DE"/>
            </a:lvl1pPr>
          </a:lstStyle>
          <a:p>
            <a:pPr eaLnBrk="1" latinLnBrk="0" hangingPunct="1"/>
            <a:r>
              <a:rPr lang="de-DE" smtClean="0"/>
              <a:t>Titelmasterformat durch Klicken bearbeiten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7" name="Date Placeholder 6"/>
          <p:cNvSpPr>
            <a:spLocks noGrp="1"/>
          </p:cNvSpPr>
          <p:nvPr>
            <p:ph type="dt" sz="half" idx="10"/>
          </p:nvPr>
        </p:nvSpPr>
        <p:spPr/>
        <p:txBody>
          <a:bodyPr/>
          <a:lstStyle/>
          <a:p>
            <a:fld id="{757B281C-5159-4971-8228-52B9A72E9ED2}" type="datetimeFigureOut">
              <a:pPr/>
              <a:t>15.11.2013</a:t>
            </a:fld>
            <a:endParaRPr kumimoji="0" lang="de-DE"/>
          </a:p>
        </p:txBody>
      </p:sp>
      <p:sp>
        <p:nvSpPr>
          <p:cNvPr id="8" name="Footer Placeholder 7"/>
          <p:cNvSpPr>
            <a:spLocks noGrp="1"/>
          </p:cNvSpPr>
          <p:nvPr>
            <p:ph type="ftr" sz="quarter" idx="11"/>
          </p:nvPr>
        </p:nvSpPr>
        <p:spPr/>
        <p:txBody>
          <a:bodyPr/>
          <a:lstStyle/>
          <a:p>
            <a:endParaRPr kumimoji="0" lang="de-DE"/>
          </a:p>
        </p:txBody>
      </p:sp>
      <p:sp>
        <p:nvSpPr>
          <p:cNvPr id="9" name="Slide Number Placeholder 8"/>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de-DE" sz="3200"/>
            </a:lvl1pPr>
            <a:lvl2pPr eaLnBrk="1" latinLnBrk="0" hangingPunct="1">
              <a:defRPr kumimoji="0" lang="de-DE" sz="2800"/>
            </a:lvl2pPr>
            <a:lvl3pPr eaLnBrk="1" latinLnBrk="0" hangingPunct="1">
              <a:defRPr kumimoji="0" lang="de-DE" sz="2400"/>
            </a:lvl3pPr>
            <a:lvl4pPr eaLnBrk="1" latinLnBrk="0" hangingPunct="1">
              <a:defRPr kumimoji="0" lang="de-DE" sz="2000"/>
            </a:lvl4pPr>
            <a:lvl5pPr eaLnBrk="1" latinLnBrk="0" hangingPunct="1">
              <a:defRPr kumimoji="0" lang="de-DE" sz="20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de-DE" sz="3200"/>
            </a:lvl1pPr>
            <a:lvl2pPr marL="457200" indent="0" eaLnBrk="1" latinLnBrk="0" hangingPunct="1">
              <a:buNone/>
              <a:defRPr kumimoji="0" lang="de-DE" sz="2800"/>
            </a:lvl2pPr>
            <a:lvl3pPr marL="914400" indent="0" eaLnBrk="1" latinLnBrk="0" hangingPunct="1">
              <a:buNone/>
              <a:defRPr kumimoji="0" lang="de-DE" sz="2400"/>
            </a:lvl3pPr>
            <a:lvl4pPr marL="1371600" indent="0" eaLnBrk="1" latinLnBrk="0" hangingPunct="1">
              <a:buNone/>
              <a:defRPr kumimoji="0" lang="de-DE" sz="2000"/>
            </a:lvl4pPr>
            <a:lvl5pPr marL="1828800" indent="0" eaLnBrk="1" latinLnBrk="0" hangingPunct="1">
              <a:buNone/>
              <a:defRPr kumimoji="0" lang="de-DE" sz="2000"/>
            </a:lvl5pPr>
            <a:lvl6pPr marL="2286000" indent="0" eaLnBrk="1" latinLnBrk="0" hangingPunct="1">
              <a:buNone/>
              <a:defRPr kumimoji="0" lang="de-DE" sz="2000"/>
            </a:lvl6pPr>
            <a:lvl7pPr marL="2743200" indent="0" eaLnBrk="1" latinLnBrk="0" hangingPunct="1">
              <a:buNone/>
              <a:defRPr kumimoji="0" lang="de-DE" sz="2000"/>
            </a:lvl7pPr>
            <a:lvl8pPr marL="3200400" indent="0" eaLnBrk="1" latinLnBrk="0" hangingPunct="1">
              <a:buNone/>
              <a:defRPr kumimoji="0" lang="de-DE" sz="2000"/>
            </a:lvl8pPr>
            <a:lvl9pPr marL="3657600" indent="0" eaLnBrk="1" latinLnBrk="0" hangingPunct="1">
              <a:buNone/>
              <a:defRPr kumimoji="0" lang="de-DE" sz="2000"/>
            </a:lvl9pPr>
          </a:lstStyle>
          <a:p>
            <a:pPr eaLnBrk="1" latinLnBrk="0" hangingPunct="1"/>
            <a:r>
              <a:rPr lang="de-DE" smtClean="0"/>
              <a:t>Bild durch Klicken auf Symbol hinzufügen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de-DE" smtClean="0"/>
              <a:t>Titelmasterformat durch Klicken bearbeiten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de-DE" sz="1200">
                <a:solidFill>
                  <a:schemeClr val="tx1">
                    <a:tint val="75000"/>
                  </a:schemeClr>
                </a:solidFill>
              </a:defRPr>
            </a:lvl1pPr>
          </a:lstStyle>
          <a:p>
            <a:fld id="{757B281C-5159-4971-8228-52B9A72E9ED2}" type="datetimeFigureOut">
              <a:pPr/>
              <a:t>15.11.2013</a:t>
            </a:fld>
            <a:endParaRPr kumimoji="0" lang="de-DE"/>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defRPr>
            </a:lvl1pPr>
          </a:lstStyle>
          <a:p>
            <a:endParaRPr kumimoji="0" lang="de-DE"/>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de-DE" sz="1200">
                <a:solidFill>
                  <a:schemeClr val="tx1">
                    <a:tint val="75000"/>
                  </a:schemeClr>
                </a:solidFill>
              </a:defRPr>
            </a:lvl1pPr>
          </a:lstStyle>
          <a:p>
            <a:fld id="{33D6E5A2-EC83-451F-A719-9AC1370DD5CF}" type="slidenum">
              <a:pPr/>
              <a:t>‹Nr.›</a:t>
            </a:fld>
            <a:endParaRPr kumimoji="0" lang="de-DE"/>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de-DE"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de-DE"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de-DE"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79712" y="620688"/>
            <a:ext cx="6900304" cy="1470025"/>
          </a:xfrm>
        </p:spPr>
        <p:txBody>
          <a:bodyPr>
            <a:normAutofit/>
          </a:bodyPr>
          <a:lstStyle/>
          <a:p>
            <a:r>
              <a:rPr lang="de-DE" sz="5400" dirty="0" smtClean="0"/>
              <a:t>Interessante </a:t>
            </a:r>
            <a:r>
              <a:rPr lang="de-DE" sz="5400" dirty="0" err="1" smtClean="0"/>
              <a:t>Grüsse</a:t>
            </a:r>
            <a:endParaRPr lang="de-DE" sz="5400" dirty="0"/>
          </a:p>
        </p:txBody>
      </p:sp>
      <p:sp>
        <p:nvSpPr>
          <p:cNvPr id="3" name="Subtitle 2"/>
          <p:cNvSpPr>
            <a:spLocks noGrp="1"/>
          </p:cNvSpPr>
          <p:nvPr>
            <p:ph type="subTitle" idx="1"/>
            <p:custDataLst>
              <p:tags r:id="rId3"/>
            </p:custDataLst>
          </p:nvPr>
        </p:nvSpPr>
        <p:spPr/>
        <p:txBody>
          <a:bodyPr>
            <a:normAutofit/>
          </a:bodyPr>
          <a:lstStyle/>
          <a:p>
            <a:r>
              <a:rPr lang="de-DE" sz="2400" dirty="0" smtClean="0">
                <a:latin typeface="+mn-lt"/>
              </a:rPr>
              <a:t>Reihe: Abschiedsworte (2/3)</a:t>
            </a:r>
            <a:endParaRPr lang="de-DE" sz="2400" dirty="0">
              <a:latin typeface="+mn-lt"/>
            </a:endParaRPr>
          </a:p>
          <a:p>
            <a:r>
              <a:rPr lang="de-DE" sz="2400" dirty="0" smtClean="0">
                <a:latin typeface="+mn-lt"/>
              </a:rPr>
              <a:t>Kolosser-Brief 4,10-14</a:t>
            </a:r>
            <a:endParaRPr lang="de-DE"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264696" cy="3744416"/>
          </a:xfrm>
          <a:prstGeom prst="rect">
            <a:avLst/>
          </a:prstGeom>
          <a:noFill/>
        </p:spPr>
        <p:txBody>
          <a:bodyPr wrap="square" rtlCol="0">
            <a:noAutofit/>
          </a:bodyPr>
          <a:lstStyle/>
          <a:p>
            <a:r>
              <a:rPr lang="de-CH" sz="4000" dirty="0"/>
              <a:t>„Es ist wie bei unserem Körper: Er besteht aus vielen Körperteilen, die einen einzigen Leib bilden und von denen doch jeder seine besondere Aufgabe hat.“</a:t>
            </a:r>
            <a:endParaRPr lang="de-DE" sz="4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62262" y="4221088"/>
            <a:ext cx="6287418" cy="432048"/>
          </a:xfrm>
          <a:prstGeom prst="rect">
            <a:avLst/>
          </a:prstGeom>
          <a:noFill/>
        </p:spPr>
        <p:txBody>
          <a:bodyPr wrap="square" rtlCol="0">
            <a:normAutofit/>
          </a:bodyPr>
          <a:lstStyle/>
          <a:p>
            <a:pPr algn="r"/>
            <a:r>
              <a:rPr lang="de-CH" dirty="0" smtClean="0"/>
              <a:t>Römer-Brief 12,4</a:t>
            </a:r>
            <a:endParaRPr lang="de-DE" dirty="0"/>
          </a:p>
        </p:txBody>
      </p:sp>
    </p:spTree>
    <p:extLst>
      <p:ext uri="{BB962C8B-B14F-4D97-AF65-F5344CB8AC3E}">
        <p14:creationId xmlns:p14="http://schemas.microsoft.com/office/powerpoint/2010/main" val="380045959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1889" y="260648"/>
            <a:ext cx="5762599" cy="4464496"/>
          </a:xfrm>
          <a:prstGeom prst="rect">
            <a:avLst/>
          </a:prstGeom>
          <a:noFill/>
        </p:spPr>
        <p:txBody>
          <a:bodyPr wrap="square" rtlCol="0">
            <a:noAutofit/>
          </a:bodyPr>
          <a:lstStyle/>
          <a:p>
            <a:r>
              <a:rPr lang="de-CH" sz="3600" dirty="0"/>
              <a:t>„Genauso sind wir alle – wie viele und wie unterschiedlich wir auch sein mögen – durch unsere Verbindung mit Christus ein Leib, und wie die Glieder unseres Körpers sind wir einer auf den anderen angewiesen.“</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4869160"/>
            <a:ext cx="6287418" cy="432048"/>
          </a:xfrm>
          <a:prstGeom prst="rect">
            <a:avLst/>
          </a:prstGeom>
          <a:noFill/>
        </p:spPr>
        <p:txBody>
          <a:bodyPr wrap="square" rtlCol="0">
            <a:normAutofit/>
          </a:bodyPr>
          <a:lstStyle/>
          <a:p>
            <a:pPr algn="r"/>
            <a:r>
              <a:rPr lang="de-CH" dirty="0" smtClean="0"/>
              <a:t>Römer-Brief 12,5</a:t>
            </a:r>
            <a:endParaRPr lang="de-DE" dirty="0"/>
          </a:p>
        </p:txBody>
      </p:sp>
    </p:spTree>
    <p:extLst>
      <p:ext uri="{BB962C8B-B14F-4D97-AF65-F5344CB8AC3E}">
        <p14:creationId xmlns:p14="http://schemas.microsoft.com/office/powerpoint/2010/main" val="1125793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defPPr>
              <a:defRPr lang="de-DE"/>
            </a:defPPr>
            <a:lvl1pPr>
              <a:defRPr sz="7200"/>
            </a:lvl1pPr>
          </a:lstStyle>
          <a:p>
            <a:r>
              <a:rPr lang="de-DE" sz="6000" dirty="0"/>
              <a:t>II. </a:t>
            </a:r>
            <a:r>
              <a:rPr lang="de-DE" sz="6000" dirty="0" smtClean="0"/>
              <a:t>Es </a:t>
            </a:r>
            <a:r>
              <a:rPr lang="de-DE" sz="6000" dirty="0" err="1" smtClean="0"/>
              <a:t>grüsst</a:t>
            </a:r>
            <a:r>
              <a:rPr lang="de-DE" sz="6000" dirty="0" smtClean="0"/>
              <a:t> Markus, der nützliche Helfer</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46840107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60110"/>
            <a:ext cx="5760640" cy="3412906"/>
          </a:xfrm>
          <a:prstGeom prst="rect">
            <a:avLst/>
          </a:prstGeom>
          <a:noFill/>
        </p:spPr>
        <p:txBody>
          <a:bodyPr wrap="square" rtlCol="0">
            <a:normAutofit/>
          </a:bodyPr>
          <a:lstStyle/>
          <a:p>
            <a:r>
              <a:rPr lang="de-CH" sz="4800" dirty="0"/>
              <a:t>„Markus, der Vetter von Barnabas, lässt euch grüssen.“</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3717032"/>
            <a:ext cx="6287418" cy="432048"/>
          </a:xfrm>
          <a:prstGeom prst="rect">
            <a:avLst/>
          </a:prstGeom>
          <a:noFill/>
        </p:spPr>
        <p:txBody>
          <a:bodyPr wrap="square" rtlCol="0">
            <a:normAutofit/>
          </a:bodyPr>
          <a:lstStyle/>
          <a:p>
            <a:pPr algn="r"/>
            <a:r>
              <a:rPr lang="de-CH" dirty="0" smtClean="0"/>
              <a:t>Kolosser-Brief 4,10</a:t>
            </a:r>
            <a:endParaRPr lang="de-DE" dirty="0"/>
          </a:p>
        </p:txBody>
      </p:sp>
    </p:spTree>
    <p:extLst>
      <p:ext uri="{BB962C8B-B14F-4D97-AF65-F5344CB8AC3E}">
        <p14:creationId xmlns:p14="http://schemas.microsoft.com/office/powerpoint/2010/main" val="203201910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3" name="Grafik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95" y="38960"/>
            <a:ext cx="9134071" cy="6414376"/>
          </a:xfrm>
          <a:prstGeom prst="rect">
            <a:avLst/>
          </a:prstGeom>
        </p:spPr>
      </p:pic>
    </p:spTree>
    <p:extLst>
      <p:ext uri="{BB962C8B-B14F-4D97-AF65-F5344CB8AC3E}">
        <p14:creationId xmlns:p14="http://schemas.microsoft.com/office/powerpoint/2010/main" val="1330829568"/>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160110"/>
            <a:ext cx="6480720" cy="3772946"/>
          </a:xfrm>
          <a:prstGeom prst="rect">
            <a:avLst/>
          </a:prstGeom>
          <a:noFill/>
        </p:spPr>
        <p:txBody>
          <a:bodyPr wrap="square" rtlCol="0">
            <a:noAutofit/>
          </a:bodyPr>
          <a:lstStyle/>
          <a:p>
            <a:r>
              <a:rPr lang="de-CH" sz="4000" dirty="0"/>
              <a:t>„Darüber kam es zu einer so heftigen Auseinandersetzung, dass sich die beiden trennten. Barnabas nahm Markus mit sich und bestieg ein Schiff, das nach Zypern fuhr.“</a:t>
            </a:r>
            <a:endParaRPr lang="de-DE"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4149080"/>
            <a:ext cx="6287418" cy="432048"/>
          </a:xfrm>
          <a:prstGeom prst="rect">
            <a:avLst/>
          </a:prstGeom>
          <a:noFill/>
        </p:spPr>
        <p:txBody>
          <a:bodyPr wrap="square" rtlCol="0">
            <a:normAutofit/>
          </a:bodyPr>
          <a:lstStyle/>
          <a:p>
            <a:pPr algn="r"/>
            <a:r>
              <a:rPr lang="de-CH" dirty="0" smtClean="0"/>
              <a:t>Apostelgeschichte 15,39</a:t>
            </a:r>
            <a:endParaRPr lang="de-DE" dirty="0"/>
          </a:p>
        </p:txBody>
      </p:sp>
    </p:spTree>
    <p:extLst>
      <p:ext uri="{BB962C8B-B14F-4D97-AF65-F5344CB8AC3E}">
        <p14:creationId xmlns:p14="http://schemas.microsoft.com/office/powerpoint/2010/main" val="112316363"/>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fontScale="92500"/>
          </a:bodyPr>
          <a:lstStyle/>
          <a:p>
            <a:r>
              <a:rPr lang="de-CH" sz="4800" dirty="0"/>
              <a:t>„Bring, wenn du kommst, Markus mit; er wäre mir bei dem Dienst, den ich hier zu erfüllen habe, eine grosse Hilfe.“</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2564" y="3861048"/>
            <a:ext cx="6287418" cy="432048"/>
          </a:xfrm>
          <a:prstGeom prst="rect">
            <a:avLst/>
          </a:prstGeom>
          <a:noFill/>
        </p:spPr>
        <p:txBody>
          <a:bodyPr wrap="square" rtlCol="0">
            <a:normAutofit/>
          </a:bodyPr>
          <a:lstStyle/>
          <a:p>
            <a:pPr algn="r"/>
            <a:r>
              <a:rPr lang="de-CH" dirty="0" smtClean="0"/>
              <a:t>2.Timotheus-Brief 4,11</a:t>
            </a:r>
            <a:endParaRPr lang="de-DE" dirty="0"/>
          </a:p>
        </p:txBody>
      </p:sp>
    </p:spTree>
    <p:extLst>
      <p:ext uri="{BB962C8B-B14F-4D97-AF65-F5344CB8AC3E}">
        <p14:creationId xmlns:p14="http://schemas.microsoft.com/office/powerpoint/2010/main" val="283015751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1872208"/>
          </a:xfrm>
          <a:prstGeom prst="rect">
            <a:avLst/>
          </a:prstGeom>
          <a:noFill/>
        </p:spPr>
        <p:txBody>
          <a:bodyPr wrap="square" rtlCol="0">
            <a:noAutofit/>
          </a:bodyPr>
          <a:lstStyle/>
          <a:p>
            <a:r>
              <a:rPr lang="de-CH" sz="5400" dirty="0"/>
              <a:t>„Ebenso grüsst euch mein Sohn Markus.“</a:t>
            </a:r>
            <a:endParaRPr lang="de-DE" sz="5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64213" y="2276872"/>
            <a:ext cx="6287418" cy="432048"/>
          </a:xfrm>
          <a:prstGeom prst="rect">
            <a:avLst/>
          </a:prstGeom>
          <a:noFill/>
        </p:spPr>
        <p:txBody>
          <a:bodyPr wrap="square" rtlCol="0">
            <a:normAutofit/>
          </a:bodyPr>
          <a:lstStyle/>
          <a:p>
            <a:pPr algn="r"/>
            <a:r>
              <a:rPr lang="de-CH" dirty="0" smtClean="0"/>
              <a:t>1.Petrus-Brief 5,13</a:t>
            </a:r>
            <a:endParaRPr lang="de-DE" dirty="0"/>
          </a:p>
        </p:txBody>
      </p:sp>
    </p:spTree>
    <p:extLst>
      <p:ext uri="{BB962C8B-B14F-4D97-AF65-F5344CB8AC3E}">
        <p14:creationId xmlns:p14="http://schemas.microsoft.com/office/powerpoint/2010/main" val="395203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784" y="160110"/>
            <a:ext cx="6336704" cy="3412906"/>
          </a:xfrm>
          <a:prstGeom prst="rect">
            <a:avLst/>
          </a:prstGeom>
          <a:noFill/>
        </p:spPr>
        <p:txBody>
          <a:bodyPr wrap="square" rtlCol="0">
            <a:noAutofit/>
          </a:bodyPr>
          <a:lstStyle/>
          <a:p>
            <a:r>
              <a:rPr lang="de-CH" sz="4400" dirty="0"/>
              <a:t>„Was Markus betrifft, habt ihr ja bereits Anweisungen erhalten; wenn er zu euch kommt, heisst ihn herzlich willkommen.“</a:t>
            </a:r>
            <a:endParaRPr lang="de-DE" sz="4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3717032"/>
            <a:ext cx="6287418" cy="432048"/>
          </a:xfrm>
          <a:prstGeom prst="rect">
            <a:avLst/>
          </a:prstGeom>
          <a:noFill/>
        </p:spPr>
        <p:txBody>
          <a:bodyPr wrap="square" rtlCol="0">
            <a:normAutofit/>
          </a:bodyPr>
          <a:lstStyle/>
          <a:p>
            <a:pPr algn="r"/>
            <a:r>
              <a:rPr lang="de-CH" dirty="0" smtClean="0"/>
              <a:t>Kolosser-Brief 4,10</a:t>
            </a:r>
            <a:endParaRPr lang="de-DE" dirty="0"/>
          </a:p>
        </p:txBody>
      </p:sp>
    </p:spTree>
    <p:extLst>
      <p:ext uri="{BB962C8B-B14F-4D97-AF65-F5344CB8AC3E}">
        <p14:creationId xmlns:p14="http://schemas.microsoft.com/office/powerpoint/2010/main" val="207613061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defPPr>
              <a:defRPr lang="de-DE"/>
            </a:defPPr>
            <a:lvl1pPr>
              <a:defRPr sz="7200"/>
            </a:lvl1pPr>
          </a:lstStyle>
          <a:p>
            <a:r>
              <a:rPr lang="de-DE" sz="6000" dirty="0" smtClean="0"/>
              <a:t>III. Es </a:t>
            </a:r>
            <a:r>
              <a:rPr lang="de-DE" sz="6000" dirty="0" err="1" smtClean="0"/>
              <a:t>grüsst</a:t>
            </a:r>
            <a:r>
              <a:rPr lang="de-DE" sz="6000" dirty="0" smtClean="0"/>
              <a:t> Jesus, der unbekannte Begleiter</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38735526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784" y="160110"/>
            <a:ext cx="6287418" cy="3916962"/>
          </a:xfrm>
          <a:prstGeom prst="rect">
            <a:avLst/>
          </a:prstGeom>
          <a:noFill/>
        </p:spPr>
        <p:txBody>
          <a:bodyPr wrap="square" rtlCol="0">
            <a:noAutofit/>
          </a:bodyPr>
          <a:lstStyle/>
          <a:p>
            <a:r>
              <a:rPr lang="de-CH" sz="3600" dirty="0"/>
              <a:t>„</a:t>
            </a:r>
            <a:r>
              <a:rPr lang="de-CH" sz="3600" dirty="0" err="1"/>
              <a:t>Aristarch</a:t>
            </a:r>
            <a:r>
              <a:rPr lang="de-CH" sz="3600" dirty="0"/>
              <a:t>, mein Mitgefangener, und Markus, der Vetter von Barnabas, lassen euch grüssen. Was Markus betrifft, habt ihr ja bereits Anweisungen erhalten; wenn er zu euch kommt, heisst ihn herzlich willkommen.“</a:t>
            </a:r>
            <a:endParaRPr lang="de-DE" sz="36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4725144"/>
            <a:ext cx="6287418" cy="432048"/>
          </a:xfrm>
          <a:prstGeom prst="rect">
            <a:avLst/>
          </a:prstGeom>
          <a:noFill/>
        </p:spPr>
        <p:txBody>
          <a:bodyPr wrap="square" rtlCol="0">
            <a:normAutofit/>
          </a:bodyPr>
          <a:lstStyle/>
          <a:p>
            <a:pPr algn="r"/>
            <a:r>
              <a:rPr lang="de-CH" dirty="0" smtClean="0"/>
              <a:t>Kolosser-Brief 4,10</a:t>
            </a:r>
            <a:endParaRPr lang="de-DE" dirty="0"/>
          </a:p>
        </p:txBody>
      </p:sp>
    </p:spTree>
    <p:extLst>
      <p:ext uri="{BB962C8B-B14F-4D97-AF65-F5344CB8AC3E}">
        <p14:creationId xmlns:p14="http://schemas.microsoft.com/office/powerpoint/2010/main" val="209184795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160110"/>
            <a:ext cx="6480720" cy="3988970"/>
          </a:xfrm>
          <a:prstGeom prst="rect">
            <a:avLst/>
          </a:prstGeom>
          <a:noFill/>
        </p:spPr>
        <p:txBody>
          <a:bodyPr wrap="square" rtlCol="0">
            <a:noAutofit/>
          </a:bodyPr>
          <a:lstStyle/>
          <a:p>
            <a:r>
              <a:rPr lang="de-CH" sz="4400" dirty="0"/>
              <a:t>„Vom jüdischen Volk sind diese drei die Einzigen, die mit mir für das Reich Gottes arbeiten; </a:t>
            </a:r>
            <a:r>
              <a:rPr lang="de-CH" sz="4400" dirty="0" smtClean="0"/>
              <a:t>sie</a:t>
            </a:r>
            <a:br>
              <a:rPr lang="de-CH" sz="4400" dirty="0" smtClean="0"/>
            </a:br>
            <a:r>
              <a:rPr lang="de-CH" sz="4400" dirty="0" smtClean="0"/>
              <a:t>sind </a:t>
            </a:r>
            <a:r>
              <a:rPr lang="de-CH" sz="4400" dirty="0"/>
              <a:t>mir ein </a:t>
            </a:r>
            <a:r>
              <a:rPr lang="de-CH" sz="4400" dirty="0" smtClean="0"/>
              <a:t>grosser</a:t>
            </a:r>
            <a:br>
              <a:rPr lang="de-CH" sz="4400" dirty="0" smtClean="0"/>
            </a:br>
            <a:r>
              <a:rPr lang="de-CH" sz="4400" dirty="0" smtClean="0"/>
              <a:t>Trost </a:t>
            </a:r>
            <a:r>
              <a:rPr lang="de-CH" sz="4400" dirty="0"/>
              <a:t>geworden.“</a:t>
            </a:r>
            <a:endParaRPr lang="de-DE" sz="4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4941168"/>
            <a:ext cx="6287418" cy="432048"/>
          </a:xfrm>
          <a:prstGeom prst="rect">
            <a:avLst/>
          </a:prstGeom>
          <a:noFill/>
        </p:spPr>
        <p:txBody>
          <a:bodyPr wrap="square" rtlCol="0">
            <a:normAutofit/>
          </a:bodyPr>
          <a:lstStyle/>
          <a:p>
            <a:pPr algn="r"/>
            <a:r>
              <a:rPr lang="de-CH" dirty="0" smtClean="0"/>
              <a:t>Kolosser-Brief 4,11</a:t>
            </a:r>
            <a:endParaRPr lang="de-DE" dirty="0"/>
          </a:p>
        </p:txBody>
      </p:sp>
    </p:spTree>
    <p:extLst>
      <p:ext uri="{BB962C8B-B14F-4D97-AF65-F5344CB8AC3E}">
        <p14:creationId xmlns:p14="http://schemas.microsoft.com/office/powerpoint/2010/main" val="173999071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116632"/>
            <a:ext cx="6624736" cy="4392488"/>
          </a:xfrm>
          <a:prstGeom prst="rect">
            <a:avLst/>
          </a:prstGeom>
          <a:noFill/>
        </p:spPr>
        <p:txBody>
          <a:bodyPr wrap="square" rtlCol="0">
            <a:noAutofit/>
          </a:bodyPr>
          <a:lstStyle/>
          <a:p>
            <a:r>
              <a:rPr lang="de-CH" sz="3200" dirty="0"/>
              <a:t>„Der Gedanke an die Angehörigen meines Volkes, an meine Brüder, mit denen mich die gemeinsame Herkunft verbindet, erfüllt mein Herz mit tiefer Traurigkeit. Ihretwegen bin ich in ständiger innerer Not; ich wäre sogar bereit, für sie ein Verfluchter zu sein, ausgestossen aus der Gemeinschaft mit Christus.“</a:t>
            </a:r>
            <a:endParaRPr lang="de-DE" sz="3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73730" y="4797152"/>
            <a:ext cx="6287418" cy="432048"/>
          </a:xfrm>
          <a:prstGeom prst="rect">
            <a:avLst/>
          </a:prstGeom>
          <a:noFill/>
        </p:spPr>
        <p:txBody>
          <a:bodyPr wrap="square" rtlCol="0">
            <a:normAutofit/>
          </a:bodyPr>
          <a:lstStyle/>
          <a:p>
            <a:pPr algn="r"/>
            <a:r>
              <a:rPr lang="de-CH" dirty="0" smtClean="0"/>
              <a:t>Römer-Brief 9,2</a:t>
            </a:r>
            <a:endParaRPr lang="de-DE" dirty="0"/>
          </a:p>
        </p:txBody>
      </p:sp>
    </p:spTree>
    <p:extLst>
      <p:ext uri="{BB962C8B-B14F-4D97-AF65-F5344CB8AC3E}">
        <p14:creationId xmlns:p14="http://schemas.microsoft.com/office/powerpoint/2010/main" val="154633664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3528392"/>
          </a:xfrm>
          <a:prstGeom prst="rect">
            <a:avLst/>
          </a:prstGeom>
          <a:noFill/>
        </p:spPr>
        <p:txBody>
          <a:bodyPr wrap="square" rtlCol="0">
            <a:noAutofit/>
          </a:bodyPr>
          <a:lstStyle/>
          <a:p>
            <a:r>
              <a:rPr lang="de-CH" sz="4000" dirty="0"/>
              <a:t>„Liebe Geschwister, was ich den Israeliten von ganzem Herzen wünsche und von Gott für sie erbitte, ist, dass sie gerettet werden.“</a:t>
            </a:r>
            <a:endParaRPr lang="de-DE"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83768" y="3752314"/>
            <a:ext cx="6287418" cy="432048"/>
          </a:xfrm>
          <a:prstGeom prst="rect">
            <a:avLst/>
          </a:prstGeom>
          <a:noFill/>
        </p:spPr>
        <p:txBody>
          <a:bodyPr wrap="square" rtlCol="0">
            <a:normAutofit/>
          </a:bodyPr>
          <a:lstStyle/>
          <a:p>
            <a:pPr algn="r"/>
            <a:r>
              <a:rPr lang="de-CH" dirty="0" smtClean="0"/>
              <a:t>Römer-Brief 10,1</a:t>
            </a:r>
            <a:endParaRPr lang="de-DE" dirty="0"/>
          </a:p>
        </p:txBody>
      </p:sp>
    </p:spTree>
    <p:extLst>
      <p:ext uri="{BB962C8B-B14F-4D97-AF65-F5344CB8AC3E}">
        <p14:creationId xmlns:p14="http://schemas.microsoft.com/office/powerpoint/2010/main" val="1927904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3528392"/>
          </a:xfrm>
          <a:prstGeom prst="rect">
            <a:avLst/>
          </a:prstGeom>
          <a:noFill/>
        </p:spPr>
        <p:txBody>
          <a:bodyPr wrap="square" rtlCol="0">
            <a:noAutofit/>
          </a:bodyPr>
          <a:lstStyle/>
          <a:p>
            <a:r>
              <a:rPr lang="de-CH" sz="4000" dirty="0"/>
              <a:t>„Denn an Eifer für Gottes Sache fehlt es ihnen nicht; das kann ich </a:t>
            </a:r>
            <a:r>
              <a:rPr lang="de-CH" sz="4000" dirty="0" smtClean="0"/>
              <a:t>bezeugen.</a:t>
            </a:r>
            <a:br>
              <a:rPr lang="de-CH" sz="4000" dirty="0" smtClean="0"/>
            </a:br>
            <a:r>
              <a:rPr lang="de-CH" sz="4000" dirty="0" smtClean="0"/>
              <a:t>Was </a:t>
            </a:r>
            <a:r>
              <a:rPr lang="de-CH" sz="4000" dirty="0"/>
              <a:t>ihnen fehlt, ist die richtige Erkenntnis.“</a:t>
            </a:r>
            <a:endParaRPr lang="de-DE"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83768" y="3752314"/>
            <a:ext cx="6287418" cy="432048"/>
          </a:xfrm>
          <a:prstGeom prst="rect">
            <a:avLst/>
          </a:prstGeom>
          <a:noFill/>
        </p:spPr>
        <p:txBody>
          <a:bodyPr wrap="square" rtlCol="0">
            <a:normAutofit/>
          </a:bodyPr>
          <a:lstStyle/>
          <a:p>
            <a:pPr algn="r"/>
            <a:r>
              <a:rPr lang="de-CH" dirty="0" smtClean="0"/>
              <a:t>Römer-Brief 10,2</a:t>
            </a:r>
            <a:endParaRPr lang="de-DE" dirty="0"/>
          </a:p>
        </p:txBody>
      </p:sp>
    </p:spTree>
    <p:extLst>
      <p:ext uri="{BB962C8B-B14F-4D97-AF65-F5344CB8AC3E}">
        <p14:creationId xmlns:p14="http://schemas.microsoft.com/office/powerpoint/2010/main" val="1011334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53515"/>
            <a:ext cx="8280920" cy="3808750"/>
          </a:xfrm>
          <a:prstGeom prst="rect">
            <a:avLst/>
          </a:prstGeom>
          <a:noFill/>
        </p:spPr>
        <p:txBody>
          <a:bodyPr wrap="square" rtlCol="0">
            <a:normAutofit/>
          </a:bodyPr>
          <a:lstStyle>
            <a:defPPr>
              <a:defRPr lang="de-DE"/>
            </a:defPPr>
            <a:lvl1pPr>
              <a:defRPr sz="7200"/>
            </a:lvl1pPr>
          </a:lstStyle>
          <a:p>
            <a:r>
              <a:rPr lang="de-DE" sz="6000" dirty="0" smtClean="0"/>
              <a:t>IV. Es </a:t>
            </a:r>
            <a:r>
              <a:rPr lang="de-DE" sz="6000" dirty="0" err="1" smtClean="0"/>
              <a:t>grüsst</a:t>
            </a:r>
            <a:r>
              <a:rPr lang="de-DE" sz="6000" dirty="0" smtClean="0"/>
              <a:t> </a:t>
            </a:r>
            <a:r>
              <a:rPr lang="de-DE" sz="6000" dirty="0" err="1" smtClean="0"/>
              <a:t>Epaphras</a:t>
            </a:r>
            <a:r>
              <a:rPr lang="de-DE" sz="6000" dirty="0" smtClean="0"/>
              <a:t>, der unermüdliche Kämpfer</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14066044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5776" y="160110"/>
            <a:ext cx="6408712" cy="4060978"/>
          </a:xfrm>
          <a:prstGeom prst="rect">
            <a:avLst/>
          </a:prstGeom>
          <a:noFill/>
        </p:spPr>
        <p:txBody>
          <a:bodyPr wrap="square" rtlCol="0">
            <a:noAutofit/>
          </a:bodyPr>
          <a:lstStyle/>
          <a:p>
            <a:r>
              <a:rPr lang="de-CH" sz="4400" dirty="0"/>
              <a:t>„Euer Lehrer in all diesen Dingen war </a:t>
            </a:r>
            <a:r>
              <a:rPr lang="de-CH" sz="4400" dirty="0" err="1"/>
              <a:t>Epaphras</a:t>
            </a:r>
            <a:r>
              <a:rPr lang="de-CH" sz="4400" dirty="0"/>
              <a:t>, unser geliebter Mitarbeiter und ein treuer Diener Christi, der sich mit ganzer Kraft für euch einsetzt.“</a:t>
            </a:r>
            <a:endParaRPr lang="de-DE" sz="4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4437112"/>
            <a:ext cx="6287418" cy="432048"/>
          </a:xfrm>
          <a:prstGeom prst="rect">
            <a:avLst/>
          </a:prstGeom>
          <a:noFill/>
        </p:spPr>
        <p:txBody>
          <a:bodyPr wrap="square" rtlCol="0">
            <a:normAutofit/>
          </a:bodyPr>
          <a:lstStyle/>
          <a:p>
            <a:pPr algn="r"/>
            <a:r>
              <a:rPr lang="de-CH" dirty="0" smtClean="0"/>
              <a:t>Kolosser-Brief 1,7</a:t>
            </a:r>
            <a:endParaRPr lang="de-DE" dirty="0"/>
          </a:p>
        </p:txBody>
      </p:sp>
    </p:spTree>
    <p:extLst>
      <p:ext uri="{BB962C8B-B14F-4D97-AF65-F5344CB8AC3E}">
        <p14:creationId xmlns:p14="http://schemas.microsoft.com/office/powerpoint/2010/main" val="733962096"/>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42564" y="188640"/>
            <a:ext cx="6521924" cy="3888432"/>
          </a:xfrm>
          <a:prstGeom prst="rect">
            <a:avLst/>
          </a:prstGeom>
          <a:noFill/>
        </p:spPr>
        <p:txBody>
          <a:bodyPr wrap="square" rtlCol="0">
            <a:noAutofit/>
          </a:bodyPr>
          <a:lstStyle/>
          <a:p>
            <a:r>
              <a:rPr lang="de-CH" sz="3600" dirty="0"/>
              <a:t>„Dieser Diener von Jesus Christus tritt als ein unermüdlicher Kämpfer für euch ein, indem er darum betet, dass ihr euch als geistlich reife Menschen bewährt, deren ganzes Leben mit Gottes Willen übereinstimmt.“</a:t>
            </a:r>
            <a:endParaRPr lang="de-DE" sz="3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1661" y="4221088"/>
            <a:ext cx="6287418" cy="432048"/>
          </a:xfrm>
          <a:prstGeom prst="rect">
            <a:avLst/>
          </a:prstGeom>
          <a:noFill/>
        </p:spPr>
        <p:txBody>
          <a:bodyPr wrap="square" rtlCol="0">
            <a:normAutofit/>
          </a:bodyPr>
          <a:lstStyle/>
          <a:p>
            <a:pPr algn="r"/>
            <a:r>
              <a:rPr lang="de-CH" dirty="0" smtClean="0"/>
              <a:t>Kolosser-Brief 4,12</a:t>
            </a:r>
            <a:endParaRPr lang="de-DE" dirty="0"/>
          </a:p>
        </p:txBody>
      </p:sp>
    </p:spTree>
    <p:extLst>
      <p:ext uri="{BB962C8B-B14F-4D97-AF65-F5344CB8AC3E}">
        <p14:creationId xmlns:p14="http://schemas.microsoft.com/office/powerpoint/2010/main" val="283794826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5816" y="44624"/>
            <a:ext cx="6120680" cy="4104456"/>
          </a:xfrm>
          <a:prstGeom prst="rect">
            <a:avLst/>
          </a:prstGeom>
          <a:noFill/>
        </p:spPr>
        <p:txBody>
          <a:bodyPr wrap="square" rtlCol="0">
            <a:noAutofit/>
          </a:bodyPr>
          <a:lstStyle/>
          <a:p>
            <a:r>
              <a:rPr lang="de-CH" sz="4400" dirty="0"/>
              <a:t>„Ich weiss, wie viel Mühe </a:t>
            </a:r>
            <a:r>
              <a:rPr lang="de-CH" sz="4400" dirty="0" err="1"/>
              <a:t>Epaphras</a:t>
            </a:r>
            <a:r>
              <a:rPr lang="de-CH" sz="4400" dirty="0"/>
              <a:t> für euch und für die Gläubigen in </a:t>
            </a:r>
            <a:r>
              <a:rPr lang="de-CH" sz="4400" dirty="0" err="1"/>
              <a:t>Laodizea</a:t>
            </a:r>
            <a:r>
              <a:rPr lang="de-CH" sz="4400" dirty="0"/>
              <a:t> und </a:t>
            </a:r>
            <a:r>
              <a:rPr lang="de-CH" sz="4400" dirty="0" err="1"/>
              <a:t>Hierapolis</a:t>
            </a:r>
            <a:r>
              <a:rPr lang="de-CH" sz="4400" dirty="0"/>
              <a:t> auf sich nimmt; ich kann es bezeugen.“</a:t>
            </a:r>
            <a:endParaRPr lang="de-DE" sz="4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4581128"/>
            <a:ext cx="6287418" cy="432048"/>
          </a:xfrm>
          <a:prstGeom prst="rect">
            <a:avLst/>
          </a:prstGeom>
          <a:noFill/>
        </p:spPr>
        <p:txBody>
          <a:bodyPr wrap="square" rtlCol="0">
            <a:normAutofit/>
          </a:bodyPr>
          <a:lstStyle/>
          <a:p>
            <a:pPr algn="r"/>
            <a:r>
              <a:rPr lang="de-CH" dirty="0" smtClean="0"/>
              <a:t>Kolosser-Brief 4,13</a:t>
            </a:r>
            <a:endParaRPr lang="de-DE" dirty="0"/>
          </a:p>
        </p:txBody>
      </p:sp>
    </p:spTree>
    <p:extLst>
      <p:ext uri="{BB962C8B-B14F-4D97-AF65-F5344CB8AC3E}">
        <p14:creationId xmlns:p14="http://schemas.microsoft.com/office/powerpoint/2010/main" val="1035308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5776" y="160110"/>
            <a:ext cx="6480720" cy="4709050"/>
          </a:xfrm>
          <a:prstGeom prst="rect">
            <a:avLst/>
          </a:prstGeom>
          <a:noFill/>
        </p:spPr>
        <p:txBody>
          <a:bodyPr wrap="square" rtlCol="0">
            <a:noAutofit/>
          </a:bodyPr>
          <a:lstStyle/>
          <a:p>
            <a:r>
              <a:rPr lang="de-CH" sz="4400" dirty="0"/>
              <a:t>„</a:t>
            </a:r>
            <a:r>
              <a:rPr lang="de-CH" sz="4400" dirty="0" err="1"/>
              <a:t>Epaphras</a:t>
            </a:r>
            <a:r>
              <a:rPr lang="de-CH" sz="4400" dirty="0"/>
              <a:t> tritt für euch ein, indem er darum betet, dass ihr euch als geistlich reife Menschen bewährt, deren ganzes Leben mit Gottes Willen übereinstimmt.“</a:t>
            </a:r>
            <a:endParaRPr lang="de-DE" sz="4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8859" y="5013176"/>
            <a:ext cx="6287418" cy="432048"/>
          </a:xfrm>
          <a:prstGeom prst="rect">
            <a:avLst/>
          </a:prstGeom>
          <a:noFill/>
        </p:spPr>
        <p:txBody>
          <a:bodyPr wrap="square" rtlCol="0">
            <a:normAutofit/>
          </a:bodyPr>
          <a:lstStyle/>
          <a:p>
            <a:pPr algn="r"/>
            <a:r>
              <a:rPr lang="de-CH" dirty="0" smtClean="0"/>
              <a:t>Kolosser-Brief 4,2</a:t>
            </a:r>
            <a:endParaRPr lang="de-DE" dirty="0"/>
          </a:p>
        </p:txBody>
      </p:sp>
    </p:spTree>
    <p:extLst>
      <p:ext uri="{BB962C8B-B14F-4D97-AF65-F5344CB8AC3E}">
        <p14:creationId xmlns:p14="http://schemas.microsoft.com/office/powerpoint/2010/main" val="1585739375"/>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a:bodyPr>
          <a:lstStyle/>
          <a:p>
            <a:r>
              <a:rPr lang="de-CH" sz="4800" dirty="0"/>
              <a:t>„Wer meint, er stehe fest und sicher, der gebe Acht, dass er nicht zu Fall kommt.“</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2564" y="3861048"/>
            <a:ext cx="6287418" cy="432048"/>
          </a:xfrm>
          <a:prstGeom prst="rect">
            <a:avLst/>
          </a:prstGeom>
          <a:noFill/>
        </p:spPr>
        <p:txBody>
          <a:bodyPr wrap="square" rtlCol="0">
            <a:normAutofit/>
          </a:bodyPr>
          <a:lstStyle/>
          <a:p>
            <a:pPr algn="r"/>
            <a:r>
              <a:rPr lang="de-CH" dirty="0" smtClean="0"/>
              <a:t>1.Korinther-Brief 10,12</a:t>
            </a:r>
            <a:endParaRPr lang="de-DE" dirty="0"/>
          </a:p>
        </p:txBody>
      </p:sp>
    </p:spTree>
    <p:extLst>
      <p:ext uri="{BB962C8B-B14F-4D97-AF65-F5344CB8AC3E}">
        <p14:creationId xmlns:p14="http://schemas.microsoft.com/office/powerpoint/2010/main" val="274161232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960440"/>
          </a:xfrm>
          <a:prstGeom prst="rect">
            <a:avLst/>
          </a:prstGeom>
          <a:noFill/>
        </p:spPr>
        <p:txBody>
          <a:bodyPr wrap="square" rtlCol="0">
            <a:noAutofit/>
          </a:bodyPr>
          <a:lstStyle/>
          <a:p>
            <a:r>
              <a:rPr lang="de-CH" sz="3600" dirty="0"/>
              <a:t>„Ebenfalls grüssen lässt euch Jesus, der auch Justus genannt wird. Vom jüdischen Volk sind diese drei die Einzigen, die mit mir für das Reich Gottes arbeiten; sie sind mir ein grosser Trost geworden.“</a:t>
            </a:r>
            <a:endParaRPr lang="de-DE" sz="3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11760" y="4223132"/>
            <a:ext cx="6287418" cy="432048"/>
          </a:xfrm>
          <a:prstGeom prst="rect">
            <a:avLst/>
          </a:prstGeom>
          <a:noFill/>
        </p:spPr>
        <p:txBody>
          <a:bodyPr wrap="square" rtlCol="0">
            <a:normAutofit/>
          </a:bodyPr>
          <a:lstStyle/>
          <a:p>
            <a:pPr algn="r"/>
            <a:r>
              <a:rPr lang="de-CH" dirty="0" smtClean="0"/>
              <a:t>Kolosser-Brief 4,11</a:t>
            </a:r>
            <a:endParaRPr lang="de-DE" dirty="0"/>
          </a:p>
        </p:txBody>
      </p:sp>
    </p:spTree>
    <p:extLst>
      <p:ext uri="{BB962C8B-B14F-4D97-AF65-F5344CB8AC3E}">
        <p14:creationId xmlns:p14="http://schemas.microsoft.com/office/powerpoint/2010/main" val="370909743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53515"/>
            <a:ext cx="8280920" cy="3808750"/>
          </a:xfrm>
          <a:prstGeom prst="rect">
            <a:avLst/>
          </a:prstGeom>
          <a:noFill/>
        </p:spPr>
        <p:txBody>
          <a:bodyPr wrap="square" rtlCol="0">
            <a:normAutofit/>
          </a:bodyPr>
          <a:lstStyle>
            <a:defPPr>
              <a:defRPr lang="de-DE"/>
            </a:defPPr>
            <a:lvl1pPr>
              <a:defRPr sz="7200"/>
            </a:lvl1pPr>
          </a:lstStyle>
          <a:p>
            <a:r>
              <a:rPr lang="de-DE" sz="6000" dirty="0" smtClean="0"/>
              <a:t>V. Es </a:t>
            </a:r>
            <a:r>
              <a:rPr lang="de-DE" sz="6000" dirty="0" err="1" smtClean="0"/>
              <a:t>grüsst</a:t>
            </a:r>
            <a:r>
              <a:rPr lang="de-DE" sz="6000" dirty="0" smtClean="0"/>
              <a:t> Lukas, der geliebte Arzt</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72462374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53515"/>
            <a:ext cx="8280920" cy="3808750"/>
          </a:xfrm>
          <a:prstGeom prst="rect">
            <a:avLst/>
          </a:prstGeom>
          <a:noFill/>
        </p:spPr>
        <p:txBody>
          <a:bodyPr wrap="square" rtlCol="0">
            <a:normAutofit/>
          </a:bodyPr>
          <a:lstStyle>
            <a:defPPr>
              <a:defRPr lang="de-DE"/>
            </a:defPPr>
            <a:lvl1pPr>
              <a:defRPr sz="7200"/>
            </a:lvl1pPr>
          </a:lstStyle>
          <a:p>
            <a:r>
              <a:rPr lang="de-DE" sz="6000" dirty="0" smtClean="0"/>
              <a:t>VI. Es </a:t>
            </a:r>
            <a:r>
              <a:rPr lang="de-DE" sz="6000" dirty="0" err="1" smtClean="0"/>
              <a:t>grüsst</a:t>
            </a:r>
            <a:r>
              <a:rPr lang="de-DE" sz="6000" dirty="0" smtClean="0"/>
              <a:t> </a:t>
            </a:r>
            <a:r>
              <a:rPr lang="de-DE" sz="6000" dirty="0" err="1" smtClean="0"/>
              <a:t>Demas</a:t>
            </a:r>
            <a:r>
              <a:rPr lang="de-DE" sz="6000" dirty="0" smtClean="0"/>
              <a:t>, der halbherzige Beobachter</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94019889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60110"/>
            <a:ext cx="5760640" cy="3412906"/>
          </a:xfrm>
          <a:prstGeom prst="rect">
            <a:avLst/>
          </a:prstGeom>
          <a:noFill/>
        </p:spPr>
        <p:txBody>
          <a:bodyPr wrap="square" rtlCol="0">
            <a:normAutofit/>
          </a:bodyPr>
          <a:lstStyle/>
          <a:p>
            <a:r>
              <a:rPr lang="de-CH" sz="4800" dirty="0"/>
              <a:t>„Ebenso lässt </a:t>
            </a:r>
            <a:r>
              <a:rPr lang="de-CH" sz="4800" dirty="0" err="1"/>
              <a:t>Demas</a:t>
            </a:r>
            <a:r>
              <a:rPr lang="de-CH" sz="4800" dirty="0"/>
              <a:t> euch grüssen.“</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3717032"/>
            <a:ext cx="6287418" cy="432048"/>
          </a:xfrm>
          <a:prstGeom prst="rect">
            <a:avLst/>
          </a:prstGeom>
          <a:noFill/>
        </p:spPr>
        <p:txBody>
          <a:bodyPr wrap="square" rtlCol="0">
            <a:normAutofit/>
          </a:bodyPr>
          <a:lstStyle/>
          <a:p>
            <a:pPr algn="r"/>
            <a:r>
              <a:rPr lang="de-CH" dirty="0" smtClean="0"/>
              <a:t>Kolosser-Brief 4,14</a:t>
            </a:r>
            <a:endParaRPr lang="de-DE" dirty="0"/>
          </a:p>
        </p:txBody>
      </p:sp>
    </p:spTree>
    <p:extLst>
      <p:ext uri="{BB962C8B-B14F-4D97-AF65-F5344CB8AC3E}">
        <p14:creationId xmlns:p14="http://schemas.microsoft.com/office/powerpoint/2010/main" val="1669424043"/>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a:bodyPr>
          <a:lstStyle/>
          <a:p>
            <a:r>
              <a:rPr lang="de-CH" sz="4800" dirty="0"/>
              <a:t>„</a:t>
            </a:r>
            <a:r>
              <a:rPr lang="de-CH" sz="4800" dirty="0" err="1"/>
              <a:t>Demas</a:t>
            </a:r>
            <a:r>
              <a:rPr lang="de-CH" sz="4800" dirty="0"/>
              <a:t> hat mich verlassen, weil er diese Welt wieder lieb gewonnen hat.“</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2564" y="3861048"/>
            <a:ext cx="6287418" cy="432048"/>
          </a:xfrm>
          <a:prstGeom prst="rect">
            <a:avLst/>
          </a:prstGeom>
          <a:noFill/>
        </p:spPr>
        <p:txBody>
          <a:bodyPr wrap="square" rtlCol="0">
            <a:normAutofit/>
          </a:bodyPr>
          <a:lstStyle/>
          <a:p>
            <a:pPr algn="r"/>
            <a:r>
              <a:rPr lang="de-CH" dirty="0" smtClean="0"/>
              <a:t>2.Timotheus-Brief 4,10</a:t>
            </a:r>
            <a:endParaRPr lang="de-DE" dirty="0"/>
          </a:p>
        </p:txBody>
      </p:sp>
    </p:spTree>
    <p:extLst>
      <p:ext uri="{BB962C8B-B14F-4D97-AF65-F5344CB8AC3E}">
        <p14:creationId xmlns:p14="http://schemas.microsoft.com/office/powerpoint/2010/main" val="179968018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3528392"/>
          </a:xfrm>
          <a:prstGeom prst="rect">
            <a:avLst/>
          </a:prstGeom>
          <a:noFill/>
        </p:spPr>
        <p:txBody>
          <a:bodyPr wrap="square" rtlCol="0">
            <a:noAutofit/>
          </a:bodyPr>
          <a:lstStyle/>
          <a:p>
            <a:r>
              <a:rPr lang="de-CH" sz="6600" dirty="0" smtClean="0"/>
              <a:t>Mir hei e Verein</a:t>
            </a:r>
            <a:endParaRPr lang="de-DE" sz="6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83768" y="3752314"/>
            <a:ext cx="6287418" cy="432048"/>
          </a:xfrm>
          <a:prstGeom prst="rect">
            <a:avLst/>
          </a:prstGeom>
          <a:noFill/>
        </p:spPr>
        <p:txBody>
          <a:bodyPr wrap="square" rtlCol="0">
            <a:normAutofit/>
          </a:bodyPr>
          <a:lstStyle/>
          <a:p>
            <a:pPr algn="r"/>
            <a:r>
              <a:rPr lang="de-CH" dirty="0" smtClean="0"/>
              <a:t>Mani Matter</a:t>
            </a:r>
            <a:endParaRPr lang="de-DE" dirty="0"/>
          </a:p>
        </p:txBody>
      </p:sp>
    </p:spTree>
    <p:extLst>
      <p:ext uri="{BB962C8B-B14F-4D97-AF65-F5344CB8AC3E}">
        <p14:creationId xmlns:p14="http://schemas.microsoft.com/office/powerpoint/2010/main" val="1285632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3816424"/>
          </a:xfrm>
          <a:prstGeom prst="rect">
            <a:avLst/>
          </a:prstGeom>
          <a:noFill/>
        </p:spPr>
        <p:txBody>
          <a:bodyPr wrap="square" rtlCol="0">
            <a:noAutofit/>
          </a:bodyPr>
          <a:lstStyle/>
          <a:p>
            <a:r>
              <a:rPr lang="de-CH" sz="4000" dirty="0"/>
              <a:t>„Zu dieser Botschaft bekenne ich mich offen und ohne mich zu schämen, denn das Evangelium ist die Kraft Gottes, die jedem, der glaubt, Rettung bringt.“</a:t>
            </a:r>
            <a:endParaRPr lang="de-DE"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3968338"/>
            <a:ext cx="6287418" cy="432048"/>
          </a:xfrm>
          <a:prstGeom prst="rect">
            <a:avLst/>
          </a:prstGeom>
          <a:noFill/>
        </p:spPr>
        <p:txBody>
          <a:bodyPr wrap="square" rtlCol="0">
            <a:normAutofit/>
          </a:bodyPr>
          <a:lstStyle/>
          <a:p>
            <a:pPr algn="r"/>
            <a:r>
              <a:rPr lang="de-CH" dirty="0" smtClean="0"/>
              <a:t>Römer-Brief 1,16</a:t>
            </a:r>
            <a:endParaRPr lang="de-DE" dirty="0"/>
          </a:p>
        </p:txBody>
      </p:sp>
    </p:spTree>
    <p:extLst>
      <p:ext uri="{BB962C8B-B14F-4D97-AF65-F5344CB8AC3E}">
        <p14:creationId xmlns:p14="http://schemas.microsoft.com/office/powerpoint/2010/main" val="3847960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556792"/>
            <a:ext cx="5351512" cy="1800200"/>
          </a:xfrm>
        </p:spPr>
        <p:txBody>
          <a:bodyPr>
            <a:normAutofit/>
          </a:bodyPr>
          <a:lstStyle/>
          <a:p>
            <a:r>
              <a:rPr lang="de-DE" sz="6000" dirty="0" smtClean="0"/>
              <a:t>Schlussgedanke</a:t>
            </a:r>
            <a:endParaRPr lang="de-DE" sz="6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5776" y="160110"/>
            <a:ext cx="6408712" cy="3844954"/>
          </a:xfrm>
          <a:prstGeom prst="rect">
            <a:avLst/>
          </a:prstGeom>
          <a:noFill/>
        </p:spPr>
        <p:txBody>
          <a:bodyPr wrap="square" rtlCol="0">
            <a:noAutofit/>
          </a:bodyPr>
          <a:lstStyle/>
          <a:p>
            <a:r>
              <a:rPr lang="de-CH" sz="3600" dirty="0"/>
              <a:t>„</a:t>
            </a:r>
            <a:r>
              <a:rPr lang="de-CH" sz="3600" dirty="0" err="1"/>
              <a:t>Epaphras</a:t>
            </a:r>
            <a:r>
              <a:rPr lang="de-CH" sz="3600" dirty="0"/>
              <a:t>, der wegen der Botschaft von Christus zusammen mit mir im Gefängnis ist, lässt dich grüssen. Meine Mitarbeiter Jesus, Markus, </a:t>
            </a:r>
            <a:r>
              <a:rPr lang="de-CH" sz="3600" dirty="0" err="1"/>
              <a:t>Aristarch</a:t>
            </a:r>
            <a:r>
              <a:rPr lang="de-CH" sz="3600" dirty="0"/>
              <a:t>, </a:t>
            </a:r>
            <a:r>
              <a:rPr lang="de-CH" sz="3600" dirty="0" err="1"/>
              <a:t>Demas</a:t>
            </a:r>
            <a:r>
              <a:rPr lang="de-CH" sz="3600" dirty="0"/>
              <a:t> und Lukas senden dir ebenfalls Grüsse.“</a:t>
            </a:r>
            <a:endParaRPr lang="de-DE" sz="36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4221088"/>
            <a:ext cx="6287418" cy="432048"/>
          </a:xfrm>
          <a:prstGeom prst="rect">
            <a:avLst/>
          </a:prstGeom>
          <a:noFill/>
        </p:spPr>
        <p:txBody>
          <a:bodyPr wrap="square" rtlCol="0">
            <a:normAutofit/>
          </a:bodyPr>
          <a:lstStyle/>
          <a:p>
            <a:pPr algn="r"/>
            <a:r>
              <a:rPr lang="de-CH" dirty="0" smtClean="0"/>
              <a:t>Brief an Philemon 23-24</a:t>
            </a:r>
            <a:endParaRPr lang="de-DE" dirty="0"/>
          </a:p>
        </p:txBody>
      </p:sp>
    </p:spTree>
    <p:extLst>
      <p:ext uri="{BB962C8B-B14F-4D97-AF65-F5344CB8AC3E}">
        <p14:creationId xmlns:p14="http://schemas.microsoft.com/office/powerpoint/2010/main" val="982889334"/>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39752" y="188640"/>
            <a:ext cx="6696744" cy="4896544"/>
          </a:xfrm>
          <a:prstGeom prst="rect">
            <a:avLst/>
          </a:prstGeom>
          <a:noFill/>
        </p:spPr>
        <p:txBody>
          <a:bodyPr wrap="square" rtlCol="0">
            <a:noAutofit/>
          </a:bodyPr>
          <a:lstStyle/>
          <a:p>
            <a:r>
              <a:rPr lang="de-CH" sz="3200" dirty="0"/>
              <a:t>„Ich habe euch vor Augen geführt, Geschwister, wie gross Gottes Erbarmen ist. Die einzige angemessene Antwort darauf ist die, dass ihr euch mit eurem ganzen Leben Gott zur Verfügung stellt und euch ihm als ein lebendiges und heiliges Opfer darbringt, an dem er Freude hat. Das ist der wahre Gottesdienst, und dazu fordere ich euch auf.“</a:t>
            </a:r>
            <a:endParaRPr lang="de-DE" sz="3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57460" y="5157192"/>
            <a:ext cx="6287418" cy="432048"/>
          </a:xfrm>
          <a:prstGeom prst="rect">
            <a:avLst/>
          </a:prstGeom>
          <a:noFill/>
        </p:spPr>
        <p:txBody>
          <a:bodyPr wrap="square" rtlCol="0">
            <a:normAutofit/>
          </a:bodyPr>
          <a:lstStyle/>
          <a:p>
            <a:pPr algn="r"/>
            <a:r>
              <a:rPr lang="de-CH" dirty="0" smtClean="0"/>
              <a:t>Römer-Brief 12,1</a:t>
            </a:r>
            <a:endParaRPr lang="de-DE" dirty="0"/>
          </a:p>
        </p:txBody>
      </p:sp>
    </p:spTree>
    <p:extLst>
      <p:ext uri="{BB962C8B-B14F-4D97-AF65-F5344CB8AC3E}">
        <p14:creationId xmlns:p14="http://schemas.microsoft.com/office/powerpoint/2010/main" val="257106313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260648"/>
            <a:ext cx="6480721" cy="4464496"/>
          </a:xfrm>
          <a:prstGeom prst="rect">
            <a:avLst/>
          </a:prstGeom>
          <a:noFill/>
        </p:spPr>
        <p:txBody>
          <a:bodyPr wrap="square" rtlCol="0">
            <a:noAutofit/>
          </a:bodyPr>
          <a:lstStyle/>
          <a:p>
            <a:r>
              <a:rPr lang="de-CH" sz="3200" dirty="0">
                <a:latin typeface="Arial"/>
                <a:ea typeface="Times New Roman"/>
              </a:rPr>
              <a:t>„Weiter lässt euch </a:t>
            </a:r>
            <a:r>
              <a:rPr lang="de-CH" sz="3200" dirty="0" err="1">
                <a:latin typeface="Arial"/>
                <a:ea typeface="Times New Roman"/>
              </a:rPr>
              <a:t>Epaphras</a:t>
            </a:r>
            <a:r>
              <a:rPr lang="de-CH" sz="3200" dirty="0">
                <a:latin typeface="Arial"/>
                <a:ea typeface="Times New Roman"/>
              </a:rPr>
              <a:t> grüssen, der ebenfalls einer von euch ist. Dieser Diener von Jesus Christus tritt als ein unermüdlicher Kämpfer für euch ein, indem er darum betet, dass ihr euch als geistlich reife Menschen bewährt, deren ganzes Leben mit Gottes Willen übereinstimmt.“</a:t>
            </a:r>
            <a:endParaRPr lang="de-DE" sz="32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5085184"/>
            <a:ext cx="6287418" cy="432048"/>
          </a:xfrm>
          <a:prstGeom prst="rect">
            <a:avLst/>
          </a:prstGeom>
          <a:noFill/>
        </p:spPr>
        <p:txBody>
          <a:bodyPr wrap="square" rtlCol="0">
            <a:normAutofit/>
          </a:bodyPr>
          <a:lstStyle/>
          <a:p>
            <a:pPr algn="r"/>
            <a:r>
              <a:rPr lang="de-CH" dirty="0" smtClean="0"/>
              <a:t>Kolosser-Brief 4,12</a:t>
            </a:r>
            <a:endParaRPr lang="de-DE" dirty="0"/>
          </a:p>
        </p:txBody>
      </p:sp>
    </p:spTree>
    <p:extLst>
      <p:ext uri="{BB962C8B-B14F-4D97-AF65-F5344CB8AC3E}">
        <p14:creationId xmlns:p14="http://schemas.microsoft.com/office/powerpoint/2010/main" val="2999909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3635" y="129197"/>
            <a:ext cx="5904656" cy="3731851"/>
          </a:xfrm>
          <a:prstGeom prst="rect">
            <a:avLst/>
          </a:prstGeom>
          <a:noFill/>
        </p:spPr>
        <p:txBody>
          <a:bodyPr wrap="square" rtlCol="0">
            <a:noAutofit/>
          </a:bodyPr>
          <a:lstStyle/>
          <a:p>
            <a:r>
              <a:rPr lang="de-CH" sz="4000" dirty="0"/>
              <a:t>„Ich weiss, wie viel Mühe </a:t>
            </a:r>
            <a:r>
              <a:rPr lang="de-CH" sz="4000" dirty="0" err="1"/>
              <a:t>Epaphras</a:t>
            </a:r>
            <a:r>
              <a:rPr lang="de-CH" sz="4000" dirty="0"/>
              <a:t> für euch und für die Gläubigen in </a:t>
            </a:r>
            <a:r>
              <a:rPr lang="de-CH" sz="4000" dirty="0" err="1"/>
              <a:t>Laodizea</a:t>
            </a:r>
            <a:r>
              <a:rPr lang="de-CH" sz="4000" dirty="0"/>
              <a:t> und </a:t>
            </a:r>
            <a:r>
              <a:rPr lang="de-CH" sz="4000" dirty="0" err="1"/>
              <a:t>Hierapolis</a:t>
            </a:r>
            <a:r>
              <a:rPr lang="de-CH" sz="4000" dirty="0"/>
              <a:t> auf sich nimmt; ich kann es bezeugen.“</a:t>
            </a:r>
            <a:endParaRPr lang="de-DE"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387975" y="3933056"/>
            <a:ext cx="6287418" cy="432048"/>
          </a:xfrm>
          <a:prstGeom prst="rect">
            <a:avLst/>
          </a:prstGeom>
          <a:noFill/>
        </p:spPr>
        <p:txBody>
          <a:bodyPr wrap="square" rtlCol="0">
            <a:normAutofit/>
          </a:bodyPr>
          <a:lstStyle/>
          <a:p>
            <a:pPr algn="r"/>
            <a:r>
              <a:rPr lang="de-CH" dirty="0" smtClean="0"/>
              <a:t>Kolosser-Brief 4,13</a:t>
            </a:r>
            <a:endParaRPr lang="de-DE" dirty="0"/>
          </a:p>
        </p:txBody>
      </p:sp>
    </p:spTree>
    <p:extLst>
      <p:ext uri="{BB962C8B-B14F-4D97-AF65-F5344CB8AC3E}">
        <p14:creationId xmlns:p14="http://schemas.microsoft.com/office/powerpoint/2010/main" val="342641030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7904" y="178872"/>
            <a:ext cx="4752528" cy="2880320"/>
          </a:xfrm>
          <a:prstGeom prst="rect">
            <a:avLst/>
          </a:prstGeom>
          <a:noFill/>
        </p:spPr>
        <p:txBody>
          <a:bodyPr wrap="square" rtlCol="0">
            <a:normAutofit lnSpcReduction="10000"/>
          </a:bodyPr>
          <a:lstStyle/>
          <a:p>
            <a:r>
              <a:rPr lang="de-CH" sz="4800" dirty="0"/>
              <a:t>„Auch Lukas, der geliebte Arzt, lässt euch grüssen, ebenso </a:t>
            </a:r>
            <a:r>
              <a:rPr lang="de-CH" sz="4800" dirty="0" err="1"/>
              <a:t>Demas</a:t>
            </a:r>
            <a:r>
              <a:rPr lang="de-CH" sz="4800" dirty="0"/>
              <a:t>.“</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1979712" y="3262716"/>
            <a:ext cx="6287418" cy="432048"/>
          </a:xfrm>
          <a:prstGeom prst="rect">
            <a:avLst/>
          </a:prstGeom>
          <a:noFill/>
        </p:spPr>
        <p:txBody>
          <a:bodyPr wrap="square" rtlCol="0">
            <a:normAutofit/>
          </a:bodyPr>
          <a:lstStyle/>
          <a:p>
            <a:pPr algn="r"/>
            <a:r>
              <a:rPr lang="de-CH" dirty="0" smtClean="0"/>
              <a:t>Kolosser-Brief 4,14</a:t>
            </a:r>
            <a:endParaRPr lang="de-DE" dirty="0"/>
          </a:p>
        </p:txBody>
      </p:sp>
    </p:spTree>
    <p:extLst>
      <p:ext uri="{BB962C8B-B14F-4D97-AF65-F5344CB8AC3E}">
        <p14:creationId xmlns:p14="http://schemas.microsoft.com/office/powerpoint/2010/main" val="147065848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p>
            <a:r>
              <a:rPr lang="de-DE" sz="7200" dirty="0" smtClean="0"/>
              <a:t>I. Es </a:t>
            </a:r>
            <a:r>
              <a:rPr lang="de-DE" sz="7200" dirty="0" err="1" smtClean="0"/>
              <a:t>grüsst</a:t>
            </a:r>
            <a:r>
              <a:rPr lang="de-DE" sz="7200" dirty="0" smtClean="0"/>
              <a:t> </a:t>
            </a:r>
            <a:r>
              <a:rPr lang="de-DE" sz="7200" dirty="0" err="1" smtClean="0"/>
              <a:t>Aristarch</a:t>
            </a:r>
            <a:r>
              <a:rPr lang="de-DE" sz="7200" dirty="0" smtClean="0"/>
              <a:t>, der treue Mitarbeiter</a:t>
            </a:r>
            <a:endParaRPr lang="de-DE"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r>
              <a:rPr lang="de-DE" sz="7200" dirty="0"/>
              <a:t>Neue Umgebung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36" y="116632"/>
            <a:ext cx="9084564" cy="5692140"/>
          </a:xfrm>
          <a:prstGeom prst="rect">
            <a:avLst/>
          </a:prstGeom>
        </p:spPr>
      </p:pic>
    </p:spTree>
    <p:extLst>
      <p:ext uri="{BB962C8B-B14F-4D97-AF65-F5344CB8AC3E}">
        <p14:creationId xmlns:p14="http://schemas.microsoft.com/office/powerpoint/2010/main" val="37618981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5776" y="160110"/>
            <a:ext cx="6408712" cy="3772946"/>
          </a:xfrm>
          <a:prstGeom prst="rect">
            <a:avLst/>
          </a:prstGeom>
          <a:noFill/>
        </p:spPr>
        <p:txBody>
          <a:bodyPr wrap="square" rtlCol="0">
            <a:noAutofit/>
          </a:bodyPr>
          <a:lstStyle/>
          <a:p>
            <a:r>
              <a:rPr lang="de-CH" sz="4000" dirty="0"/>
              <a:t>„Wie ein Mann stürmten die Menschen ins Amphitheater, wobei sie die Mazedonier Gaius und </a:t>
            </a:r>
            <a:r>
              <a:rPr lang="de-CH" sz="4000" dirty="0" err="1"/>
              <a:t>Aristarch</a:t>
            </a:r>
            <a:r>
              <a:rPr lang="de-CH" sz="4000" dirty="0"/>
              <a:t>, zwei Reisegefährten von Paulus, ergriffen und mitschleppten.“</a:t>
            </a:r>
            <a:endParaRPr lang="de-DE"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40097" y="4149080"/>
            <a:ext cx="6287418" cy="432048"/>
          </a:xfrm>
          <a:prstGeom prst="rect">
            <a:avLst/>
          </a:prstGeom>
          <a:noFill/>
        </p:spPr>
        <p:txBody>
          <a:bodyPr wrap="square" rtlCol="0">
            <a:normAutofit/>
          </a:bodyPr>
          <a:lstStyle/>
          <a:p>
            <a:pPr algn="r"/>
            <a:r>
              <a:rPr lang="de-CH" dirty="0" smtClean="0"/>
              <a:t>Apostelgeschichte 19,29</a:t>
            </a:r>
            <a:endParaRPr lang="de-DE" dirty="0"/>
          </a:p>
        </p:txBody>
      </p:sp>
    </p:spTree>
    <p:extLst>
      <p:ext uri="{BB962C8B-B14F-4D97-AF65-F5344CB8AC3E}">
        <p14:creationId xmlns:p14="http://schemas.microsoft.com/office/powerpoint/2010/main" val="4212382783"/>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Schu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1186</Words>
  <Application>Microsoft Office PowerPoint</Application>
  <PresentationFormat>Bildschirmpräsentation (4:3)</PresentationFormat>
  <Paragraphs>129</Paragraphs>
  <Slides>38</Slides>
  <Notes>38</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Schulung</vt:lpstr>
      <vt:lpstr>Interessante Grüsse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Schlussgedanke</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Abschiedsworte - Teil 2/3 - Interessante Grüsse - Folien</dc:title>
  <dc:creator/>
  <cp:lastModifiedBy/>
  <cp:revision>1</cp:revision>
  <dcterms:created xsi:type="dcterms:W3CDTF">2013-10-17T15:32:12Z</dcterms:created>
  <dcterms:modified xsi:type="dcterms:W3CDTF">2013-11-15T21:36:14Z</dcterms:modified>
</cp:coreProperties>
</file>